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3"/>
    <p:sldMasterId id="2147483663" r:id="rId4"/>
    <p:sldMasterId id="2147483670" r:id="rId5"/>
    <p:sldMasterId id="2147483688" r:id="rId6"/>
  </p:sldMasterIdLst>
  <p:notesMasterIdLst>
    <p:notesMasterId r:id="rId200"/>
  </p:notesMasterIdLst>
  <p:handoutMasterIdLst>
    <p:handoutMasterId r:id="rId201"/>
  </p:handoutMasterIdLst>
  <p:sldIdLst>
    <p:sldId id="351" r:id="rId7"/>
    <p:sldId id="398" r:id="rId8"/>
    <p:sldId id="591" r:id="rId9"/>
    <p:sldId id="590" r:id="rId10"/>
    <p:sldId id="382" r:id="rId11"/>
    <p:sldId id="383" r:id="rId12"/>
    <p:sldId id="386" r:id="rId13"/>
    <p:sldId id="384" r:id="rId14"/>
    <p:sldId id="435" r:id="rId15"/>
    <p:sldId id="387" r:id="rId16"/>
    <p:sldId id="388" r:id="rId17"/>
    <p:sldId id="389" r:id="rId18"/>
    <p:sldId id="390" r:id="rId19"/>
    <p:sldId id="592" r:id="rId20"/>
    <p:sldId id="391" r:id="rId21"/>
    <p:sldId id="392" r:id="rId22"/>
    <p:sldId id="399" r:id="rId23"/>
    <p:sldId id="400" r:id="rId24"/>
    <p:sldId id="393" r:id="rId25"/>
    <p:sldId id="394" r:id="rId26"/>
    <p:sldId id="395" r:id="rId27"/>
    <p:sldId id="396" r:id="rId28"/>
    <p:sldId id="397" r:id="rId29"/>
    <p:sldId id="401" r:id="rId30"/>
    <p:sldId id="402" r:id="rId31"/>
    <p:sldId id="406" r:id="rId32"/>
    <p:sldId id="403" r:id="rId33"/>
    <p:sldId id="404" r:id="rId34"/>
    <p:sldId id="405" r:id="rId35"/>
    <p:sldId id="407" r:id="rId36"/>
    <p:sldId id="408" r:id="rId37"/>
    <p:sldId id="409" r:id="rId38"/>
    <p:sldId id="410" r:id="rId39"/>
    <p:sldId id="411" r:id="rId40"/>
    <p:sldId id="557" r:id="rId41"/>
    <p:sldId id="412" r:id="rId42"/>
    <p:sldId id="413" r:id="rId43"/>
    <p:sldId id="437" r:id="rId44"/>
    <p:sldId id="438" r:id="rId45"/>
    <p:sldId id="445" r:id="rId46"/>
    <p:sldId id="444" r:id="rId47"/>
    <p:sldId id="436" r:id="rId48"/>
    <p:sldId id="440" r:id="rId49"/>
    <p:sldId id="443" r:id="rId50"/>
    <p:sldId id="441" r:id="rId51"/>
    <p:sldId id="422" r:id="rId52"/>
    <p:sldId id="446" r:id="rId53"/>
    <p:sldId id="467" r:id="rId54"/>
    <p:sldId id="414" r:id="rId55"/>
    <p:sldId id="466" r:id="rId56"/>
    <p:sldId id="415" r:id="rId57"/>
    <p:sldId id="416" r:id="rId58"/>
    <p:sldId id="423" r:id="rId59"/>
    <p:sldId id="417" r:id="rId60"/>
    <p:sldId id="574" r:id="rId61"/>
    <p:sldId id="576" r:id="rId62"/>
    <p:sldId id="578" r:id="rId63"/>
    <p:sldId id="577" r:id="rId64"/>
    <p:sldId id="579" r:id="rId65"/>
    <p:sldId id="420" r:id="rId66"/>
    <p:sldId id="421" r:id="rId67"/>
    <p:sldId id="434" r:id="rId68"/>
    <p:sldId id="468" r:id="rId69"/>
    <p:sldId id="469" r:id="rId70"/>
    <p:sldId id="471" r:id="rId71"/>
    <p:sldId id="470" r:id="rId72"/>
    <p:sldId id="433" r:id="rId73"/>
    <p:sldId id="424" r:id="rId74"/>
    <p:sldId id="447" r:id="rId75"/>
    <p:sldId id="425" r:id="rId76"/>
    <p:sldId id="426" r:id="rId77"/>
    <p:sldId id="472" r:id="rId78"/>
    <p:sldId id="427" r:id="rId79"/>
    <p:sldId id="593" r:id="rId80"/>
    <p:sldId id="428" r:id="rId81"/>
    <p:sldId id="585" r:id="rId82"/>
    <p:sldId id="559" r:id="rId83"/>
    <p:sldId id="580" r:id="rId84"/>
    <p:sldId id="430" r:id="rId85"/>
    <p:sldId id="455" r:id="rId86"/>
    <p:sldId id="431" r:id="rId87"/>
    <p:sldId id="456" r:id="rId88"/>
    <p:sldId id="432" r:id="rId89"/>
    <p:sldId id="448" r:id="rId90"/>
    <p:sldId id="457" r:id="rId91"/>
    <p:sldId id="588" r:id="rId92"/>
    <p:sldId id="449" r:id="rId93"/>
    <p:sldId id="458" r:id="rId94"/>
    <p:sldId id="475" r:id="rId95"/>
    <p:sldId id="459" r:id="rId96"/>
    <p:sldId id="450" r:id="rId97"/>
    <p:sldId id="451" r:id="rId98"/>
    <p:sldId id="452" r:id="rId99"/>
    <p:sldId id="453" r:id="rId100"/>
    <p:sldId id="454" r:id="rId101"/>
    <p:sldId id="476" r:id="rId102"/>
    <p:sldId id="477" r:id="rId103"/>
    <p:sldId id="583" r:id="rId104"/>
    <p:sldId id="582" r:id="rId105"/>
    <p:sldId id="478" r:id="rId106"/>
    <p:sldId id="479" r:id="rId107"/>
    <p:sldId id="514" r:id="rId108"/>
    <p:sldId id="480" r:id="rId109"/>
    <p:sldId id="481" r:id="rId110"/>
    <p:sldId id="584" r:id="rId111"/>
    <p:sldId id="482" r:id="rId112"/>
    <p:sldId id="483" r:id="rId113"/>
    <p:sldId id="460" r:id="rId114"/>
    <p:sldId id="484" r:id="rId115"/>
    <p:sldId id="462" r:id="rId116"/>
    <p:sldId id="569" r:id="rId117"/>
    <p:sldId id="488" r:id="rId118"/>
    <p:sldId id="487" r:id="rId119"/>
    <p:sldId id="589" r:id="rId120"/>
    <p:sldId id="489" r:id="rId121"/>
    <p:sldId id="463" r:id="rId122"/>
    <p:sldId id="464" r:id="rId123"/>
    <p:sldId id="495" r:id="rId124"/>
    <p:sldId id="465" r:id="rId125"/>
    <p:sldId id="490" r:id="rId126"/>
    <p:sldId id="581" r:id="rId127"/>
    <p:sldId id="496" r:id="rId128"/>
    <p:sldId id="491" r:id="rId129"/>
    <p:sldId id="492" r:id="rId130"/>
    <p:sldId id="497" r:id="rId131"/>
    <p:sldId id="493" r:id="rId132"/>
    <p:sldId id="494" r:id="rId133"/>
    <p:sldId id="498" r:id="rId134"/>
    <p:sldId id="504" r:id="rId135"/>
    <p:sldId id="499" r:id="rId136"/>
    <p:sldId id="500" r:id="rId137"/>
    <p:sldId id="505" r:id="rId138"/>
    <p:sldId id="501" r:id="rId139"/>
    <p:sldId id="502" r:id="rId140"/>
    <p:sldId id="503" r:id="rId141"/>
    <p:sldId id="506" r:id="rId142"/>
    <p:sldId id="507" r:id="rId143"/>
    <p:sldId id="508" r:id="rId144"/>
    <p:sldId id="513" r:id="rId145"/>
    <p:sldId id="522" r:id="rId146"/>
    <p:sldId id="509" r:id="rId147"/>
    <p:sldId id="510" r:id="rId148"/>
    <p:sldId id="511" r:id="rId149"/>
    <p:sldId id="523" r:id="rId150"/>
    <p:sldId id="512" r:id="rId151"/>
    <p:sldId id="515" r:id="rId152"/>
    <p:sldId id="524" r:id="rId153"/>
    <p:sldId id="525" r:id="rId154"/>
    <p:sldId id="516" r:id="rId155"/>
    <p:sldId id="531" r:id="rId156"/>
    <p:sldId id="517" r:id="rId157"/>
    <p:sldId id="518" r:id="rId158"/>
    <p:sldId id="519" r:id="rId159"/>
    <p:sldId id="520" r:id="rId160"/>
    <p:sldId id="521" r:id="rId161"/>
    <p:sldId id="526" r:id="rId162"/>
    <p:sldId id="527" r:id="rId163"/>
    <p:sldId id="528" r:id="rId164"/>
    <p:sldId id="529" r:id="rId165"/>
    <p:sldId id="530" r:id="rId166"/>
    <p:sldId id="540" r:id="rId167"/>
    <p:sldId id="532" r:id="rId168"/>
    <p:sldId id="541" r:id="rId169"/>
    <p:sldId id="542" r:id="rId170"/>
    <p:sldId id="533" r:id="rId171"/>
    <p:sldId id="543" r:id="rId172"/>
    <p:sldId id="534" r:id="rId173"/>
    <p:sldId id="535" r:id="rId174"/>
    <p:sldId id="572" r:id="rId175"/>
    <p:sldId id="552" r:id="rId176"/>
    <p:sldId id="553" r:id="rId177"/>
    <p:sldId id="537" r:id="rId178"/>
    <p:sldId id="538" r:id="rId179"/>
    <p:sldId id="539" r:id="rId180"/>
    <p:sldId id="544" r:id="rId181"/>
    <p:sldId id="554" r:id="rId182"/>
    <p:sldId id="545" r:id="rId183"/>
    <p:sldId id="555" r:id="rId184"/>
    <p:sldId id="556" r:id="rId185"/>
    <p:sldId id="546" r:id="rId186"/>
    <p:sldId id="547" r:id="rId187"/>
    <p:sldId id="548" r:id="rId188"/>
    <p:sldId id="549" r:id="rId189"/>
    <p:sldId id="550" r:id="rId190"/>
    <p:sldId id="551" r:id="rId191"/>
    <p:sldId id="560" r:id="rId192"/>
    <p:sldId id="561" r:id="rId193"/>
    <p:sldId id="562" r:id="rId194"/>
    <p:sldId id="563" r:id="rId195"/>
    <p:sldId id="564" r:id="rId196"/>
    <p:sldId id="565" r:id="rId197"/>
    <p:sldId id="587" r:id="rId198"/>
    <p:sldId id="566" r:id="rId199"/>
  </p:sldIdLst>
  <p:sldSz cx="9144000" cy="6858000" type="screen4x3"/>
  <p:notesSz cx="9296400" cy="70104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00"/>
    <a:srgbClr val="00CCFF"/>
    <a:srgbClr val="0099FF"/>
    <a:srgbClr val="FF3300"/>
    <a:srgbClr val="46D8EC"/>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18" autoAdjust="0"/>
    <p:restoredTop sz="96473" autoAdjust="0"/>
  </p:normalViewPr>
  <p:slideViewPr>
    <p:cSldViewPr>
      <p:cViewPr varScale="1">
        <p:scale>
          <a:sx n="76" d="100"/>
          <a:sy n="76" d="100"/>
        </p:scale>
        <p:origin x="96" y="786"/>
      </p:cViewPr>
      <p:guideLst>
        <p:guide orient="horz" pos="2160"/>
        <p:guide pos="2880"/>
      </p:guideLst>
    </p:cSldViewPr>
  </p:slideViewPr>
  <p:notesTextViewPr>
    <p:cViewPr>
      <p:scale>
        <a:sx n="1" d="1"/>
        <a:sy n="1" d="1"/>
      </p:scale>
      <p:origin x="0" y="0"/>
    </p:cViewPr>
  </p:notesTextViewPr>
  <p:sorterViewPr>
    <p:cViewPr>
      <p:scale>
        <a:sx n="200" d="100"/>
        <a:sy n="200" d="100"/>
      </p:scale>
      <p:origin x="0" y="0"/>
    </p:cViewPr>
  </p:sorterViewPr>
  <p:notesViewPr>
    <p:cSldViewPr>
      <p:cViewPr varScale="1">
        <p:scale>
          <a:sx n="112" d="100"/>
          <a:sy n="112" d="100"/>
        </p:scale>
        <p:origin x="1512" y="10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1.xml"/><Relationship Id="rId21" Type="http://schemas.openxmlformats.org/officeDocument/2006/relationships/slide" Target="slides/slide15.xml"/><Relationship Id="rId42" Type="http://schemas.openxmlformats.org/officeDocument/2006/relationships/slide" Target="slides/slide36.xml"/><Relationship Id="rId63" Type="http://schemas.openxmlformats.org/officeDocument/2006/relationships/slide" Target="slides/slide57.xml"/><Relationship Id="rId84" Type="http://schemas.openxmlformats.org/officeDocument/2006/relationships/slide" Target="slides/slide78.xml"/><Relationship Id="rId138" Type="http://schemas.openxmlformats.org/officeDocument/2006/relationships/slide" Target="slides/slide132.xml"/><Relationship Id="rId159" Type="http://schemas.openxmlformats.org/officeDocument/2006/relationships/slide" Target="slides/slide153.xml"/><Relationship Id="rId170" Type="http://schemas.openxmlformats.org/officeDocument/2006/relationships/slide" Target="slides/slide164.xml"/><Relationship Id="rId191" Type="http://schemas.openxmlformats.org/officeDocument/2006/relationships/slide" Target="slides/slide185.xml"/><Relationship Id="rId205" Type="http://schemas.openxmlformats.org/officeDocument/2006/relationships/tableStyles" Target="tableStyles.xml"/><Relationship Id="rId16" Type="http://schemas.openxmlformats.org/officeDocument/2006/relationships/slide" Target="slides/slide10.xml"/><Relationship Id="rId107" Type="http://schemas.openxmlformats.org/officeDocument/2006/relationships/slide" Target="slides/slide101.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slide" Target="slides/slide68.xml"/><Relationship Id="rId79" Type="http://schemas.openxmlformats.org/officeDocument/2006/relationships/slide" Target="slides/slide73.xml"/><Relationship Id="rId102" Type="http://schemas.openxmlformats.org/officeDocument/2006/relationships/slide" Target="slides/slide96.xml"/><Relationship Id="rId123" Type="http://schemas.openxmlformats.org/officeDocument/2006/relationships/slide" Target="slides/slide117.xml"/><Relationship Id="rId128" Type="http://schemas.openxmlformats.org/officeDocument/2006/relationships/slide" Target="slides/slide122.xml"/><Relationship Id="rId144" Type="http://schemas.openxmlformats.org/officeDocument/2006/relationships/slide" Target="slides/slide138.xml"/><Relationship Id="rId149" Type="http://schemas.openxmlformats.org/officeDocument/2006/relationships/slide" Target="slides/slide143.xml"/><Relationship Id="rId5" Type="http://schemas.openxmlformats.org/officeDocument/2006/relationships/slideMaster" Target="slideMasters/slideMaster3.xml"/><Relationship Id="rId90" Type="http://schemas.openxmlformats.org/officeDocument/2006/relationships/slide" Target="slides/slide84.xml"/><Relationship Id="rId95" Type="http://schemas.openxmlformats.org/officeDocument/2006/relationships/slide" Target="slides/slide89.xml"/><Relationship Id="rId160" Type="http://schemas.openxmlformats.org/officeDocument/2006/relationships/slide" Target="slides/slide154.xml"/><Relationship Id="rId165" Type="http://schemas.openxmlformats.org/officeDocument/2006/relationships/slide" Target="slides/slide159.xml"/><Relationship Id="rId181" Type="http://schemas.openxmlformats.org/officeDocument/2006/relationships/slide" Target="slides/slide175.xml"/><Relationship Id="rId186" Type="http://schemas.openxmlformats.org/officeDocument/2006/relationships/slide" Target="slides/slide180.xml"/><Relationship Id="rId22" Type="http://schemas.openxmlformats.org/officeDocument/2006/relationships/slide" Target="slides/slide16.xml"/><Relationship Id="rId27" Type="http://schemas.openxmlformats.org/officeDocument/2006/relationships/slide" Target="slides/slide21.xml"/><Relationship Id="rId43" Type="http://schemas.openxmlformats.org/officeDocument/2006/relationships/slide" Target="slides/slide37.xml"/><Relationship Id="rId48" Type="http://schemas.openxmlformats.org/officeDocument/2006/relationships/slide" Target="slides/slide42.xml"/><Relationship Id="rId64" Type="http://schemas.openxmlformats.org/officeDocument/2006/relationships/slide" Target="slides/slide58.xml"/><Relationship Id="rId69" Type="http://schemas.openxmlformats.org/officeDocument/2006/relationships/slide" Target="slides/slide63.xml"/><Relationship Id="rId113" Type="http://schemas.openxmlformats.org/officeDocument/2006/relationships/slide" Target="slides/slide107.xml"/><Relationship Id="rId118" Type="http://schemas.openxmlformats.org/officeDocument/2006/relationships/slide" Target="slides/slide112.xml"/><Relationship Id="rId134" Type="http://schemas.openxmlformats.org/officeDocument/2006/relationships/slide" Target="slides/slide128.xml"/><Relationship Id="rId139" Type="http://schemas.openxmlformats.org/officeDocument/2006/relationships/slide" Target="slides/slide133.xml"/><Relationship Id="rId80" Type="http://schemas.openxmlformats.org/officeDocument/2006/relationships/slide" Target="slides/slide74.xml"/><Relationship Id="rId85" Type="http://schemas.openxmlformats.org/officeDocument/2006/relationships/slide" Target="slides/slide79.xml"/><Relationship Id="rId150" Type="http://schemas.openxmlformats.org/officeDocument/2006/relationships/slide" Target="slides/slide144.xml"/><Relationship Id="rId155" Type="http://schemas.openxmlformats.org/officeDocument/2006/relationships/slide" Target="slides/slide149.xml"/><Relationship Id="rId171" Type="http://schemas.openxmlformats.org/officeDocument/2006/relationships/slide" Target="slides/slide165.xml"/><Relationship Id="rId176" Type="http://schemas.openxmlformats.org/officeDocument/2006/relationships/slide" Target="slides/slide170.xml"/><Relationship Id="rId192" Type="http://schemas.openxmlformats.org/officeDocument/2006/relationships/slide" Target="slides/slide186.xml"/><Relationship Id="rId197" Type="http://schemas.openxmlformats.org/officeDocument/2006/relationships/slide" Target="slides/slide191.xml"/><Relationship Id="rId201" Type="http://schemas.openxmlformats.org/officeDocument/2006/relationships/handoutMaster" Target="handoutMasters/handoutMaster1.xml"/><Relationship Id="rId12" Type="http://schemas.openxmlformats.org/officeDocument/2006/relationships/slide" Target="slides/slide6.xml"/><Relationship Id="rId17" Type="http://schemas.openxmlformats.org/officeDocument/2006/relationships/slide" Target="slides/slide11.xml"/><Relationship Id="rId33" Type="http://schemas.openxmlformats.org/officeDocument/2006/relationships/slide" Target="slides/slide27.xml"/><Relationship Id="rId38" Type="http://schemas.openxmlformats.org/officeDocument/2006/relationships/slide" Target="slides/slide32.xml"/><Relationship Id="rId59" Type="http://schemas.openxmlformats.org/officeDocument/2006/relationships/slide" Target="slides/slide53.xml"/><Relationship Id="rId103" Type="http://schemas.openxmlformats.org/officeDocument/2006/relationships/slide" Target="slides/slide97.xml"/><Relationship Id="rId108" Type="http://schemas.openxmlformats.org/officeDocument/2006/relationships/slide" Target="slides/slide102.xml"/><Relationship Id="rId124" Type="http://schemas.openxmlformats.org/officeDocument/2006/relationships/slide" Target="slides/slide118.xml"/><Relationship Id="rId129" Type="http://schemas.openxmlformats.org/officeDocument/2006/relationships/slide" Target="slides/slide123.xml"/><Relationship Id="rId54" Type="http://schemas.openxmlformats.org/officeDocument/2006/relationships/slide" Target="slides/slide48.xml"/><Relationship Id="rId70" Type="http://schemas.openxmlformats.org/officeDocument/2006/relationships/slide" Target="slides/slide64.xml"/><Relationship Id="rId75" Type="http://schemas.openxmlformats.org/officeDocument/2006/relationships/slide" Target="slides/slide69.xml"/><Relationship Id="rId91" Type="http://schemas.openxmlformats.org/officeDocument/2006/relationships/slide" Target="slides/slide85.xml"/><Relationship Id="rId96" Type="http://schemas.openxmlformats.org/officeDocument/2006/relationships/slide" Target="slides/slide90.xml"/><Relationship Id="rId140" Type="http://schemas.openxmlformats.org/officeDocument/2006/relationships/slide" Target="slides/slide134.xml"/><Relationship Id="rId145" Type="http://schemas.openxmlformats.org/officeDocument/2006/relationships/slide" Target="slides/slide139.xml"/><Relationship Id="rId161" Type="http://schemas.openxmlformats.org/officeDocument/2006/relationships/slide" Target="slides/slide155.xml"/><Relationship Id="rId166" Type="http://schemas.openxmlformats.org/officeDocument/2006/relationships/slide" Target="slides/slide160.xml"/><Relationship Id="rId182" Type="http://schemas.openxmlformats.org/officeDocument/2006/relationships/slide" Target="slides/slide176.xml"/><Relationship Id="rId187" Type="http://schemas.openxmlformats.org/officeDocument/2006/relationships/slide" Target="slides/slide181.xml"/><Relationship Id="rId1" Type="http://schemas.openxmlformats.org/officeDocument/2006/relationships/customXml" Target="../customXml/item1.xml"/><Relationship Id="rId6" Type="http://schemas.openxmlformats.org/officeDocument/2006/relationships/slideMaster" Target="slideMasters/slideMaster4.xml"/><Relationship Id="rId23" Type="http://schemas.openxmlformats.org/officeDocument/2006/relationships/slide" Target="slides/slide17.xml"/><Relationship Id="rId28" Type="http://schemas.openxmlformats.org/officeDocument/2006/relationships/slide" Target="slides/slide22.xml"/><Relationship Id="rId49" Type="http://schemas.openxmlformats.org/officeDocument/2006/relationships/slide" Target="slides/slide43.xml"/><Relationship Id="rId114" Type="http://schemas.openxmlformats.org/officeDocument/2006/relationships/slide" Target="slides/slide108.xml"/><Relationship Id="rId119" Type="http://schemas.openxmlformats.org/officeDocument/2006/relationships/slide" Target="slides/slide113.xml"/><Relationship Id="rId44" Type="http://schemas.openxmlformats.org/officeDocument/2006/relationships/slide" Target="slides/slide38.xml"/><Relationship Id="rId60" Type="http://schemas.openxmlformats.org/officeDocument/2006/relationships/slide" Target="slides/slide54.xml"/><Relationship Id="rId65" Type="http://schemas.openxmlformats.org/officeDocument/2006/relationships/slide" Target="slides/slide59.xml"/><Relationship Id="rId81" Type="http://schemas.openxmlformats.org/officeDocument/2006/relationships/slide" Target="slides/slide75.xml"/><Relationship Id="rId86" Type="http://schemas.openxmlformats.org/officeDocument/2006/relationships/slide" Target="slides/slide80.xml"/><Relationship Id="rId130" Type="http://schemas.openxmlformats.org/officeDocument/2006/relationships/slide" Target="slides/slide124.xml"/><Relationship Id="rId135" Type="http://schemas.openxmlformats.org/officeDocument/2006/relationships/slide" Target="slides/slide129.xml"/><Relationship Id="rId151" Type="http://schemas.openxmlformats.org/officeDocument/2006/relationships/slide" Target="slides/slide145.xml"/><Relationship Id="rId156" Type="http://schemas.openxmlformats.org/officeDocument/2006/relationships/slide" Target="slides/slide150.xml"/><Relationship Id="rId177" Type="http://schemas.openxmlformats.org/officeDocument/2006/relationships/slide" Target="slides/slide171.xml"/><Relationship Id="rId198" Type="http://schemas.openxmlformats.org/officeDocument/2006/relationships/slide" Target="slides/slide192.xml"/><Relationship Id="rId172" Type="http://schemas.openxmlformats.org/officeDocument/2006/relationships/slide" Target="slides/slide166.xml"/><Relationship Id="rId193" Type="http://schemas.openxmlformats.org/officeDocument/2006/relationships/slide" Target="slides/slide187.xml"/><Relationship Id="rId202" Type="http://schemas.openxmlformats.org/officeDocument/2006/relationships/presProps" Target="presProps.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109" Type="http://schemas.openxmlformats.org/officeDocument/2006/relationships/slide" Target="slides/slide10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slide" Target="slides/slide70.xml"/><Relationship Id="rId97" Type="http://schemas.openxmlformats.org/officeDocument/2006/relationships/slide" Target="slides/slide91.xml"/><Relationship Id="rId104" Type="http://schemas.openxmlformats.org/officeDocument/2006/relationships/slide" Target="slides/slide98.xml"/><Relationship Id="rId120" Type="http://schemas.openxmlformats.org/officeDocument/2006/relationships/slide" Target="slides/slide114.xml"/><Relationship Id="rId125" Type="http://schemas.openxmlformats.org/officeDocument/2006/relationships/slide" Target="slides/slide119.xml"/><Relationship Id="rId141" Type="http://schemas.openxmlformats.org/officeDocument/2006/relationships/slide" Target="slides/slide135.xml"/><Relationship Id="rId146" Type="http://schemas.openxmlformats.org/officeDocument/2006/relationships/slide" Target="slides/slide140.xml"/><Relationship Id="rId167" Type="http://schemas.openxmlformats.org/officeDocument/2006/relationships/slide" Target="slides/slide161.xml"/><Relationship Id="rId188" Type="http://schemas.openxmlformats.org/officeDocument/2006/relationships/slide" Target="slides/slide182.xml"/><Relationship Id="rId7" Type="http://schemas.openxmlformats.org/officeDocument/2006/relationships/slide" Target="slides/slide1.xml"/><Relationship Id="rId71" Type="http://schemas.openxmlformats.org/officeDocument/2006/relationships/slide" Target="slides/slide65.xml"/><Relationship Id="rId92" Type="http://schemas.openxmlformats.org/officeDocument/2006/relationships/slide" Target="slides/slide86.xml"/><Relationship Id="rId162" Type="http://schemas.openxmlformats.org/officeDocument/2006/relationships/slide" Target="slides/slide156.xml"/><Relationship Id="rId183" Type="http://schemas.openxmlformats.org/officeDocument/2006/relationships/slide" Target="slides/slide177.xml"/><Relationship Id="rId2" Type="http://schemas.openxmlformats.org/officeDocument/2006/relationships/customXml" Target="../customXml/item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slide" Target="slides/slide60.xml"/><Relationship Id="rId87" Type="http://schemas.openxmlformats.org/officeDocument/2006/relationships/slide" Target="slides/slide81.xml"/><Relationship Id="rId110" Type="http://schemas.openxmlformats.org/officeDocument/2006/relationships/slide" Target="slides/slide104.xml"/><Relationship Id="rId115" Type="http://schemas.openxmlformats.org/officeDocument/2006/relationships/slide" Target="slides/slide109.xml"/><Relationship Id="rId131" Type="http://schemas.openxmlformats.org/officeDocument/2006/relationships/slide" Target="slides/slide125.xml"/><Relationship Id="rId136" Type="http://schemas.openxmlformats.org/officeDocument/2006/relationships/slide" Target="slides/slide130.xml"/><Relationship Id="rId157" Type="http://schemas.openxmlformats.org/officeDocument/2006/relationships/slide" Target="slides/slide151.xml"/><Relationship Id="rId178" Type="http://schemas.openxmlformats.org/officeDocument/2006/relationships/slide" Target="slides/slide172.xml"/><Relationship Id="rId61" Type="http://schemas.openxmlformats.org/officeDocument/2006/relationships/slide" Target="slides/slide55.xml"/><Relationship Id="rId82" Type="http://schemas.openxmlformats.org/officeDocument/2006/relationships/slide" Target="slides/slide76.xml"/><Relationship Id="rId152" Type="http://schemas.openxmlformats.org/officeDocument/2006/relationships/slide" Target="slides/slide146.xml"/><Relationship Id="rId173" Type="http://schemas.openxmlformats.org/officeDocument/2006/relationships/slide" Target="slides/slide167.xml"/><Relationship Id="rId194" Type="http://schemas.openxmlformats.org/officeDocument/2006/relationships/slide" Target="slides/slide188.xml"/><Relationship Id="rId199" Type="http://schemas.openxmlformats.org/officeDocument/2006/relationships/slide" Target="slides/slide193.xml"/><Relationship Id="rId203" Type="http://schemas.openxmlformats.org/officeDocument/2006/relationships/viewProps" Target="viewProps.xml"/><Relationship Id="rId19" Type="http://schemas.openxmlformats.org/officeDocument/2006/relationships/slide" Target="slides/slide13.xml"/><Relationship Id="rId14" Type="http://schemas.openxmlformats.org/officeDocument/2006/relationships/slide" Target="slides/slide8.xml"/><Relationship Id="rId30" Type="http://schemas.openxmlformats.org/officeDocument/2006/relationships/slide" Target="slides/slide24.xml"/><Relationship Id="rId35" Type="http://schemas.openxmlformats.org/officeDocument/2006/relationships/slide" Target="slides/slide29.xml"/><Relationship Id="rId56" Type="http://schemas.openxmlformats.org/officeDocument/2006/relationships/slide" Target="slides/slide50.xml"/><Relationship Id="rId77" Type="http://schemas.openxmlformats.org/officeDocument/2006/relationships/slide" Target="slides/slide71.xml"/><Relationship Id="rId100" Type="http://schemas.openxmlformats.org/officeDocument/2006/relationships/slide" Target="slides/slide94.xml"/><Relationship Id="rId105" Type="http://schemas.openxmlformats.org/officeDocument/2006/relationships/slide" Target="slides/slide99.xml"/><Relationship Id="rId126" Type="http://schemas.openxmlformats.org/officeDocument/2006/relationships/slide" Target="slides/slide120.xml"/><Relationship Id="rId147" Type="http://schemas.openxmlformats.org/officeDocument/2006/relationships/slide" Target="slides/slide141.xml"/><Relationship Id="rId168" Type="http://schemas.openxmlformats.org/officeDocument/2006/relationships/slide" Target="slides/slide162.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93" Type="http://schemas.openxmlformats.org/officeDocument/2006/relationships/slide" Target="slides/slide87.xml"/><Relationship Id="rId98" Type="http://schemas.openxmlformats.org/officeDocument/2006/relationships/slide" Target="slides/slide92.xml"/><Relationship Id="rId121" Type="http://schemas.openxmlformats.org/officeDocument/2006/relationships/slide" Target="slides/slide115.xml"/><Relationship Id="rId142" Type="http://schemas.openxmlformats.org/officeDocument/2006/relationships/slide" Target="slides/slide136.xml"/><Relationship Id="rId163" Type="http://schemas.openxmlformats.org/officeDocument/2006/relationships/slide" Target="slides/slide157.xml"/><Relationship Id="rId184" Type="http://schemas.openxmlformats.org/officeDocument/2006/relationships/slide" Target="slides/slide178.xml"/><Relationship Id="rId189" Type="http://schemas.openxmlformats.org/officeDocument/2006/relationships/slide" Target="slides/slide183.xml"/><Relationship Id="rId3" Type="http://schemas.openxmlformats.org/officeDocument/2006/relationships/slideMaster" Target="slideMasters/slideMaster1.xml"/><Relationship Id="rId25" Type="http://schemas.openxmlformats.org/officeDocument/2006/relationships/slide" Target="slides/slide19.xml"/><Relationship Id="rId46" Type="http://schemas.openxmlformats.org/officeDocument/2006/relationships/slide" Target="slides/slide40.xml"/><Relationship Id="rId67" Type="http://schemas.openxmlformats.org/officeDocument/2006/relationships/slide" Target="slides/slide61.xml"/><Relationship Id="rId116" Type="http://schemas.openxmlformats.org/officeDocument/2006/relationships/slide" Target="slides/slide110.xml"/><Relationship Id="rId137" Type="http://schemas.openxmlformats.org/officeDocument/2006/relationships/slide" Target="slides/slide131.xml"/><Relationship Id="rId158" Type="http://schemas.openxmlformats.org/officeDocument/2006/relationships/slide" Target="slides/slide152.xml"/><Relationship Id="rId20" Type="http://schemas.openxmlformats.org/officeDocument/2006/relationships/slide" Target="slides/slide14.xml"/><Relationship Id="rId41" Type="http://schemas.openxmlformats.org/officeDocument/2006/relationships/slide" Target="slides/slide35.xml"/><Relationship Id="rId62" Type="http://schemas.openxmlformats.org/officeDocument/2006/relationships/slide" Target="slides/slide56.xml"/><Relationship Id="rId83" Type="http://schemas.openxmlformats.org/officeDocument/2006/relationships/slide" Target="slides/slide77.xml"/><Relationship Id="rId88" Type="http://schemas.openxmlformats.org/officeDocument/2006/relationships/slide" Target="slides/slide82.xml"/><Relationship Id="rId111" Type="http://schemas.openxmlformats.org/officeDocument/2006/relationships/slide" Target="slides/slide105.xml"/><Relationship Id="rId132" Type="http://schemas.openxmlformats.org/officeDocument/2006/relationships/slide" Target="slides/slide126.xml"/><Relationship Id="rId153" Type="http://schemas.openxmlformats.org/officeDocument/2006/relationships/slide" Target="slides/slide147.xml"/><Relationship Id="rId174" Type="http://schemas.openxmlformats.org/officeDocument/2006/relationships/slide" Target="slides/slide168.xml"/><Relationship Id="rId179" Type="http://schemas.openxmlformats.org/officeDocument/2006/relationships/slide" Target="slides/slide173.xml"/><Relationship Id="rId195" Type="http://schemas.openxmlformats.org/officeDocument/2006/relationships/slide" Target="slides/slide189.xml"/><Relationship Id="rId190" Type="http://schemas.openxmlformats.org/officeDocument/2006/relationships/slide" Target="slides/slide184.xml"/><Relationship Id="rId204" Type="http://schemas.openxmlformats.org/officeDocument/2006/relationships/theme" Target="theme/theme1.xml"/><Relationship Id="rId15" Type="http://schemas.openxmlformats.org/officeDocument/2006/relationships/slide" Target="slides/slide9.xml"/><Relationship Id="rId36" Type="http://schemas.openxmlformats.org/officeDocument/2006/relationships/slide" Target="slides/slide30.xml"/><Relationship Id="rId57" Type="http://schemas.openxmlformats.org/officeDocument/2006/relationships/slide" Target="slides/slide51.xml"/><Relationship Id="rId106" Type="http://schemas.openxmlformats.org/officeDocument/2006/relationships/slide" Target="slides/slide100.xml"/><Relationship Id="rId127" Type="http://schemas.openxmlformats.org/officeDocument/2006/relationships/slide" Target="slides/slide121.xml"/><Relationship Id="rId10" Type="http://schemas.openxmlformats.org/officeDocument/2006/relationships/slide" Target="slides/slide4.xml"/><Relationship Id="rId31" Type="http://schemas.openxmlformats.org/officeDocument/2006/relationships/slide" Target="slides/slide25.xml"/><Relationship Id="rId52" Type="http://schemas.openxmlformats.org/officeDocument/2006/relationships/slide" Target="slides/slide46.xml"/><Relationship Id="rId73" Type="http://schemas.openxmlformats.org/officeDocument/2006/relationships/slide" Target="slides/slide67.xml"/><Relationship Id="rId78" Type="http://schemas.openxmlformats.org/officeDocument/2006/relationships/slide" Target="slides/slide72.xml"/><Relationship Id="rId94" Type="http://schemas.openxmlformats.org/officeDocument/2006/relationships/slide" Target="slides/slide88.xml"/><Relationship Id="rId99" Type="http://schemas.openxmlformats.org/officeDocument/2006/relationships/slide" Target="slides/slide93.xml"/><Relationship Id="rId101" Type="http://schemas.openxmlformats.org/officeDocument/2006/relationships/slide" Target="slides/slide95.xml"/><Relationship Id="rId122" Type="http://schemas.openxmlformats.org/officeDocument/2006/relationships/slide" Target="slides/slide116.xml"/><Relationship Id="rId143" Type="http://schemas.openxmlformats.org/officeDocument/2006/relationships/slide" Target="slides/slide137.xml"/><Relationship Id="rId148" Type="http://schemas.openxmlformats.org/officeDocument/2006/relationships/slide" Target="slides/slide142.xml"/><Relationship Id="rId164" Type="http://schemas.openxmlformats.org/officeDocument/2006/relationships/slide" Target="slides/slide158.xml"/><Relationship Id="rId169" Type="http://schemas.openxmlformats.org/officeDocument/2006/relationships/slide" Target="slides/slide163.xml"/><Relationship Id="rId185" Type="http://schemas.openxmlformats.org/officeDocument/2006/relationships/slide" Target="slides/slide179.xml"/><Relationship Id="rId4" Type="http://schemas.openxmlformats.org/officeDocument/2006/relationships/slideMaster" Target="slideMasters/slideMaster2.xml"/><Relationship Id="rId9" Type="http://schemas.openxmlformats.org/officeDocument/2006/relationships/slide" Target="slides/slide3.xml"/><Relationship Id="rId180" Type="http://schemas.openxmlformats.org/officeDocument/2006/relationships/slide" Target="slides/slide174.xml"/><Relationship Id="rId26" Type="http://schemas.openxmlformats.org/officeDocument/2006/relationships/slide" Target="slides/slide20.xml"/><Relationship Id="rId47" Type="http://schemas.openxmlformats.org/officeDocument/2006/relationships/slide" Target="slides/slide41.xml"/><Relationship Id="rId68" Type="http://schemas.openxmlformats.org/officeDocument/2006/relationships/slide" Target="slides/slide62.xml"/><Relationship Id="rId89" Type="http://schemas.openxmlformats.org/officeDocument/2006/relationships/slide" Target="slides/slide83.xml"/><Relationship Id="rId112" Type="http://schemas.openxmlformats.org/officeDocument/2006/relationships/slide" Target="slides/slide106.xml"/><Relationship Id="rId133" Type="http://schemas.openxmlformats.org/officeDocument/2006/relationships/slide" Target="slides/slide127.xml"/><Relationship Id="rId154" Type="http://schemas.openxmlformats.org/officeDocument/2006/relationships/slide" Target="slides/slide148.xml"/><Relationship Id="rId175" Type="http://schemas.openxmlformats.org/officeDocument/2006/relationships/slide" Target="slides/slide169.xml"/><Relationship Id="rId196" Type="http://schemas.openxmlformats.org/officeDocument/2006/relationships/slide" Target="slides/slide190.xml"/><Relationship Id="rId200"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9282" cy="351957"/>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265014" y="0"/>
            <a:ext cx="4029282" cy="351957"/>
          </a:xfrm>
          <a:prstGeom prst="rect">
            <a:avLst/>
          </a:prstGeom>
        </p:spPr>
        <p:txBody>
          <a:bodyPr vert="horz" lIns="91440" tIns="45720" rIns="91440" bIns="45720" rtlCol="0"/>
          <a:lstStyle>
            <a:lvl1pPr algn="r">
              <a:defRPr sz="1200"/>
            </a:lvl1pPr>
          </a:lstStyle>
          <a:p>
            <a:fld id="{7046B7B1-C7D5-4FD8-B194-257BACFD2D6E}" type="datetimeFigureOut">
              <a:rPr lang="en-US" smtClean="0"/>
              <a:t>5/30/2019</a:t>
            </a:fld>
            <a:endParaRPr lang="en-US"/>
          </a:p>
        </p:txBody>
      </p:sp>
      <p:sp>
        <p:nvSpPr>
          <p:cNvPr id="4" name="Footer Placeholder 3"/>
          <p:cNvSpPr>
            <a:spLocks noGrp="1"/>
          </p:cNvSpPr>
          <p:nvPr>
            <p:ph type="ftr" sz="quarter" idx="2"/>
          </p:nvPr>
        </p:nvSpPr>
        <p:spPr>
          <a:xfrm>
            <a:off x="1" y="6658444"/>
            <a:ext cx="4029282" cy="35195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265014" y="6658444"/>
            <a:ext cx="4029282" cy="351957"/>
          </a:xfrm>
          <a:prstGeom prst="rect">
            <a:avLst/>
          </a:prstGeom>
        </p:spPr>
        <p:txBody>
          <a:bodyPr vert="horz" lIns="91440" tIns="45720" rIns="91440" bIns="45720" rtlCol="0" anchor="b"/>
          <a:lstStyle>
            <a:lvl1pPr algn="r">
              <a:defRPr sz="1200"/>
            </a:lvl1pPr>
          </a:lstStyle>
          <a:p>
            <a:fld id="{2D0327BA-CC07-4838-80CD-79799B0BC1F3}" type="slidenum">
              <a:rPr lang="en-US" smtClean="0"/>
              <a:t>‹#›</a:t>
            </a:fld>
            <a:endParaRPr lang="en-US"/>
          </a:p>
        </p:txBody>
      </p:sp>
    </p:spTree>
    <p:extLst>
      <p:ext uri="{BB962C8B-B14F-4D97-AF65-F5344CB8AC3E}">
        <p14:creationId xmlns:p14="http://schemas.microsoft.com/office/powerpoint/2010/main" val="48454852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9282" cy="350760"/>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a:defRPr/>
            </a:pPr>
            <a:endParaRPr lang="en-CA"/>
          </a:p>
        </p:txBody>
      </p:sp>
      <p:sp>
        <p:nvSpPr>
          <p:cNvPr id="3" name="Date Placeholder 2"/>
          <p:cNvSpPr>
            <a:spLocks noGrp="1"/>
          </p:cNvSpPr>
          <p:nvPr>
            <p:ph type="dt" idx="1"/>
          </p:nvPr>
        </p:nvSpPr>
        <p:spPr>
          <a:xfrm>
            <a:off x="5265014" y="0"/>
            <a:ext cx="4029282" cy="350760"/>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a:defRPr/>
            </a:pPr>
            <a:fld id="{811DEC1B-25C1-4C07-8092-4405D03D3E1C}" type="datetimeFigureOut">
              <a:rPr lang="en-CA"/>
              <a:pPr>
                <a:defRPr/>
              </a:pPr>
              <a:t>2019-05-30</a:t>
            </a:fld>
            <a:endParaRPr lang="en-CA"/>
          </a:p>
        </p:txBody>
      </p:sp>
      <p:sp>
        <p:nvSpPr>
          <p:cNvPr id="4" name="Slide Image Placeholder 3"/>
          <p:cNvSpPr>
            <a:spLocks noGrp="1" noRot="1" noChangeAspect="1"/>
          </p:cNvSpPr>
          <p:nvPr>
            <p:ph type="sldImg" idx="2"/>
          </p:nvPr>
        </p:nvSpPr>
        <p:spPr>
          <a:xfrm>
            <a:off x="2895600" y="525463"/>
            <a:ext cx="3505200" cy="2628900"/>
          </a:xfrm>
          <a:prstGeom prst="rect">
            <a:avLst/>
          </a:prstGeom>
          <a:noFill/>
          <a:ln w="12700">
            <a:solidFill>
              <a:prstClr val="black"/>
            </a:solidFill>
          </a:ln>
        </p:spPr>
        <p:txBody>
          <a:bodyPr vert="horz" lIns="93177" tIns="46589" rIns="93177" bIns="46589" rtlCol="0" anchor="ctr"/>
          <a:lstStyle/>
          <a:p>
            <a:pPr lvl="0"/>
            <a:endParaRPr lang="en-CA" noProof="0"/>
          </a:p>
        </p:txBody>
      </p:sp>
      <p:sp>
        <p:nvSpPr>
          <p:cNvPr id="5" name="Notes Placeholder 4"/>
          <p:cNvSpPr>
            <a:spLocks noGrp="1"/>
          </p:cNvSpPr>
          <p:nvPr>
            <p:ph type="body" sz="quarter" idx="3"/>
          </p:nvPr>
        </p:nvSpPr>
        <p:spPr>
          <a:xfrm>
            <a:off x="930482" y="3330419"/>
            <a:ext cx="7435436" cy="3154441"/>
          </a:xfrm>
          <a:prstGeom prst="rect">
            <a:avLst/>
          </a:prstGeom>
        </p:spPr>
        <p:txBody>
          <a:bodyPr vert="horz" lIns="93177" tIns="46589" rIns="93177" bIns="46589"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a:p>
        </p:txBody>
      </p:sp>
      <p:sp>
        <p:nvSpPr>
          <p:cNvPr id="6" name="Footer Placeholder 5"/>
          <p:cNvSpPr>
            <a:spLocks noGrp="1"/>
          </p:cNvSpPr>
          <p:nvPr>
            <p:ph type="ftr" sz="quarter" idx="4"/>
          </p:nvPr>
        </p:nvSpPr>
        <p:spPr>
          <a:xfrm>
            <a:off x="1" y="6658443"/>
            <a:ext cx="4029282" cy="350760"/>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a:defRPr/>
            </a:pPr>
            <a:endParaRPr lang="en-CA"/>
          </a:p>
        </p:txBody>
      </p:sp>
      <p:sp>
        <p:nvSpPr>
          <p:cNvPr id="7" name="Slide Number Placeholder 6"/>
          <p:cNvSpPr>
            <a:spLocks noGrp="1"/>
          </p:cNvSpPr>
          <p:nvPr>
            <p:ph type="sldNum" sz="quarter" idx="5"/>
          </p:nvPr>
        </p:nvSpPr>
        <p:spPr>
          <a:xfrm>
            <a:off x="5265014" y="6658443"/>
            <a:ext cx="4029282" cy="350760"/>
          </a:xfrm>
          <a:prstGeom prst="rect">
            <a:avLst/>
          </a:prstGeom>
        </p:spPr>
        <p:txBody>
          <a:bodyPr vert="horz" lIns="93177" tIns="46589" rIns="93177" bIns="46589" rtlCol="0" anchor="b"/>
          <a:lstStyle>
            <a:lvl1pPr algn="r" eaLnBrk="1" fontAlgn="auto" hangingPunct="1">
              <a:spcBef>
                <a:spcPts val="0"/>
              </a:spcBef>
              <a:spcAft>
                <a:spcPts val="0"/>
              </a:spcAft>
              <a:defRPr sz="1200">
                <a:latin typeface="+mn-lt"/>
              </a:defRPr>
            </a:lvl1pPr>
          </a:lstStyle>
          <a:p>
            <a:pPr>
              <a:defRPr/>
            </a:pPr>
            <a:fld id="{530C8C8B-52C7-4D17-9766-1B6F754AB6DC}" type="slidenum">
              <a:rPr lang="en-CA"/>
              <a:pPr>
                <a:defRPr/>
              </a:pPr>
              <a:t>‹#›</a:t>
            </a:fld>
            <a:endParaRPr lang="en-CA"/>
          </a:p>
        </p:txBody>
      </p:sp>
    </p:spTree>
    <p:extLst>
      <p:ext uri="{BB962C8B-B14F-4D97-AF65-F5344CB8AC3E}">
        <p14:creationId xmlns:p14="http://schemas.microsoft.com/office/powerpoint/2010/main" val="66670686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CA" altLang="en-US" dirty="0" smtClean="0"/>
          </a:p>
        </p:txBody>
      </p:sp>
      <p:sp>
        <p:nvSpPr>
          <p:cNvPr id="2" name="Slide Number Placeholder 1"/>
          <p:cNvSpPr>
            <a:spLocks noGrp="1"/>
          </p:cNvSpPr>
          <p:nvPr>
            <p:ph type="sldNum" sz="quarter" idx="10"/>
          </p:nvPr>
        </p:nvSpPr>
        <p:spPr/>
        <p:txBody>
          <a:bodyPr/>
          <a:lstStyle/>
          <a:p>
            <a:pPr>
              <a:defRPr/>
            </a:pPr>
            <a:fld id="{530C8C8B-52C7-4D17-9766-1B6F754AB6DC}" type="slidenum">
              <a:rPr lang="en-CA" smtClean="0"/>
              <a:pPr>
                <a:defRPr/>
              </a:pPr>
              <a:t>1</a:t>
            </a:fld>
            <a:endParaRPr lang="en-CA"/>
          </a:p>
        </p:txBody>
      </p:sp>
    </p:spTree>
    <p:extLst>
      <p:ext uri="{BB962C8B-B14F-4D97-AF65-F5344CB8AC3E}">
        <p14:creationId xmlns:p14="http://schemas.microsoft.com/office/powerpoint/2010/main" val="2967325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a:t>
            </a:fld>
            <a:endParaRPr lang="en-CA"/>
          </a:p>
        </p:txBody>
      </p:sp>
    </p:spTree>
    <p:extLst>
      <p:ext uri="{BB962C8B-B14F-4D97-AF65-F5344CB8AC3E}">
        <p14:creationId xmlns:p14="http://schemas.microsoft.com/office/powerpoint/2010/main" val="150677166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100</a:t>
            </a:fld>
            <a:endParaRPr lang="en-CA"/>
          </a:p>
        </p:txBody>
      </p:sp>
    </p:spTree>
    <p:extLst>
      <p:ext uri="{BB962C8B-B14F-4D97-AF65-F5344CB8AC3E}">
        <p14:creationId xmlns:p14="http://schemas.microsoft.com/office/powerpoint/2010/main" val="163280587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101</a:t>
            </a:fld>
            <a:endParaRPr lang="en-CA"/>
          </a:p>
        </p:txBody>
      </p:sp>
    </p:spTree>
    <p:extLst>
      <p:ext uri="{BB962C8B-B14F-4D97-AF65-F5344CB8AC3E}">
        <p14:creationId xmlns:p14="http://schemas.microsoft.com/office/powerpoint/2010/main" val="7899946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102</a:t>
            </a:fld>
            <a:endParaRPr lang="en-CA"/>
          </a:p>
        </p:txBody>
      </p:sp>
    </p:spTree>
    <p:extLst>
      <p:ext uri="{BB962C8B-B14F-4D97-AF65-F5344CB8AC3E}">
        <p14:creationId xmlns:p14="http://schemas.microsoft.com/office/powerpoint/2010/main" val="19141351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103</a:t>
            </a:fld>
            <a:endParaRPr lang="en-CA"/>
          </a:p>
        </p:txBody>
      </p:sp>
    </p:spTree>
    <p:extLst>
      <p:ext uri="{BB962C8B-B14F-4D97-AF65-F5344CB8AC3E}">
        <p14:creationId xmlns:p14="http://schemas.microsoft.com/office/powerpoint/2010/main" val="33662965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104</a:t>
            </a:fld>
            <a:endParaRPr lang="en-CA"/>
          </a:p>
        </p:txBody>
      </p:sp>
    </p:spTree>
    <p:extLst>
      <p:ext uri="{BB962C8B-B14F-4D97-AF65-F5344CB8AC3E}">
        <p14:creationId xmlns:p14="http://schemas.microsoft.com/office/powerpoint/2010/main" val="110454285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105</a:t>
            </a:fld>
            <a:endParaRPr lang="en-CA"/>
          </a:p>
        </p:txBody>
      </p:sp>
    </p:spTree>
    <p:extLst>
      <p:ext uri="{BB962C8B-B14F-4D97-AF65-F5344CB8AC3E}">
        <p14:creationId xmlns:p14="http://schemas.microsoft.com/office/powerpoint/2010/main" val="91565612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106</a:t>
            </a:fld>
            <a:endParaRPr lang="en-CA"/>
          </a:p>
        </p:txBody>
      </p:sp>
    </p:spTree>
    <p:extLst>
      <p:ext uri="{BB962C8B-B14F-4D97-AF65-F5344CB8AC3E}">
        <p14:creationId xmlns:p14="http://schemas.microsoft.com/office/powerpoint/2010/main" val="54074004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107</a:t>
            </a:fld>
            <a:endParaRPr lang="en-CA"/>
          </a:p>
        </p:txBody>
      </p:sp>
    </p:spTree>
    <p:extLst>
      <p:ext uri="{BB962C8B-B14F-4D97-AF65-F5344CB8AC3E}">
        <p14:creationId xmlns:p14="http://schemas.microsoft.com/office/powerpoint/2010/main" val="14017967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108</a:t>
            </a:fld>
            <a:endParaRPr lang="en-CA"/>
          </a:p>
        </p:txBody>
      </p:sp>
    </p:spTree>
    <p:extLst>
      <p:ext uri="{BB962C8B-B14F-4D97-AF65-F5344CB8AC3E}">
        <p14:creationId xmlns:p14="http://schemas.microsoft.com/office/powerpoint/2010/main" val="317789197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109</a:t>
            </a:fld>
            <a:endParaRPr lang="en-CA"/>
          </a:p>
        </p:txBody>
      </p:sp>
    </p:spTree>
    <p:extLst>
      <p:ext uri="{BB962C8B-B14F-4D97-AF65-F5344CB8AC3E}">
        <p14:creationId xmlns:p14="http://schemas.microsoft.com/office/powerpoint/2010/main" val="2984053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a:t>
            </a:fld>
            <a:endParaRPr lang="en-CA"/>
          </a:p>
        </p:txBody>
      </p:sp>
    </p:spTree>
    <p:extLst>
      <p:ext uri="{BB962C8B-B14F-4D97-AF65-F5344CB8AC3E}">
        <p14:creationId xmlns:p14="http://schemas.microsoft.com/office/powerpoint/2010/main" val="379971336"/>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110</a:t>
            </a:fld>
            <a:endParaRPr lang="en-CA"/>
          </a:p>
        </p:txBody>
      </p:sp>
    </p:spTree>
    <p:extLst>
      <p:ext uri="{BB962C8B-B14F-4D97-AF65-F5344CB8AC3E}">
        <p14:creationId xmlns:p14="http://schemas.microsoft.com/office/powerpoint/2010/main" val="236135789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111</a:t>
            </a:fld>
            <a:endParaRPr lang="en-CA"/>
          </a:p>
        </p:txBody>
      </p:sp>
    </p:spTree>
    <p:extLst>
      <p:ext uri="{BB962C8B-B14F-4D97-AF65-F5344CB8AC3E}">
        <p14:creationId xmlns:p14="http://schemas.microsoft.com/office/powerpoint/2010/main" val="3511048392"/>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112</a:t>
            </a:fld>
            <a:endParaRPr lang="en-CA"/>
          </a:p>
        </p:txBody>
      </p:sp>
    </p:spTree>
    <p:extLst>
      <p:ext uri="{BB962C8B-B14F-4D97-AF65-F5344CB8AC3E}">
        <p14:creationId xmlns:p14="http://schemas.microsoft.com/office/powerpoint/2010/main" val="145888252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113</a:t>
            </a:fld>
            <a:endParaRPr lang="en-CA"/>
          </a:p>
        </p:txBody>
      </p:sp>
    </p:spTree>
    <p:extLst>
      <p:ext uri="{BB962C8B-B14F-4D97-AF65-F5344CB8AC3E}">
        <p14:creationId xmlns:p14="http://schemas.microsoft.com/office/powerpoint/2010/main" val="129180779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114</a:t>
            </a:fld>
            <a:endParaRPr lang="en-CA"/>
          </a:p>
        </p:txBody>
      </p:sp>
    </p:spTree>
    <p:extLst>
      <p:ext uri="{BB962C8B-B14F-4D97-AF65-F5344CB8AC3E}">
        <p14:creationId xmlns:p14="http://schemas.microsoft.com/office/powerpoint/2010/main" val="2370419824"/>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115</a:t>
            </a:fld>
            <a:endParaRPr lang="en-CA"/>
          </a:p>
        </p:txBody>
      </p:sp>
    </p:spTree>
    <p:extLst>
      <p:ext uri="{BB962C8B-B14F-4D97-AF65-F5344CB8AC3E}">
        <p14:creationId xmlns:p14="http://schemas.microsoft.com/office/powerpoint/2010/main" val="3267806840"/>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116</a:t>
            </a:fld>
            <a:endParaRPr lang="en-CA"/>
          </a:p>
        </p:txBody>
      </p:sp>
    </p:spTree>
    <p:extLst>
      <p:ext uri="{BB962C8B-B14F-4D97-AF65-F5344CB8AC3E}">
        <p14:creationId xmlns:p14="http://schemas.microsoft.com/office/powerpoint/2010/main" val="3301881399"/>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117</a:t>
            </a:fld>
            <a:endParaRPr lang="en-CA"/>
          </a:p>
        </p:txBody>
      </p:sp>
    </p:spTree>
    <p:extLst>
      <p:ext uri="{BB962C8B-B14F-4D97-AF65-F5344CB8AC3E}">
        <p14:creationId xmlns:p14="http://schemas.microsoft.com/office/powerpoint/2010/main" val="417342793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118</a:t>
            </a:fld>
            <a:endParaRPr lang="en-CA"/>
          </a:p>
        </p:txBody>
      </p:sp>
    </p:spTree>
    <p:extLst>
      <p:ext uri="{BB962C8B-B14F-4D97-AF65-F5344CB8AC3E}">
        <p14:creationId xmlns:p14="http://schemas.microsoft.com/office/powerpoint/2010/main" val="1756672533"/>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119</a:t>
            </a:fld>
            <a:endParaRPr lang="en-CA"/>
          </a:p>
        </p:txBody>
      </p:sp>
    </p:spTree>
    <p:extLst>
      <p:ext uri="{BB962C8B-B14F-4D97-AF65-F5344CB8AC3E}">
        <p14:creationId xmlns:p14="http://schemas.microsoft.com/office/powerpoint/2010/main" val="3487970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a:t>
            </a:fld>
            <a:endParaRPr lang="en-CA"/>
          </a:p>
        </p:txBody>
      </p:sp>
    </p:spTree>
    <p:extLst>
      <p:ext uri="{BB962C8B-B14F-4D97-AF65-F5344CB8AC3E}">
        <p14:creationId xmlns:p14="http://schemas.microsoft.com/office/powerpoint/2010/main" val="264087055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120</a:t>
            </a:fld>
            <a:endParaRPr lang="en-CA"/>
          </a:p>
        </p:txBody>
      </p:sp>
    </p:spTree>
    <p:extLst>
      <p:ext uri="{BB962C8B-B14F-4D97-AF65-F5344CB8AC3E}">
        <p14:creationId xmlns:p14="http://schemas.microsoft.com/office/powerpoint/2010/main" val="446012870"/>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121</a:t>
            </a:fld>
            <a:endParaRPr lang="en-CA"/>
          </a:p>
        </p:txBody>
      </p:sp>
    </p:spTree>
    <p:extLst>
      <p:ext uri="{BB962C8B-B14F-4D97-AF65-F5344CB8AC3E}">
        <p14:creationId xmlns:p14="http://schemas.microsoft.com/office/powerpoint/2010/main" val="3026906923"/>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122</a:t>
            </a:fld>
            <a:endParaRPr lang="en-CA"/>
          </a:p>
        </p:txBody>
      </p:sp>
    </p:spTree>
    <p:extLst>
      <p:ext uri="{BB962C8B-B14F-4D97-AF65-F5344CB8AC3E}">
        <p14:creationId xmlns:p14="http://schemas.microsoft.com/office/powerpoint/2010/main" val="392104307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123</a:t>
            </a:fld>
            <a:endParaRPr lang="en-CA"/>
          </a:p>
        </p:txBody>
      </p:sp>
    </p:spTree>
    <p:extLst>
      <p:ext uri="{BB962C8B-B14F-4D97-AF65-F5344CB8AC3E}">
        <p14:creationId xmlns:p14="http://schemas.microsoft.com/office/powerpoint/2010/main" val="93693685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124</a:t>
            </a:fld>
            <a:endParaRPr lang="en-CA"/>
          </a:p>
        </p:txBody>
      </p:sp>
    </p:spTree>
    <p:extLst>
      <p:ext uri="{BB962C8B-B14F-4D97-AF65-F5344CB8AC3E}">
        <p14:creationId xmlns:p14="http://schemas.microsoft.com/office/powerpoint/2010/main" val="331219526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125</a:t>
            </a:fld>
            <a:endParaRPr lang="en-CA"/>
          </a:p>
        </p:txBody>
      </p:sp>
    </p:spTree>
    <p:extLst>
      <p:ext uri="{BB962C8B-B14F-4D97-AF65-F5344CB8AC3E}">
        <p14:creationId xmlns:p14="http://schemas.microsoft.com/office/powerpoint/2010/main" val="1415599629"/>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126</a:t>
            </a:fld>
            <a:endParaRPr lang="en-CA"/>
          </a:p>
        </p:txBody>
      </p:sp>
    </p:spTree>
    <p:extLst>
      <p:ext uri="{BB962C8B-B14F-4D97-AF65-F5344CB8AC3E}">
        <p14:creationId xmlns:p14="http://schemas.microsoft.com/office/powerpoint/2010/main" val="74706392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127</a:t>
            </a:fld>
            <a:endParaRPr lang="en-CA"/>
          </a:p>
        </p:txBody>
      </p:sp>
    </p:spTree>
    <p:extLst>
      <p:ext uri="{BB962C8B-B14F-4D97-AF65-F5344CB8AC3E}">
        <p14:creationId xmlns:p14="http://schemas.microsoft.com/office/powerpoint/2010/main" val="1499172180"/>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128</a:t>
            </a:fld>
            <a:endParaRPr lang="en-CA"/>
          </a:p>
        </p:txBody>
      </p:sp>
    </p:spTree>
    <p:extLst>
      <p:ext uri="{BB962C8B-B14F-4D97-AF65-F5344CB8AC3E}">
        <p14:creationId xmlns:p14="http://schemas.microsoft.com/office/powerpoint/2010/main" val="1918007944"/>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129</a:t>
            </a:fld>
            <a:endParaRPr lang="en-CA"/>
          </a:p>
        </p:txBody>
      </p:sp>
    </p:spTree>
    <p:extLst>
      <p:ext uri="{BB962C8B-B14F-4D97-AF65-F5344CB8AC3E}">
        <p14:creationId xmlns:p14="http://schemas.microsoft.com/office/powerpoint/2010/main" val="4184804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a:t>
            </a:fld>
            <a:endParaRPr lang="en-CA"/>
          </a:p>
        </p:txBody>
      </p:sp>
    </p:spTree>
    <p:extLst>
      <p:ext uri="{BB962C8B-B14F-4D97-AF65-F5344CB8AC3E}">
        <p14:creationId xmlns:p14="http://schemas.microsoft.com/office/powerpoint/2010/main" val="385311674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130</a:t>
            </a:fld>
            <a:endParaRPr lang="en-CA"/>
          </a:p>
        </p:txBody>
      </p:sp>
    </p:spTree>
    <p:extLst>
      <p:ext uri="{BB962C8B-B14F-4D97-AF65-F5344CB8AC3E}">
        <p14:creationId xmlns:p14="http://schemas.microsoft.com/office/powerpoint/2010/main" val="27735114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131</a:t>
            </a:fld>
            <a:endParaRPr lang="en-CA"/>
          </a:p>
        </p:txBody>
      </p:sp>
    </p:spTree>
    <p:extLst>
      <p:ext uri="{BB962C8B-B14F-4D97-AF65-F5344CB8AC3E}">
        <p14:creationId xmlns:p14="http://schemas.microsoft.com/office/powerpoint/2010/main" val="373271048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132</a:t>
            </a:fld>
            <a:endParaRPr lang="en-CA"/>
          </a:p>
        </p:txBody>
      </p:sp>
    </p:spTree>
    <p:extLst>
      <p:ext uri="{BB962C8B-B14F-4D97-AF65-F5344CB8AC3E}">
        <p14:creationId xmlns:p14="http://schemas.microsoft.com/office/powerpoint/2010/main" val="261678475"/>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133</a:t>
            </a:fld>
            <a:endParaRPr lang="en-CA"/>
          </a:p>
        </p:txBody>
      </p:sp>
    </p:spTree>
    <p:extLst>
      <p:ext uri="{BB962C8B-B14F-4D97-AF65-F5344CB8AC3E}">
        <p14:creationId xmlns:p14="http://schemas.microsoft.com/office/powerpoint/2010/main" val="146288999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134</a:t>
            </a:fld>
            <a:endParaRPr lang="en-CA"/>
          </a:p>
        </p:txBody>
      </p:sp>
    </p:spTree>
    <p:extLst>
      <p:ext uri="{BB962C8B-B14F-4D97-AF65-F5344CB8AC3E}">
        <p14:creationId xmlns:p14="http://schemas.microsoft.com/office/powerpoint/2010/main" val="420790353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135</a:t>
            </a:fld>
            <a:endParaRPr lang="en-CA"/>
          </a:p>
        </p:txBody>
      </p:sp>
    </p:spTree>
    <p:extLst>
      <p:ext uri="{BB962C8B-B14F-4D97-AF65-F5344CB8AC3E}">
        <p14:creationId xmlns:p14="http://schemas.microsoft.com/office/powerpoint/2010/main" val="4121689864"/>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136</a:t>
            </a:fld>
            <a:endParaRPr lang="en-CA"/>
          </a:p>
        </p:txBody>
      </p:sp>
    </p:spTree>
    <p:extLst>
      <p:ext uri="{BB962C8B-B14F-4D97-AF65-F5344CB8AC3E}">
        <p14:creationId xmlns:p14="http://schemas.microsoft.com/office/powerpoint/2010/main" val="292489384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137</a:t>
            </a:fld>
            <a:endParaRPr lang="en-CA"/>
          </a:p>
        </p:txBody>
      </p:sp>
    </p:spTree>
    <p:extLst>
      <p:ext uri="{BB962C8B-B14F-4D97-AF65-F5344CB8AC3E}">
        <p14:creationId xmlns:p14="http://schemas.microsoft.com/office/powerpoint/2010/main" val="3820175532"/>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138</a:t>
            </a:fld>
            <a:endParaRPr lang="en-CA"/>
          </a:p>
        </p:txBody>
      </p:sp>
    </p:spTree>
    <p:extLst>
      <p:ext uri="{BB962C8B-B14F-4D97-AF65-F5344CB8AC3E}">
        <p14:creationId xmlns:p14="http://schemas.microsoft.com/office/powerpoint/2010/main" val="3017176218"/>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139</a:t>
            </a:fld>
            <a:endParaRPr lang="en-CA"/>
          </a:p>
        </p:txBody>
      </p:sp>
    </p:spTree>
    <p:extLst>
      <p:ext uri="{BB962C8B-B14F-4D97-AF65-F5344CB8AC3E}">
        <p14:creationId xmlns:p14="http://schemas.microsoft.com/office/powerpoint/2010/main" val="1999096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a:t>
            </a:fld>
            <a:endParaRPr lang="en-CA"/>
          </a:p>
        </p:txBody>
      </p:sp>
    </p:spTree>
    <p:extLst>
      <p:ext uri="{BB962C8B-B14F-4D97-AF65-F5344CB8AC3E}">
        <p14:creationId xmlns:p14="http://schemas.microsoft.com/office/powerpoint/2010/main" val="2125611041"/>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140</a:t>
            </a:fld>
            <a:endParaRPr lang="en-CA"/>
          </a:p>
        </p:txBody>
      </p:sp>
    </p:spTree>
    <p:extLst>
      <p:ext uri="{BB962C8B-B14F-4D97-AF65-F5344CB8AC3E}">
        <p14:creationId xmlns:p14="http://schemas.microsoft.com/office/powerpoint/2010/main" val="58016710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141</a:t>
            </a:fld>
            <a:endParaRPr lang="en-CA"/>
          </a:p>
        </p:txBody>
      </p:sp>
    </p:spTree>
    <p:extLst>
      <p:ext uri="{BB962C8B-B14F-4D97-AF65-F5344CB8AC3E}">
        <p14:creationId xmlns:p14="http://schemas.microsoft.com/office/powerpoint/2010/main" val="3589646447"/>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142</a:t>
            </a:fld>
            <a:endParaRPr lang="en-CA"/>
          </a:p>
        </p:txBody>
      </p:sp>
    </p:spTree>
    <p:extLst>
      <p:ext uri="{BB962C8B-B14F-4D97-AF65-F5344CB8AC3E}">
        <p14:creationId xmlns:p14="http://schemas.microsoft.com/office/powerpoint/2010/main" val="969958880"/>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143</a:t>
            </a:fld>
            <a:endParaRPr lang="en-CA"/>
          </a:p>
        </p:txBody>
      </p:sp>
    </p:spTree>
    <p:extLst>
      <p:ext uri="{BB962C8B-B14F-4D97-AF65-F5344CB8AC3E}">
        <p14:creationId xmlns:p14="http://schemas.microsoft.com/office/powerpoint/2010/main" val="222659182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144</a:t>
            </a:fld>
            <a:endParaRPr lang="en-CA"/>
          </a:p>
        </p:txBody>
      </p:sp>
    </p:spTree>
    <p:extLst>
      <p:ext uri="{BB962C8B-B14F-4D97-AF65-F5344CB8AC3E}">
        <p14:creationId xmlns:p14="http://schemas.microsoft.com/office/powerpoint/2010/main" val="3830870345"/>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145</a:t>
            </a:fld>
            <a:endParaRPr lang="en-CA"/>
          </a:p>
        </p:txBody>
      </p:sp>
    </p:spTree>
    <p:extLst>
      <p:ext uri="{BB962C8B-B14F-4D97-AF65-F5344CB8AC3E}">
        <p14:creationId xmlns:p14="http://schemas.microsoft.com/office/powerpoint/2010/main" val="467416222"/>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146</a:t>
            </a:fld>
            <a:endParaRPr lang="en-CA"/>
          </a:p>
        </p:txBody>
      </p:sp>
    </p:spTree>
    <p:extLst>
      <p:ext uri="{BB962C8B-B14F-4D97-AF65-F5344CB8AC3E}">
        <p14:creationId xmlns:p14="http://schemas.microsoft.com/office/powerpoint/2010/main" val="266324603"/>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147</a:t>
            </a:fld>
            <a:endParaRPr lang="en-CA"/>
          </a:p>
        </p:txBody>
      </p:sp>
    </p:spTree>
    <p:extLst>
      <p:ext uri="{BB962C8B-B14F-4D97-AF65-F5344CB8AC3E}">
        <p14:creationId xmlns:p14="http://schemas.microsoft.com/office/powerpoint/2010/main" val="428376995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148</a:t>
            </a:fld>
            <a:endParaRPr lang="en-CA"/>
          </a:p>
        </p:txBody>
      </p:sp>
    </p:spTree>
    <p:extLst>
      <p:ext uri="{BB962C8B-B14F-4D97-AF65-F5344CB8AC3E}">
        <p14:creationId xmlns:p14="http://schemas.microsoft.com/office/powerpoint/2010/main" val="3032078453"/>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149</a:t>
            </a:fld>
            <a:endParaRPr lang="en-CA"/>
          </a:p>
        </p:txBody>
      </p:sp>
    </p:spTree>
    <p:extLst>
      <p:ext uri="{BB962C8B-B14F-4D97-AF65-F5344CB8AC3E}">
        <p14:creationId xmlns:p14="http://schemas.microsoft.com/office/powerpoint/2010/main" val="2372250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a:t>
            </a:fld>
            <a:endParaRPr lang="en-CA"/>
          </a:p>
        </p:txBody>
      </p:sp>
    </p:spTree>
    <p:extLst>
      <p:ext uri="{BB962C8B-B14F-4D97-AF65-F5344CB8AC3E}">
        <p14:creationId xmlns:p14="http://schemas.microsoft.com/office/powerpoint/2010/main" val="342150429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150</a:t>
            </a:fld>
            <a:endParaRPr lang="en-CA"/>
          </a:p>
        </p:txBody>
      </p:sp>
    </p:spTree>
    <p:extLst>
      <p:ext uri="{BB962C8B-B14F-4D97-AF65-F5344CB8AC3E}">
        <p14:creationId xmlns:p14="http://schemas.microsoft.com/office/powerpoint/2010/main" val="327241927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151</a:t>
            </a:fld>
            <a:endParaRPr lang="en-CA"/>
          </a:p>
        </p:txBody>
      </p:sp>
    </p:spTree>
    <p:extLst>
      <p:ext uri="{BB962C8B-B14F-4D97-AF65-F5344CB8AC3E}">
        <p14:creationId xmlns:p14="http://schemas.microsoft.com/office/powerpoint/2010/main" val="2931749464"/>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152</a:t>
            </a:fld>
            <a:endParaRPr lang="en-CA"/>
          </a:p>
        </p:txBody>
      </p:sp>
    </p:spTree>
    <p:extLst>
      <p:ext uri="{BB962C8B-B14F-4D97-AF65-F5344CB8AC3E}">
        <p14:creationId xmlns:p14="http://schemas.microsoft.com/office/powerpoint/2010/main" val="1849103999"/>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153</a:t>
            </a:fld>
            <a:endParaRPr lang="en-CA"/>
          </a:p>
        </p:txBody>
      </p:sp>
    </p:spTree>
    <p:extLst>
      <p:ext uri="{BB962C8B-B14F-4D97-AF65-F5344CB8AC3E}">
        <p14:creationId xmlns:p14="http://schemas.microsoft.com/office/powerpoint/2010/main" val="2091202036"/>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154</a:t>
            </a:fld>
            <a:endParaRPr lang="en-CA"/>
          </a:p>
        </p:txBody>
      </p:sp>
    </p:spTree>
    <p:extLst>
      <p:ext uri="{BB962C8B-B14F-4D97-AF65-F5344CB8AC3E}">
        <p14:creationId xmlns:p14="http://schemas.microsoft.com/office/powerpoint/2010/main" val="3862663772"/>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155</a:t>
            </a:fld>
            <a:endParaRPr lang="en-CA"/>
          </a:p>
        </p:txBody>
      </p:sp>
    </p:spTree>
    <p:extLst>
      <p:ext uri="{BB962C8B-B14F-4D97-AF65-F5344CB8AC3E}">
        <p14:creationId xmlns:p14="http://schemas.microsoft.com/office/powerpoint/2010/main" val="2100729544"/>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156</a:t>
            </a:fld>
            <a:endParaRPr lang="en-CA"/>
          </a:p>
        </p:txBody>
      </p:sp>
    </p:spTree>
    <p:extLst>
      <p:ext uri="{BB962C8B-B14F-4D97-AF65-F5344CB8AC3E}">
        <p14:creationId xmlns:p14="http://schemas.microsoft.com/office/powerpoint/2010/main" val="2168974257"/>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157</a:t>
            </a:fld>
            <a:endParaRPr lang="en-CA"/>
          </a:p>
        </p:txBody>
      </p:sp>
    </p:spTree>
    <p:extLst>
      <p:ext uri="{BB962C8B-B14F-4D97-AF65-F5344CB8AC3E}">
        <p14:creationId xmlns:p14="http://schemas.microsoft.com/office/powerpoint/2010/main" val="45848273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158</a:t>
            </a:fld>
            <a:endParaRPr lang="en-CA"/>
          </a:p>
        </p:txBody>
      </p:sp>
    </p:spTree>
    <p:extLst>
      <p:ext uri="{BB962C8B-B14F-4D97-AF65-F5344CB8AC3E}">
        <p14:creationId xmlns:p14="http://schemas.microsoft.com/office/powerpoint/2010/main" val="3516389522"/>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159</a:t>
            </a:fld>
            <a:endParaRPr lang="en-CA"/>
          </a:p>
        </p:txBody>
      </p:sp>
    </p:spTree>
    <p:extLst>
      <p:ext uri="{BB962C8B-B14F-4D97-AF65-F5344CB8AC3E}">
        <p14:creationId xmlns:p14="http://schemas.microsoft.com/office/powerpoint/2010/main" val="3246174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a:t>
            </a:fld>
            <a:endParaRPr lang="en-CA"/>
          </a:p>
        </p:txBody>
      </p:sp>
    </p:spTree>
    <p:extLst>
      <p:ext uri="{BB962C8B-B14F-4D97-AF65-F5344CB8AC3E}">
        <p14:creationId xmlns:p14="http://schemas.microsoft.com/office/powerpoint/2010/main" val="69498097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160</a:t>
            </a:fld>
            <a:endParaRPr lang="en-CA"/>
          </a:p>
        </p:txBody>
      </p:sp>
    </p:spTree>
    <p:extLst>
      <p:ext uri="{BB962C8B-B14F-4D97-AF65-F5344CB8AC3E}">
        <p14:creationId xmlns:p14="http://schemas.microsoft.com/office/powerpoint/2010/main" val="126445005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161</a:t>
            </a:fld>
            <a:endParaRPr lang="en-CA"/>
          </a:p>
        </p:txBody>
      </p:sp>
    </p:spTree>
    <p:extLst>
      <p:ext uri="{BB962C8B-B14F-4D97-AF65-F5344CB8AC3E}">
        <p14:creationId xmlns:p14="http://schemas.microsoft.com/office/powerpoint/2010/main" val="1112863120"/>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162</a:t>
            </a:fld>
            <a:endParaRPr lang="en-CA"/>
          </a:p>
        </p:txBody>
      </p:sp>
    </p:spTree>
    <p:extLst>
      <p:ext uri="{BB962C8B-B14F-4D97-AF65-F5344CB8AC3E}">
        <p14:creationId xmlns:p14="http://schemas.microsoft.com/office/powerpoint/2010/main" val="319039419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163</a:t>
            </a:fld>
            <a:endParaRPr lang="en-CA"/>
          </a:p>
        </p:txBody>
      </p:sp>
    </p:spTree>
    <p:extLst>
      <p:ext uri="{BB962C8B-B14F-4D97-AF65-F5344CB8AC3E}">
        <p14:creationId xmlns:p14="http://schemas.microsoft.com/office/powerpoint/2010/main" val="2229337636"/>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164</a:t>
            </a:fld>
            <a:endParaRPr lang="en-CA"/>
          </a:p>
        </p:txBody>
      </p:sp>
    </p:spTree>
    <p:extLst>
      <p:ext uri="{BB962C8B-B14F-4D97-AF65-F5344CB8AC3E}">
        <p14:creationId xmlns:p14="http://schemas.microsoft.com/office/powerpoint/2010/main" val="215125148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165</a:t>
            </a:fld>
            <a:endParaRPr lang="en-CA"/>
          </a:p>
        </p:txBody>
      </p:sp>
    </p:spTree>
    <p:extLst>
      <p:ext uri="{BB962C8B-B14F-4D97-AF65-F5344CB8AC3E}">
        <p14:creationId xmlns:p14="http://schemas.microsoft.com/office/powerpoint/2010/main" val="2936823500"/>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166</a:t>
            </a:fld>
            <a:endParaRPr lang="en-CA"/>
          </a:p>
        </p:txBody>
      </p:sp>
    </p:spTree>
    <p:extLst>
      <p:ext uri="{BB962C8B-B14F-4D97-AF65-F5344CB8AC3E}">
        <p14:creationId xmlns:p14="http://schemas.microsoft.com/office/powerpoint/2010/main" val="3297165996"/>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167</a:t>
            </a:fld>
            <a:endParaRPr lang="en-CA"/>
          </a:p>
        </p:txBody>
      </p:sp>
    </p:spTree>
    <p:extLst>
      <p:ext uri="{BB962C8B-B14F-4D97-AF65-F5344CB8AC3E}">
        <p14:creationId xmlns:p14="http://schemas.microsoft.com/office/powerpoint/2010/main" val="104391934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168</a:t>
            </a:fld>
            <a:endParaRPr lang="en-CA"/>
          </a:p>
        </p:txBody>
      </p:sp>
    </p:spTree>
    <p:extLst>
      <p:ext uri="{BB962C8B-B14F-4D97-AF65-F5344CB8AC3E}">
        <p14:creationId xmlns:p14="http://schemas.microsoft.com/office/powerpoint/2010/main" val="191373000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169</a:t>
            </a:fld>
            <a:endParaRPr lang="en-CA"/>
          </a:p>
        </p:txBody>
      </p:sp>
    </p:spTree>
    <p:extLst>
      <p:ext uri="{BB962C8B-B14F-4D97-AF65-F5344CB8AC3E}">
        <p14:creationId xmlns:p14="http://schemas.microsoft.com/office/powerpoint/2010/main" val="10616885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a:t>
            </a:fld>
            <a:endParaRPr lang="en-CA"/>
          </a:p>
        </p:txBody>
      </p:sp>
    </p:spTree>
    <p:extLst>
      <p:ext uri="{BB962C8B-B14F-4D97-AF65-F5344CB8AC3E}">
        <p14:creationId xmlns:p14="http://schemas.microsoft.com/office/powerpoint/2010/main" val="1953912447"/>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170</a:t>
            </a:fld>
            <a:endParaRPr lang="en-CA"/>
          </a:p>
        </p:txBody>
      </p:sp>
    </p:spTree>
    <p:extLst>
      <p:ext uri="{BB962C8B-B14F-4D97-AF65-F5344CB8AC3E}">
        <p14:creationId xmlns:p14="http://schemas.microsoft.com/office/powerpoint/2010/main" val="3676105389"/>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171</a:t>
            </a:fld>
            <a:endParaRPr lang="en-CA"/>
          </a:p>
        </p:txBody>
      </p:sp>
    </p:spTree>
    <p:extLst>
      <p:ext uri="{BB962C8B-B14F-4D97-AF65-F5344CB8AC3E}">
        <p14:creationId xmlns:p14="http://schemas.microsoft.com/office/powerpoint/2010/main" val="60396075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172</a:t>
            </a:fld>
            <a:endParaRPr lang="en-CA"/>
          </a:p>
        </p:txBody>
      </p:sp>
    </p:spTree>
    <p:extLst>
      <p:ext uri="{BB962C8B-B14F-4D97-AF65-F5344CB8AC3E}">
        <p14:creationId xmlns:p14="http://schemas.microsoft.com/office/powerpoint/2010/main" val="1484921012"/>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173</a:t>
            </a:fld>
            <a:endParaRPr lang="en-CA"/>
          </a:p>
        </p:txBody>
      </p:sp>
    </p:spTree>
    <p:extLst>
      <p:ext uri="{BB962C8B-B14F-4D97-AF65-F5344CB8AC3E}">
        <p14:creationId xmlns:p14="http://schemas.microsoft.com/office/powerpoint/2010/main" val="2992283376"/>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174</a:t>
            </a:fld>
            <a:endParaRPr lang="en-CA"/>
          </a:p>
        </p:txBody>
      </p:sp>
    </p:spTree>
    <p:extLst>
      <p:ext uri="{BB962C8B-B14F-4D97-AF65-F5344CB8AC3E}">
        <p14:creationId xmlns:p14="http://schemas.microsoft.com/office/powerpoint/2010/main" val="1054629760"/>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175</a:t>
            </a:fld>
            <a:endParaRPr lang="en-CA"/>
          </a:p>
        </p:txBody>
      </p:sp>
    </p:spTree>
    <p:extLst>
      <p:ext uri="{BB962C8B-B14F-4D97-AF65-F5344CB8AC3E}">
        <p14:creationId xmlns:p14="http://schemas.microsoft.com/office/powerpoint/2010/main" val="238954694"/>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176</a:t>
            </a:fld>
            <a:endParaRPr lang="en-CA"/>
          </a:p>
        </p:txBody>
      </p:sp>
    </p:spTree>
    <p:extLst>
      <p:ext uri="{BB962C8B-B14F-4D97-AF65-F5344CB8AC3E}">
        <p14:creationId xmlns:p14="http://schemas.microsoft.com/office/powerpoint/2010/main" val="591958369"/>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177</a:t>
            </a:fld>
            <a:endParaRPr lang="en-CA"/>
          </a:p>
        </p:txBody>
      </p:sp>
    </p:spTree>
    <p:extLst>
      <p:ext uri="{BB962C8B-B14F-4D97-AF65-F5344CB8AC3E}">
        <p14:creationId xmlns:p14="http://schemas.microsoft.com/office/powerpoint/2010/main" val="926013054"/>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178</a:t>
            </a:fld>
            <a:endParaRPr lang="en-CA"/>
          </a:p>
        </p:txBody>
      </p:sp>
    </p:spTree>
    <p:extLst>
      <p:ext uri="{BB962C8B-B14F-4D97-AF65-F5344CB8AC3E}">
        <p14:creationId xmlns:p14="http://schemas.microsoft.com/office/powerpoint/2010/main" val="2868719543"/>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179</a:t>
            </a:fld>
            <a:endParaRPr lang="en-CA"/>
          </a:p>
        </p:txBody>
      </p:sp>
    </p:spTree>
    <p:extLst>
      <p:ext uri="{BB962C8B-B14F-4D97-AF65-F5344CB8AC3E}">
        <p14:creationId xmlns:p14="http://schemas.microsoft.com/office/powerpoint/2010/main" val="4222125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a:t>
            </a:fld>
            <a:endParaRPr lang="en-CA"/>
          </a:p>
        </p:txBody>
      </p:sp>
    </p:spTree>
    <p:extLst>
      <p:ext uri="{BB962C8B-B14F-4D97-AF65-F5344CB8AC3E}">
        <p14:creationId xmlns:p14="http://schemas.microsoft.com/office/powerpoint/2010/main" val="1811469258"/>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180</a:t>
            </a:fld>
            <a:endParaRPr lang="en-CA"/>
          </a:p>
        </p:txBody>
      </p:sp>
    </p:spTree>
    <p:extLst>
      <p:ext uri="{BB962C8B-B14F-4D97-AF65-F5344CB8AC3E}">
        <p14:creationId xmlns:p14="http://schemas.microsoft.com/office/powerpoint/2010/main" val="1697291311"/>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181</a:t>
            </a:fld>
            <a:endParaRPr lang="en-CA"/>
          </a:p>
        </p:txBody>
      </p:sp>
    </p:spTree>
    <p:extLst>
      <p:ext uri="{BB962C8B-B14F-4D97-AF65-F5344CB8AC3E}">
        <p14:creationId xmlns:p14="http://schemas.microsoft.com/office/powerpoint/2010/main" val="193022667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182</a:t>
            </a:fld>
            <a:endParaRPr lang="en-CA"/>
          </a:p>
        </p:txBody>
      </p:sp>
    </p:spTree>
    <p:extLst>
      <p:ext uri="{BB962C8B-B14F-4D97-AF65-F5344CB8AC3E}">
        <p14:creationId xmlns:p14="http://schemas.microsoft.com/office/powerpoint/2010/main" val="3675384032"/>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183</a:t>
            </a:fld>
            <a:endParaRPr lang="en-CA"/>
          </a:p>
        </p:txBody>
      </p:sp>
    </p:spTree>
    <p:extLst>
      <p:ext uri="{BB962C8B-B14F-4D97-AF65-F5344CB8AC3E}">
        <p14:creationId xmlns:p14="http://schemas.microsoft.com/office/powerpoint/2010/main" val="872458531"/>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184</a:t>
            </a:fld>
            <a:endParaRPr lang="en-CA"/>
          </a:p>
        </p:txBody>
      </p:sp>
    </p:spTree>
    <p:extLst>
      <p:ext uri="{BB962C8B-B14F-4D97-AF65-F5344CB8AC3E}">
        <p14:creationId xmlns:p14="http://schemas.microsoft.com/office/powerpoint/2010/main" val="3219378121"/>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185</a:t>
            </a:fld>
            <a:endParaRPr lang="en-CA"/>
          </a:p>
        </p:txBody>
      </p:sp>
    </p:spTree>
    <p:extLst>
      <p:ext uri="{BB962C8B-B14F-4D97-AF65-F5344CB8AC3E}">
        <p14:creationId xmlns:p14="http://schemas.microsoft.com/office/powerpoint/2010/main" val="1116937075"/>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186</a:t>
            </a:fld>
            <a:endParaRPr lang="en-CA"/>
          </a:p>
        </p:txBody>
      </p:sp>
    </p:spTree>
    <p:extLst>
      <p:ext uri="{BB962C8B-B14F-4D97-AF65-F5344CB8AC3E}">
        <p14:creationId xmlns:p14="http://schemas.microsoft.com/office/powerpoint/2010/main" val="155852949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187</a:t>
            </a:fld>
            <a:endParaRPr lang="en-CA"/>
          </a:p>
        </p:txBody>
      </p:sp>
    </p:spTree>
    <p:extLst>
      <p:ext uri="{BB962C8B-B14F-4D97-AF65-F5344CB8AC3E}">
        <p14:creationId xmlns:p14="http://schemas.microsoft.com/office/powerpoint/2010/main" val="206074382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188</a:t>
            </a:fld>
            <a:endParaRPr lang="en-CA"/>
          </a:p>
        </p:txBody>
      </p:sp>
    </p:spTree>
    <p:extLst>
      <p:ext uri="{BB962C8B-B14F-4D97-AF65-F5344CB8AC3E}">
        <p14:creationId xmlns:p14="http://schemas.microsoft.com/office/powerpoint/2010/main" val="2993364746"/>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189</a:t>
            </a:fld>
            <a:endParaRPr lang="en-CA"/>
          </a:p>
        </p:txBody>
      </p:sp>
    </p:spTree>
    <p:extLst>
      <p:ext uri="{BB962C8B-B14F-4D97-AF65-F5344CB8AC3E}">
        <p14:creationId xmlns:p14="http://schemas.microsoft.com/office/powerpoint/2010/main" val="3491012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19</a:t>
            </a:fld>
            <a:endParaRPr lang="en-CA"/>
          </a:p>
        </p:txBody>
      </p:sp>
    </p:spTree>
    <p:extLst>
      <p:ext uri="{BB962C8B-B14F-4D97-AF65-F5344CB8AC3E}">
        <p14:creationId xmlns:p14="http://schemas.microsoft.com/office/powerpoint/2010/main" val="1867897522"/>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190</a:t>
            </a:fld>
            <a:endParaRPr lang="en-CA"/>
          </a:p>
        </p:txBody>
      </p:sp>
    </p:spTree>
    <p:extLst>
      <p:ext uri="{BB962C8B-B14F-4D97-AF65-F5344CB8AC3E}">
        <p14:creationId xmlns:p14="http://schemas.microsoft.com/office/powerpoint/2010/main" val="3266284626"/>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191</a:t>
            </a:fld>
            <a:endParaRPr lang="en-CA"/>
          </a:p>
        </p:txBody>
      </p:sp>
    </p:spTree>
    <p:extLst>
      <p:ext uri="{BB962C8B-B14F-4D97-AF65-F5344CB8AC3E}">
        <p14:creationId xmlns:p14="http://schemas.microsoft.com/office/powerpoint/2010/main" val="2593769543"/>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192</a:t>
            </a:fld>
            <a:endParaRPr lang="en-CA"/>
          </a:p>
        </p:txBody>
      </p:sp>
    </p:spTree>
    <p:extLst>
      <p:ext uri="{BB962C8B-B14F-4D97-AF65-F5344CB8AC3E}">
        <p14:creationId xmlns:p14="http://schemas.microsoft.com/office/powerpoint/2010/main" val="23262737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193</a:t>
            </a:fld>
            <a:endParaRPr lang="en-CA"/>
          </a:p>
        </p:txBody>
      </p:sp>
    </p:spTree>
    <p:extLst>
      <p:ext uri="{BB962C8B-B14F-4D97-AF65-F5344CB8AC3E}">
        <p14:creationId xmlns:p14="http://schemas.microsoft.com/office/powerpoint/2010/main" val="2918496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2</a:t>
            </a:fld>
            <a:endParaRPr lang="en-CA"/>
          </a:p>
        </p:txBody>
      </p:sp>
    </p:spTree>
    <p:extLst>
      <p:ext uri="{BB962C8B-B14F-4D97-AF65-F5344CB8AC3E}">
        <p14:creationId xmlns:p14="http://schemas.microsoft.com/office/powerpoint/2010/main" val="22905470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20</a:t>
            </a:fld>
            <a:endParaRPr lang="en-CA"/>
          </a:p>
        </p:txBody>
      </p:sp>
    </p:spTree>
    <p:extLst>
      <p:ext uri="{BB962C8B-B14F-4D97-AF65-F5344CB8AC3E}">
        <p14:creationId xmlns:p14="http://schemas.microsoft.com/office/powerpoint/2010/main" val="33496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21</a:t>
            </a:fld>
            <a:endParaRPr lang="en-CA"/>
          </a:p>
        </p:txBody>
      </p:sp>
    </p:spTree>
    <p:extLst>
      <p:ext uri="{BB962C8B-B14F-4D97-AF65-F5344CB8AC3E}">
        <p14:creationId xmlns:p14="http://schemas.microsoft.com/office/powerpoint/2010/main" val="3085710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22</a:t>
            </a:fld>
            <a:endParaRPr lang="en-CA"/>
          </a:p>
        </p:txBody>
      </p:sp>
    </p:spTree>
    <p:extLst>
      <p:ext uri="{BB962C8B-B14F-4D97-AF65-F5344CB8AC3E}">
        <p14:creationId xmlns:p14="http://schemas.microsoft.com/office/powerpoint/2010/main" val="33427652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23</a:t>
            </a:fld>
            <a:endParaRPr lang="en-CA"/>
          </a:p>
        </p:txBody>
      </p:sp>
    </p:spTree>
    <p:extLst>
      <p:ext uri="{BB962C8B-B14F-4D97-AF65-F5344CB8AC3E}">
        <p14:creationId xmlns:p14="http://schemas.microsoft.com/office/powerpoint/2010/main" val="36200386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24</a:t>
            </a:fld>
            <a:endParaRPr lang="en-CA"/>
          </a:p>
        </p:txBody>
      </p:sp>
    </p:spTree>
    <p:extLst>
      <p:ext uri="{BB962C8B-B14F-4D97-AF65-F5344CB8AC3E}">
        <p14:creationId xmlns:p14="http://schemas.microsoft.com/office/powerpoint/2010/main" val="2130462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Copy the folder “</a:t>
            </a:r>
            <a:r>
              <a:rPr lang="en-US" sz="1200" b="1" kern="1200" dirty="0" smtClean="0">
                <a:solidFill>
                  <a:schemeClr val="tx1"/>
                </a:solidFill>
                <a:effectLst/>
                <a:latin typeface="+mn-lt"/>
                <a:ea typeface="+mn-ea"/>
                <a:cs typeface="+mn-cs"/>
              </a:rPr>
              <a:t>All Students</a:t>
            </a:r>
            <a:r>
              <a:rPr lang="en-US" sz="1200" kern="1200" dirty="0" smtClean="0">
                <a:solidFill>
                  <a:schemeClr val="tx1"/>
                </a:solidFill>
                <a:effectLst/>
                <a:latin typeface="+mn-lt"/>
                <a:ea typeface="+mn-ea"/>
                <a:cs typeface="+mn-cs"/>
              </a:rPr>
              <a:t>” and rename it to your CA username in the same folder in upper case. You can use this folder for this course.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You can also copy this folder into your “My Favorites” folder under “My Documents.”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Within that folder you will find a “RCN – Template - Empty” document.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You can also find updated Navy Favorite Templates under the “RCN – Royal Canadian Navy” folder, and “_Templates and Resources.”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As new editions of the Navy template get created, they will be posted in this folder. </a:t>
            </a:r>
            <a:endParaRPr lang="en-CA" sz="1200" kern="1200" dirty="0" smtClean="0">
              <a:solidFill>
                <a:schemeClr val="tx1"/>
              </a:solidFill>
              <a:effectLst/>
              <a:latin typeface="+mn-lt"/>
              <a:ea typeface="+mn-ea"/>
              <a:cs typeface="+mn-cs"/>
            </a:endParaRPr>
          </a:p>
          <a:p>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25</a:t>
            </a:fld>
            <a:endParaRPr lang="en-CA"/>
          </a:p>
        </p:txBody>
      </p:sp>
    </p:spTree>
    <p:extLst>
      <p:ext uri="{BB962C8B-B14F-4D97-AF65-F5344CB8AC3E}">
        <p14:creationId xmlns:p14="http://schemas.microsoft.com/office/powerpoint/2010/main" val="1716209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26</a:t>
            </a:fld>
            <a:endParaRPr lang="en-CA"/>
          </a:p>
        </p:txBody>
      </p:sp>
    </p:spTree>
    <p:extLst>
      <p:ext uri="{BB962C8B-B14F-4D97-AF65-F5344CB8AC3E}">
        <p14:creationId xmlns:p14="http://schemas.microsoft.com/office/powerpoint/2010/main" val="2563901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b="1" u="none" strike="noStrike" kern="1200" dirty="0" smtClean="0">
                <a:solidFill>
                  <a:schemeClr val="tx1"/>
                </a:solidFill>
                <a:effectLst>
                  <a:glow>
                    <a:srgbClr val="000000"/>
                  </a:glow>
                  <a:outerShdw sx="0" sy="0">
                    <a:srgbClr val="000000"/>
                  </a:outerShdw>
                  <a:reflection stA="0" endPos="0" fadeDir="0" sx="0" sy="0"/>
                </a:effectLst>
                <a:latin typeface="+mn-lt"/>
                <a:ea typeface="+mn-ea"/>
                <a:cs typeface="+mn-cs"/>
              </a:rPr>
              <a:t>View or Reading Mode</a:t>
            </a:r>
            <a:endParaRPr lang="en-CA" sz="1200" b="1" u="none" strike="noStrike" kern="1200" dirty="0" smtClean="0">
              <a:solidFill>
                <a:schemeClr val="tx1"/>
              </a:solidFill>
              <a:effectLst>
                <a:glow>
                  <a:srgbClr val="000000"/>
                </a:glow>
                <a:outerShdw sx="0" sy="0">
                  <a:srgbClr val="000000"/>
                </a:outerShdw>
                <a:reflection stA="0" endPos="0" fadeDir="0" sx="0" sy="0"/>
              </a:effectLst>
              <a:latin typeface="+mn-lt"/>
              <a:ea typeface="+mn-ea"/>
              <a:cs typeface="+mn-cs"/>
            </a:endParaRPr>
          </a:p>
          <a:p>
            <a:r>
              <a:rPr lang="en-US" sz="1200" kern="1200" dirty="0" smtClean="0">
                <a:solidFill>
                  <a:schemeClr val="tx1"/>
                </a:solidFill>
                <a:effectLst/>
                <a:latin typeface="+mn-lt"/>
                <a:ea typeface="+mn-ea"/>
                <a:cs typeface="+mn-cs"/>
              </a:rPr>
              <a:t>Right click on the name any </a:t>
            </a:r>
            <a:r>
              <a:rPr lang="en-US" sz="1200" kern="1200" dirty="0" err="1" smtClean="0">
                <a:solidFill>
                  <a:schemeClr val="tx1"/>
                </a:solidFill>
                <a:effectLst/>
                <a:latin typeface="+mn-lt"/>
                <a:ea typeface="+mn-ea"/>
                <a:cs typeface="+mn-cs"/>
              </a:rPr>
              <a:t>WebI</a:t>
            </a:r>
            <a:r>
              <a:rPr lang="en-US" sz="1200" kern="1200" dirty="0" smtClean="0">
                <a:solidFill>
                  <a:schemeClr val="tx1"/>
                </a:solidFill>
                <a:effectLst/>
                <a:latin typeface="+mn-lt"/>
                <a:ea typeface="+mn-ea"/>
                <a:cs typeface="+mn-cs"/>
              </a:rPr>
              <a:t> Document to get the Context Menu and click on “View” to open the document in Reading mode.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 the reading mode you would be able to do following:</a:t>
            </a:r>
            <a:endParaRPr lang="en-CA"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Create, open, save, print and search document</a:t>
            </a:r>
            <a:endParaRPr lang="en-CA"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Refresh a document’s query(s)</a:t>
            </a:r>
            <a:endParaRPr lang="en-CA"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Use the Track, Drill, Filter Bar and Outline options</a:t>
            </a:r>
            <a:endParaRPr lang="en-CA"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Export data to PDF, CSV, Excel and Text format</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Based on the Preferences set for Web Intelligence in BI Launch Pad, this will either open in HTML, Applet or PDF mode.</a:t>
            </a:r>
          </a:p>
          <a:p>
            <a:endParaRPr lang="en-CA" sz="1200" kern="1200" dirty="0" smtClean="0">
              <a:solidFill>
                <a:schemeClr val="tx1"/>
              </a:solidFill>
              <a:effectLst/>
              <a:latin typeface="+mn-lt"/>
              <a:ea typeface="+mn-ea"/>
              <a:cs typeface="+mn-cs"/>
            </a:endParaRPr>
          </a:p>
          <a:p>
            <a:pPr marL="0" lvl="0" indent="0" fontAlgn="base">
              <a:buFont typeface="+mj-lt"/>
              <a:buNone/>
            </a:pPr>
            <a:r>
              <a:rPr lang="en-US" sz="1200" b="1" u="none" strike="noStrike" kern="1200" dirty="0" smtClean="0">
                <a:solidFill>
                  <a:schemeClr val="tx1"/>
                </a:solidFill>
                <a:effectLst>
                  <a:glow>
                    <a:srgbClr val="000000"/>
                  </a:glow>
                  <a:outerShdw sx="0" sy="0">
                    <a:srgbClr val="000000"/>
                  </a:outerShdw>
                  <a:reflection stA="0" endPos="0" fadeDir="0" sx="0" sy="0"/>
                </a:effectLst>
                <a:latin typeface="+mn-lt"/>
                <a:ea typeface="+mn-ea"/>
                <a:cs typeface="+mn-cs"/>
              </a:rPr>
              <a:t>Modify or Design Mode</a:t>
            </a:r>
            <a:endParaRPr lang="en-CA" sz="1200" b="1" u="none" strike="noStrike" kern="1200" dirty="0" smtClean="0">
              <a:solidFill>
                <a:schemeClr val="tx1"/>
              </a:solidFill>
              <a:effectLst>
                <a:glow>
                  <a:srgbClr val="000000"/>
                </a:glow>
                <a:outerShdw sx="0" sy="0">
                  <a:srgbClr val="000000"/>
                </a:outerShdw>
                <a:reflection stA="0" endPos="0" fadeDir="0" sx="0" sy="0"/>
              </a:effectLst>
              <a:latin typeface="+mn-lt"/>
              <a:ea typeface="+mn-ea"/>
              <a:cs typeface="+mn-cs"/>
            </a:endParaRPr>
          </a:p>
          <a:p>
            <a:r>
              <a:rPr lang="en-US" sz="1200" kern="1200" dirty="0" smtClean="0">
                <a:solidFill>
                  <a:schemeClr val="tx1"/>
                </a:solidFill>
                <a:effectLst/>
                <a:latin typeface="+mn-lt"/>
                <a:ea typeface="+mn-ea"/>
                <a:cs typeface="+mn-cs"/>
              </a:rPr>
              <a:t>Right click on the name any </a:t>
            </a:r>
            <a:r>
              <a:rPr lang="en-US" sz="1200" kern="1200" dirty="0" err="1" smtClean="0">
                <a:solidFill>
                  <a:schemeClr val="tx1"/>
                </a:solidFill>
                <a:effectLst/>
                <a:latin typeface="+mn-lt"/>
                <a:ea typeface="+mn-ea"/>
                <a:cs typeface="+mn-cs"/>
              </a:rPr>
              <a:t>WebI</a:t>
            </a:r>
            <a:r>
              <a:rPr lang="en-US" sz="1200" kern="1200" dirty="0" smtClean="0">
                <a:solidFill>
                  <a:schemeClr val="tx1"/>
                </a:solidFill>
                <a:effectLst/>
                <a:latin typeface="+mn-lt"/>
                <a:ea typeface="+mn-ea"/>
                <a:cs typeface="+mn-cs"/>
              </a:rPr>
              <a:t> Document to get the Context Menu and click on “Modify” to open the document in Design mode.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 the Design Mode, you would be able to do everything from the Reading mode plus all the formatting and analysis features, like, Report Element, Formatting, Data Access, Analysis and Page Setup.</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Based on the Preferences set for Web Intelligence in BI Launch Pad, this will open in either HTML or Applet.</a:t>
            </a:r>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27</a:t>
            </a:fld>
            <a:endParaRPr lang="en-CA"/>
          </a:p>
        </p:txBody>
      </p:sp>
    </p:spTree>
    <p:extLst>
      <p:ext uri="{BB962C8B-B14F-4D97-AF65-F5344CB8AC3E}">
        <p14:creationId xmlns:p14="http://schemas.microsoft.com/office/powerpoint/2010/main" val="2688544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smtClean="0"/>
              <a:t>Reading Mode</a:t>
            </a:r>
          </a:p>
          <a:p>
            <a:r>
              <a:rPr lang="en-CA" dirty="0" smtClean="0"/>
              <a:t>The reading mode shows what consumers can see and how the report is presented. It has a small Top Menu and a limited left-hand menu, focusing on the Document Summary and Input Controls. </a:t>
            </a:r>
          </a:p>
          <a:p>
            <a:endParaRPr lang="en-CA" dirty="0" smtClean="0"/>
          </a:p>
          <a:p>
            <a:r>
              <a:rPr lang="en-CA" dirty="0" smtClean="0"/>
              <a:t> </a:t>
            </a:r>
          </a:p>
          <a:p>
            <a:r>
              <a:rPr lang="en-CA" b="1" dirty="0" smtClean="0"/>
              <a:t>Design Mode</a:t>
            </a:r>
          </a:p>
          <a:p>
            <a:r>
              <a:rPr lang="en-CA" dirty="0" smtClean="0"/>
              <a:t>The design mode allows the user to manipulate the report. It is available only to authors and publishers. </a:t>
            </a:r>
          </a:p>
          <a:p>
            <a:endParaRPr lang="en-CA" dirty="0" smtClean="0"/>
          </a:p>
          <a:p>
            <a:r>
              <a:rPr lang="en-CA" dirty="0" smtClean="0"/>
              <a:t>It has two view settings, “With Data” and “Structure Only.” The “Structure Only” view shows the tables and formulas, and the data script that populated them. </a:t>
            </a:r>
          </a:p>
          <a:p>
            <a:endParaRPr lang="en-CA" dirty="0" smtClean="0"/>
          </a:p>
          <a:p>
            <a:endParaRPr lang="en-CA" dirty="0" smtClean="0"/>
          </a:p>
          <a:p>
            <a:r>
              <a:rPr lang="en-CA" b="1" dirty="0" smtClean="0"/>
              <a:t>Data Mode</a:t>
            </a:r>
          </a:p>
          <a:p>
            <a:r>
              <a:rPr lang="en-CA" dirty="0" smtClean="0"/>
              <a:t>The Data mode (only available in Applet mode) shows what data providers, i.e., queries selected, for the reports.</a:t>
            </a:r>
          </a:p>
          <a:p>
            <a:endParaRPr lang="en-CA" dirty="0" smtClean="0"/>
          </a:p>
          <a:p>
            <a:r>
              <a:rPr lang="en-CA" dirty="0" smtClean="0"/>
              <a:t>In this mode you can create, edit, purse or refresh a data provider, merge objects from different sources, change an existing data source by replacing with another equivalent data source, and export data directly from the data provider into CSV file.</a:t>
            </a:r>
          </a:p>
          <a:p>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28</a:t>
            </a:fld>
            <a:endParaRPr lang="en-CA"/>
          </a:p>
        </p:txBody>
      </p:sp>
    </p:spTree>
    <p:extLst>
      <p:ext uri="{BB962C8B-B14F-4D97-AF65-F5344CB8AC3E}">
        <p14:creationId xmlns:p14="http://schemas.microsoft.com/office/powerpoint/2010/main" val="3424139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smtClean="0"/>
              <a:t>Page view mode</a:t>
            </a:r>
          </a:p>
          <a:p>
            <a:endParaRPr lang="en-CA" dirty="0" smtClean="0"/>
          </a:p>
          <a:p>
            <a:r>
              <a:rPr lang="en-CA" dirty="0" smtClean="0"/>
              <a:t>This mode display the page layout of the report using margins, headers and footers. All the formatting options are being utilized and displayed in this mode. In addition, what you see in this mode is what you can expect when you would print your report as PDF document or via a printer.</a:t>
            </a:r>
          </a:p>
          <a:p>
            <a:endParaRPr lang="en-CA" dirty="0" smtClean="0"/>
          </a:p>
          <a:p>
            <a:r>
              <a:rPr lang="en-CA" b="1" dirty="0" smtClean="0"/>
              <a:t>Quick Display view mode</a:t>
            </a:r>
          </a:p>
          <a:p>
            <a:endParaRPr lang="en-CA" dirty="0" smtClean="0"/>
          </a:p>
          <a:p>
            <a:r>
              <a:rPr lang="en-CA" dirty="0" smtClean="0"/>
              <a:t>This mode is based on data, rather than the physical size of report pages and all the formatting options. </a:t>
            </a:r>
          </a:p>
          <a:p>
            <a:endParaRPr lang="en-CA" dirty="0" smtClean="0"/>
          </a:p>
          <a:p>
            <a:r>
              <a:rPr lang="en-CA" dirty="0" smtClean="0"/>
              <a:t>For tables and sections, it displays maximum number of records vertically and horizontally, depending on the Quick Display settings. You can specify the minimum page width and height and the amount of padding around the edges of the report for the Quick Display mode. </a:t>
            </a:r>
          </a:p>
          <a:p>
            <a:endParaRPr lang="en-CA" dirty="0" smtClean="0"/>
          </a:p>
          <a:p>
            <a:r>
              <a:rPr lang="en-CA" dirty="0" smtClean="0"/>
              <a:t>This mode is used to focus on analyzing results, add calculations or formulas, or add breaks or sorts to tables to organize results. </a:t>
            </a:r>
          </a:p>
          <a:p>
            <a:endParaRPr lang="en-CA" dirty="0" smtClean="0"/>
          </a:p>
          <a:p>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29</a:t>
            </a:fld>
            <a:endParaRPr lang="en-CA"/>
          </a:p>
        </p:txBody>
      </p:sp>
    </p:spTree>
    <p:extLst>
      <p:ext uri="{BB962C8B-B14F-4D97-AF65-F5344CB8AC3E}">
        <p14:creationId xmlns:p14="http://schemas.microsoft.com/office/powerpoint/2010/main" val="2131136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3</a:t>
            </a:fld>
            <a:endParaRPr lang="en-CA"/>
          </a:p>
        </p:txBody>
      </p:sp>
    </p:spTree>
    <p:extLst>
      <p:ext uri="{BB962C8B-B14F-4D97-AF65-F5344CB8AC3E}">
        <p14:creationId xmlns:p14="http://schemas.microsoft.com/office/powerpoint/2010/main" val="1720201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30</a:t>
            </a:fld>
            <a:endParaRPr lang="en-CA"/>
          </a:p>
        </p:txBody>
      </p:sp>
    </p:spTree>
    <p:extLst>
      <p:ext uri="{BB962C8B-B14F-4D97-AF65-F5344CB8AC3E}">
        <p14:creationId xmlns:p14="http://schemas.microsoft.com/office/powerpoint/2010/main" val="4827064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31</a:t>
            </a:fld>
            <a:endParaRPr lang="en-CA"/>
          </a:p>
        </p:txBody>
      </p:sp>
    </p:spTree>
    <p:extLst>
      <p:ext uri="{BB962C8B-B14F-4D97-AF65-F5344CB8AC3E}">
        <p14:creationId xmlns:p14="http://schemas.microsoft.com/office/powerpoint/2010/main" val="1159600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32</a:t>
            </a:fld>
            <a:endParaRPr lang="en-CA"/>
          </a:p>
        </p:txBody>
      </p:sp>
    </p:spTree>
    <p:extLst>
      <p:ext uri="{BB962C8B-B14F-4D97-AF65-F5344CB8AC3E}">
        <p14:creationId xmlns:p14="http://schemas.microsoft.com/office/powerpoint/2010/main" val="29211747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33</a:t>
            </a:fld>
            <a:endParaRPr lang="en-CA"/>
          </a:p>
        </p:txBody>
      </p:sp>
    </p:spTree>
    <p:extLst>
      <p:ext uri="{BB962C8B-B14F-4D97-AF65-F5344CB8AC3E}">
        <p14:creationId xmlns:p14="http://schemas.microsoft.com/office/powerpoint/2010/main" val="24620285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34</a:t>
            </a:fld>
            <a:endParaRPr lang="en-CA"/>
          </a:p>
        </p:txBody>
      </p:sp>
    </p:spTree>
    <p:extLst>
      <p:ext uri="{BB962C8B-B14F-4D97-AF65-F5344CB8AC3E}">
        <p14:creationId xmlns:p14="http://schemas.microsoft.com/office/powerpoint/2010/main" val="2340096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35</a:t>
            </a:fld>
            <a:endParaRPr lang="en-CA"/>
          </a:p>
        </p:txBody>
      </p:sp>
    </p:spTree>
    <p:extLst>
      <p:ext uri="{BB962C8B-B14F-4D97-AF65-F5344CB8AC3E}">
        <p14:creationId xmlns:p14="http://schemas.microsoft.com/office/powerpoint/2010/main" val="6809417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36</a:t>
            </a:fld>
            <a:endParaRPr lang="en-CA"/>
          </a:p>
        </p:txBody>
      </p:sp>
    </p:spTree>
    <p:extLst>
      <p:ext uri="{BB962C8B-B14F-4D97-AF65-F5344CB8AC3E}">
        <p14:creationId xmlns:p14="http://schemas.microsoft.com/office/powerpoint/2010/main" val="22150712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37</a:t>
            </a:fld>
            <a:endParaRPr lang="en-CA"/>
          </a:p>
        </p:txBody>
      </p:sp>
    </p:spTree>
    <p:extLst>
      <p:ext uri="{BB962C8B-B14F-4D97-AF65-F5344CB8AC3E}">
        <p14:creationId xmlns:p14="http://schemas.microsoft.com/office/powerpoint/2010/main" val="27716333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38</a:t>
            </a:fld>
            <a:endParaRPr lang="en-CA"/>
          </a:p>
        </p:txBody>
      </p:sp>
    </p:spTree>
    <p:extLst>
      <p:ext uri="{BB962C8B-B14F-4D97-AF65-F5344CB8AC3E}">
        <p14:creationId xmlns:p14="http://schemas.microsoft.com/office/powerpoint/2010/main" val="39299388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39</a:t>
            </a:fld>
            <a:endParaRPr lang="en-CA"/>
          </a:p>
        </p:txBody>
      </p:sp>
    </p:spTree>
    <p:extLst>
      <p:ext uri="{BB962C8B-B14F-4D97-AF65-F5344CB8AC3E}">
        <p14:creationId xmlns:p14="http://schemas.microsoft.com/office/powerpoint/2010/main" val="489595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4</a:t>
            </a:fld>
            <a:endParaRPr lang="en-CA"/>
          </a:p>
        </p:txBody>
      </p:sp>
    </p:spTree>
    <p:extLst>
      <p:ext uri="{BB962C8B-B14F-4D97-AF65-F5344CB8AC3E}">
        <p14:creationId xmlns:p14="http://schemas.microsoft.com/office/powerpoint/2010/main" val="9513731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40</a:t>
            </a:fld>
            <a:endParaRPr lang="en-CA"/>
          </a:p>
        </p:txBody>
      </p:sp>
    </p:spTree>
    <p:extLst>
      <p:ext uri="{BB962C8B-B14F-4D97-AF65-F5344CB8AC3E}">
        <p14:creationId xmlns:p14="http://schemas.microsoft.com/office/powerpoint/2010/main" val="4440746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41</a:t>
            </a:fld>
            <a:endParaRPr lang="en-CA"/>
          </a:p>
        </p:txBody>
      </p:sp>
    </p:spTree>
    <p:extLst>
      <p:ext uri="{BB962C8B-B14F-4D97-AF65-F5344CB8AC3E}">
        <p14:creationId xmlns:p14="http://schemas.microsoft.com/office/powerpoint/2010/main" val="25262794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42</a:t>
            </a:fld>
            <a:endParaRPr lang="en-CA"/>
          </a:p>
        </p:txBody>
      </p:sp>
    </p:spTree>
    <p:extLst>
      <p:ext uri="{BB962C8B-B14F-4D97-AF65-F5344CB8AC3E}">
        <p14:creationId xmlns:p14="http://schemas.microsoft.com/office/powerpoint/2010/main" val="37941229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43</a:t>
            </a:fld>
            <a:endParaRPr lang="en-CA"/>
          </a:p>
        </p:txBody>
      </p:sp>
    </p:spTree>
    <p:extLst>
      <p:ext uri="{BB962C8B-B14F-4D97-AF65-F5344CB8AC3E}">
        <p14:creationId xmlns:p14="http://schemas.microsoft.com/office/powerpoint/2010/main" val="19483000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44</a:t>
            </a:fld>
            <a:endParaRPr lang="en-CA"/>
          </a:p>
        </p:txBody>
      </p:sp>
    </p:spTree>
    <p:extLst>
      <p:ext uri="{BB962C8B-B14F-4D97-AF65-F5344CB8AC3E}">
        <p14:creationId xmlns:p14="http://schemas.microsoft.com/office/powerpoint/2010/main" val="6985569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45</a:t>
            </a:fld>
            <a:endParaRPr lang="en-CA"/>
          </a:p>
        </p:txBody>
      </p:sp>
    </p:spTree>
    <p:extLst>
      <p:ext uri="{BB962C8B-B14F-4D97-AF65-F5344CB8AC3E}">
        <p14:creationId xmlns:p14="http://schemas.microsoft.com/office/powerpoint/2010/main" val="11101189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46</a:t>
            </a:fld>
            <a:endParaRPr lang="en-CA"/>
          </a:p>
        </p:txBody>
      </p:sp>
    </p:spTree>
    <p:extLst>
      <p:ext uri="{BB962C8B-B14F-4D97-AF65-F5344CB8AC3E}">
        <p14:creationId xmlns:p14="http://schemas.microsoft.com/office/powerpoint/2010/main" val="45821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47</a:t>
            </a:fld>
            <a:endParaRPr lang="en-CA"/>
          </a:p>
        </p:txBody>
      </p:sp>
    </p:spTree>
    <p:extLst>
      <p:ext uri="{BB962C8B-B14F-4D97-AF65-F5344CB8AC3E}">
        <p14:creationId xmlns:p14="http://schemas.microsoft.com/office/powerpoint/2010/main" val="9753779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48</a:t>
            </a:fld>
            <a:endParaRPr lang="en-CA"/>
          </a:p>
        </p:txBody>
      </p:sp>
    </p:spTree>
    <p:extLst>
      <p:ext uri="{BB962C8B-B14F-4D97-AF65-F5344CB8AC3E}">
        <p14:creationId xmlns:p14="http://schemas.microsoft.com/office/powerpoint/2010/main" val="26565279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49</a:t>
            </a:fld>
            <a:endParaRPr lang="en-CA"/>
          </a:p>
        </p:txBody>
      </p:sp>
    </p:spTree>
    <p:extLst>
      <p:ext uri="{BB962C8B-B14F-4D97-AF65-F5344CB8AC3E}">
        <p14:creationId xmlns:p14="http://schemas.microsoft.com/office/powerpoint/2010/main" val="3841820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5</a:t>
            </a:fld>
            <a:endParaRPr lang="en-CA"/>
          </a:p>
        </p:txBody>
      </p:sp>
    </p:spTree>
    <p:extLst>
      <p:ext uri="{BB962C8B-B14F-4D97-AF65-F5344CB8AC3E}">
        <p14:creationId xmlns:p14="http://schemas.microsoft.com/office/powerpoint/2010/main" val="11698038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50</a:t>
            </a:fld>
            <a:endParaRPr lang="en-CA"/>
          </a:p>
        </p:txBody>
      </p:sp>
    </p:spTree>
    <p:extLst>
      <p:ext uri="{BB962C8B-B14F-4D97-AF65-F5344CB8AC3E}">
        <p14:creationId xmlns:p14="http://schemas.microsoft.com/office/powerpoint/2010/main" val="325068116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51</a:t>
            </a:fld>
            <a:endParaRPr lang="en-CA"/>
          </a:p>
        </p:txBody>
      </p:sp>
    </p:spTree>
    <p:extLst>
      <p:ext uri="{BB962C8B-B14F-4D97-AF65-F5344CB8AC3E}">
        <p14:creationId xmlns:p14="http://schemas.microsoft.com/office/powerpoint/2010/main" val="20587794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52</a:t>
            </a:fld>
            <a:endParaRPr lang="en-CA"/>
          </a:p>
        </p:txBody>
      </p:sp>
    </p:spTree>
    <p:extLst>
      <p:ext uri="{BB962C8B-B14F-4D97-AF65-F5344CB8AC3E}">
        <p14:creationId xmlns:p14="http://schemas.microsoft.com/office/powerpoint/2010/main" val="94600851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53</a:t>
            </a:fld>
            <a:endParaRPr lang="en-CA"/>
          </a:p>
        </p:txBody>
      </p:sp>
    </p:spTree>
    <p:extLst>
      <p:ext uri="{BB962C8B-B14F-4D97-AF65-F5344CB8AC3E}">
        <p14:creationId xmlns:p14="http://schemas.microsoft.com/office/powerpoint/2010/main" val="414970186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54</a:t>
            </a:fld>
            <a:endParaRPr lang="en-CA"/>
          </a:p>
        </p:txBody>
      </p:sp>
    </p:spTree>
    <p:extLst>
      <p:ext uri="{BB962C8B-B14F-4D97-AF65-F5344CB8AC3E}">
        <p14:creationId xmlns:p14="http://schemas.microsoft.com/office/powerpoint/2010/main" val="145280593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55</a:t>
            </a:fld>
            <a:endParaRPr lang="en-CA"/>
          </a:p>
        </p:txBody>
      </p:sp>
    </p:spTree>
    <p:extLst>
      <p:ext uri="{BB962C8B-B14F-4D97-AF65-F5344CB8AC3E}">
        <p14:creationId xmlns:p14="http://schemas.microsoft.com/office/powerpoint/2010/main" val="119845836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56</a:t>
            </a:fld>
            <a:endParaRPr lang="en-CA"/>
          </a:p>
        </p:txBody>
      </p:sp>
    </p:spTree>
    <p:extLst>
      <p:ext uri="{BB962C8B-B14F-4D97-AF65-F5344CB8AC3E}">
        <p14:creationId xmlns:p14="http://schemas.microsoft.com/office/powerpoint/2010/main" val="34096272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57</a:t>
            </a:fld>
            <a:endParaRPr lang="en-CA"/>
          </a:p>
        </p:txBody>
      </p:sp>
    </p:spTree>
    <p:extLst>
      <p:ext uri="{BB962C8B-B14F-4D97-AF65-F5344CB8AC3E}">
        <p14:creationId xmlns:p14="http://schemas.microsoft.com/office/powerpoint/2010/main" val="250274164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58</a:t>
            </a:fld>
            <a:endParaRPr lang="en-CA"/>
          </a:p>
        </p:txBody>
      </p:sp>
    </p:spTree>
    <p:extLst>
      <p:ext uri="{BB962C8B-B14F-4D97-AF65-F5344CB8AC3E}">
        <p14:creationId xmlns:p14="http://schemas.microsoft.com/office/powerpoint/2010/main" val="30124374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59</a:t>
            </a:fld>
            <a:endParaRPr lang="en-CA"/>
          </a:p>
        </p:txBody>
      </p:sp>
    </p:spTree>
    <p:extLst>
      <p:ext uri="{BB962C8B-B14F-4D97-AF65-F5344CB8AC3E}">
        <p14:creationId xmlns:p14="http://schemas.microsoft.com/office/powerpoint/2010/main" val="1816605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6</a:t>
            </a:fld>
            <a:endParaRPr lang="en-CA"/>
          </a:p>
        </p:txBody>
      </p:sp>
    </p:spTree>
    <p:extLst>
      <p:ext uri="{BB962C8B-B14F-4D97-AF65-F5344CB8AC3E}">
        <p14:creationId xmlns:p14="http://schemas.microsoft.com/office/powerpoint/2010/main" val="30682811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60</a:t>
            </a:fld>
            <a:endParaRPr lang="en-CA"/>
          </a:p>
        </p:txBody>
      </p:sp>
    </p:spTree>
    <p:extLst>
      <p:ext uri="{BB962C8B-B14F-4D97-AF65-F5344CB8AC3E}">
        <p14:creationId xmlns:p14="http://schemas.microsoft.com/office/powerpoint/2010/main" val="261375586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61</a:t>
            </a:fld>
            <a:endParaRPr lang="en-CA"/>
          </a:p>
        </p:txBody>
      </p:sp>
    </p:spTree>
    <p:extLst>
      <p:ext uri="{BB962C8B-B14F-4D97-AF65-F5344CB8AC3E}">
        <p14:creationId xmlns:p14="http://schemas.microsoft.com/office/powerpoint/2010/main" val="42434200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62</a:t>
            </a:fld>
            <a:endParaRPr lang="en-CA"/>
          </a:p>
        </p:txBody>
      </p:sp>
    </p:spTree>
    <p:extLst>
      <p:ext uri="{BB962C8B-B14F-4D97-AF65-F5344CB8AC3E}">
        <p14:creationId xmlns:p14="http://schemas.microsoft.com/office/powerpoint/2010/main" val="22974260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63</a:t>
            </a:fld>
            <a:endParaRPr lang="en-CA"/>
          </a:p>
        </p:txBody>
      </p:sp>
    </p:spTree>
    <p:extLst>
      <p:ext uri="{BB962C8B-B14F-4D97-AF65-F5344CB8AC3E}">
        <p14:creationId xmlns:p14="http://schemas.microsoft.com/office/powerpoint/2010/main" val="234782615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64</a:t>
            </a:fld>
            <a:endParaRPr lang="en-CA"/>
          </a:p>
        </p:txBody>
      </p:sp>
    </p:spTree>
    <p:extLst>
      <p:ext uri="{BB962C8B-B14F-4D97-AF65-F5344CB8AC3E}">
        <p14:creationId xmlns:p14="http://schemas.microsoft.com/office/powerpoint/2010/main" val="83841464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65</a:t>
            </a:fld>
            <a:endParaRPr lang="en-CA"/>
          </a:p>
        </p:txBody>
      </p:sp>
    </p:spTree>
    <p:extLst>
      <p:ext uri="{BB962C8B-B14F-4D97-AF65-F5344CB8AC3E}">
        <p14:creationId xmlns:p14="http://schemas.microsoft.com/office/powerpoint/2010/main" val="232218165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66</a:t>
            </a:fld>
            <a:endParaRPr lang="en-CA"/>
          </a:p>
        </p:txBody>
      </p:sp>
    </p:spTree>
    <p:extLst>
      <p:ext uri="{BB962C8B-B14F-4D97-AF65-F5344CB8AC3E}">
        <p14:creationId xmlns:p14="http://schemas.microsoft.com/office/powerpoint/2010/main" val="6649362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67</a:t>
            </a:fld>
            <a:endParaRPr lang="en-CA"/>
          </a:p>
        </p:txBody>
      </p:sp>
    </p:spTree>
    <p:extLst>
      <p:ext uri="{BB962C8B-B14F-4D97-AF65-F5344CB8AC3E}">
        <p14:creationId xmlns:p14="http://schemas.microsoft.com/office/powerpoint/2010/main" val="371573636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68</a:t>
            </a:fld>
            <a:endParaRPr lang="en-CA"/>
          </a:p>
        </p:txBody>
      </p:sp>
    </p:spTree>
    <p:extLst>
      <p:ext uri="{BB962C8B-B14F-4D97-AF65-F5344CB8AC3E}">
        <p14:creationId xmlns:p14="http://schemas.microsoft.com/office/powerpoint/2010/main" val="62064697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69</a:t>
            </a:fld>
            <a:endParaRPr lang="en-CA"/>
          </a:p>
        </p:txBody>
      </p:sp>
    </p:spTree>
    <p:extLst>
      <p:ext uri="{BB962C8B-B14F-4D97-AF65-F5344CB8AC3E}">
        <p14:creationId xmlns:p14="http://schemas.microsoft.com/office/powerpoint/2010/main" val="2020249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a:t>
            </a:fld>
            <a:endParaRPr lang="en-CA"/>
          </a:p>
        </p:txBody>
      </p:sp>
    </p:spTree>
    <p:extLst>
      <p:ext uri="{BB962C8B-B14F-4D97-AF65-F5344CB8AC3E}">
        <p14:creationId xmlns:p14="http://schemas.microsoft.com/office/powerpoint/2010/main" val="353668961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70</a:t>
            </a:fld>
            <a:endParaRPr lang="en-CA"/>
          </a:p>
        </p:txBody>
      </p:sp>
    </p:spTree>
    <p:extLst>
      <p:ext uri="{BB962C8B-B14F-4D97-AF65-F5344CB8AC3E}">
        <p14:creationId xmlns:p14="http://schemas.microsoft.com/office/powerpoint/2010/main" val="100225350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71</a:t>
            </a:fld>
            <a:endParaRPr lang="en-CA"/>
          </a:p>
        </p:txBody>
      </p:sp>
    </p:spTree>
    <p:extLst>
      <p:ext uri="{BB962C8B-B14F-4D97-AF65-F5344CB8AC3E}">
        <p14:creationId xmlns:p14="http://schemas.microsoft.com/office/powerpoint/2010/main" val="214888271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72</a:t>
            </a:fld>
            <a:endParaRPr lang="en-CA"/>
          </a:p>
        </p:txBody>
      </p:sp>
    </p:spTree>
    <p:extLst>
      <p:ext uri="{BB962C8B-B14F-4D97-AF65-F5344CB8AC3E}">
        <p14:creationId xmlns:p14="http://schemas.microsoft.com/office/powerpoint/2010/main" val="401762020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73</a:t>
            </a:fld>
            <a:endParaRPr lang="en-CA"/>
          </a:p>
        </p:txBody>
      </p:sp>
    </p:spTree>
    <p:extLst>
      <p:ext uri="{BB962C8B-B14F-4D97-AF65-F5344CB8AC3E}">
        <p14:creationId xmlns:p14="http://schemas.microsoft.com/office/powerpoint/2010/main" val="235502044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74</a:t>
            </a:fld>
            <a:endParaRPr lang="en-CA"/>
          </a:p>
        </p:txBody>
      </p:sp>
    </p:spTree>
    <p:extLst>
      <p:ext uri="{BB962C8B-B14F-4D97-AF65-F5344CB8AC3E}">
        <p14:creationId xmlns:p14="http://schemas.microsoft.com/office/powerpoint/2010/main" val="124422849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75</a:t>
            </a:fld>
            <a:endParaRPr lang="en-CA"/>
          </a:p>
        </p:txBody>
      </p:sp>
    </p:spTree>
    <p:extLst>
      <p:ext uri="{BB962C8B-B14F-4D97-AF65-F5344CB8AC3E}">
        <p14:creationId xmlns:p14="http://schemas.microsoft.com/office/powerpoint/2010/main" val="300066669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76</a:t>
            </a:fld>
            <a:endParaRPr lang="en-CA"/>
          </a:p>
        </p:txBody>
      </p:sp>
    </p:spTree>
    <p:extLst>
      <p:ext uri="{BB962C8B-B14F-4D97-AF65-F5344CB8AC3E}">
        <p14:creationId xmlns:p14="http://schemas.microsoft.com/office/powerpoint/2010/main" val="280553616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77</a:t>
            </a:fld>
            <a:endParaRPr lang="en-CA"/>
          </a:p>
        </p:txBody>
      </p:sp>
    </p:spTree>
    <p:extLst>
      <p:ext uri="{BB962C8B-B14F-4D97-AF65-F5344CB8AC3E}">
        <p14:creationId xmlns:p14="http://schemas.microsoft.com/office/powerpoint/2010/main" val="310095807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78</a:t>
            </a:fld>
            <a:endParaRPr lang="en-CA"/>
          </a:p>
        </p:txBody>
      </p:sp>
    </p:spTree>
    <p:extLst>
      <p:ext uri="{BB962C8B-B14F-4D97-AF65-F5344CB8AC3E}">
        <p14:creationId xmlns:p14="http://schemas.microsoft.com/office/powerpoint/2010/main" val="391446357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79</a:t>
            </a:fld>
            <a:endParaRPr lang="en-CA"/>
          </a:p>
        </p:txBody>
      </p:sp>
    </p:spTree>
    <p:extLst>
      <p:ext uri="{BB962C8B-B14F-4D97-AF65-F5344CB8AC3E}">
        <p14:creationId xmlns:p14="http://schemas.microsoft.com/office/powerpoint/2010/main" val="861901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dirty="0" smtClean="0"/>
              <a:t>Data Foundation Layer</a:t>
            </a:r>
            <a:endParaRPr lang="en-CA" sz="1200" dirty="0" smtClean="0"/>
          </a:p>
          <a:p>
            <a:r>
              <a:rPr lang="en-US" sz="1200" dirty="0" smtClean="0"/>
              <a:t>Data foundation layer extracts and merges transactional and historical data from SAP and non-SAP source systems when executing queries.</a:t>
            </a:r>
          </a:p>
          <a:p>
            <a:endParaRPr lang="en-US" sz="1200" dirty="0" smtClean="0"/>
          </a:p>
          <a:p>
            <a:pPr lvl="0"/>
            <a:r>
              <a:rPr lang="en-US" sz="1200" b="1" dirty="0" smtClean="0"/>
              <a:t>Semantic Layer</a:t>
            </a:r>
            <a:endParaRPr lang="en-CA" sz="1200" dirty="0" smtClean="0"/>
          </a:p>
          <a:p>
            <a:r>
              <a:rPr lang="en-US" sz="1200" dirty="0" smtClean="0"/>
              <a:t>Semantic layer exposes data from the Data Foundation Layer to Presentation Layer Subject-Area oriented repositories (Data Sets) designed to facilitate Querying and Reporting Business-Friendly Characteristics and Measures. </a:t>
            </a:r>
          </a:p>
          <a:p>
            <a:endParaRPr lang="en-US" sz="1200" dirty="0" smtClean="0"/>
          </a:p>
          <a:p>
            <a:r>
              <a:rPr lang="en-US" sz="1200" dirty="0" err="1" smtClean="0"/>
              <a:t>WebI</a:t>
            </a:r>
            <a:r>
              <a:rPr lang="en-US" sz="1200" dirty="0" smtClean="0"/>
              <a:t> Author uses semantic layer to create reports and analyze information, and then share it with other online or offline users. The semantic layer is everyday business vocabulary of an organization’s data without technical complexities. The semantic layer is presented by one or more Universes and/or BEx queries.</a:t>
            </a:r>
          </a:p>
          <a:p>
            <a:endParaRPr lang="en-CA" sz="1200" dirty="0" smtClean="0"/>
          </a:p>
          <a:p>
            <a:pPr lvl="0"/>
            <a:r>
              <a:rPr lang="en-US" sz="1200" b="1" dirty="0" smtClean="0"/>
              <a:t>Presentation Layer</a:t>
            </a:r>
            <a:endParaRPr lang="en-CA" sz="1200" dirty="0" smtClean="0"/>
          </a:p>
          <a:p>
            <a:r>
              <a:rPr lang="en-US" sz="1200" dirty="0" smtClean="0"/>
              <a:t>Presentation layer offers flexible set of tools, like, </a:t>
            </a:r>
            <a:r>
              <a:rPr lang="en-US" sz="1200" dirty="0" err="1" smtClean="0"/>
              <a:t>WebI</a:t>
            </a:r>
            <a:r>
              <a:rPr lang="en-US" sz="1200" dirty="0" smtClean="0"/>
              <a:t>, Design Studio, Analysis of OLAP, Crystal Report, etc., for the end users to access, visualize and analyze data.</a:t>
            </a:r>
            <a:endParaRPr lang="en-CA" sz="1200" dirty="0" smtClean="0"/>
          </a:p>
          <a:p>
            <a:endParaRPr lang="en-CA"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8</a:t>
            </a:fld>
            <a:endParaRPr lang="en-CA"/>
          </a:p>
        </p:txBody>
      </p:sp>
    </p:spTree>
    <p:extLst>
      <p:ext uri="{BB962C8B-B14F-4D97-AF65-F5344CB8AC3E}">
        <p14:creationId xmlns:p14="http://schemas.microsoft.com/office/powerpoint/2010/main" val="332667137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80</a:t>
            </a:fld>
            <a:endParaRPr lang="en-CA"/>
          </a:p>
        </p:txBody>
      </p:sp>
    </p:spTree>
    <p:extLst>
      <p:ext uri="{BB962C8B-B14F-4D97-AF65-F5344CB8AC3E}">
        <p14:creationId xmlns:p14="http://schemas.microsoft.com/office/powerpoint/2010/main" val="229994834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81</a:t>
            </a:fld>
            <a:endParaRPr lang="en-CA"/>
          </a:p>
        </p:txBody>
      </p:sp>
    </p:spTree>
    <p:extLst>
      <p:ext uri="{BB962C8B-B14F-4D97-AF65-F5344CB8AC3E}">
        <p14:creationId xmlns:p14="http://schemas.microsoft.com/office/powerpoint/2010/main" val="350466276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82</a:t>
            </a:fld>
            <a:endParaRPr lang="en-CA"/>
          </a:p>
        </p:txBody>
      </p:sp>
    </p:spTree>
    <p:extLst>
      <p:ext uri="{BB962C8B-B14F-4D97-AF65-F5344CB8AC3E}">
        <p14:creationId xmlns:p14="http://schemas.microsoft.com/office/powerpoint/2010/main" val="239116859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83</a:t>
            </a:fld>
            <a:endParaRPr lang="en-CA"/>
          </a:p>
        </p:txBody>
      </p:sp>
    </p:spTree>
    <p:extLst>
      <p:ext uri="{BB962C8B-B14F-4D97-AF65-F5344CB8AC3E}">
        <p14:creationId xmlns:p14="http://schemas.microsoft.com/office/powerpoint/2010/main" val="124317693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84</a:t>
            </a:fld>
            <a:endParaRPr lang="en-CA"/>
          </a:p>
        </p:txBody>
      </p:sp>
    </p:spTree>
    <p:extLst>
      <p:ext uri="{BB962C8B-B14F-4D97-AF65-F5344CB8AC3E}">
        <p14:creationId xmlns:p14="http://schemas.microsoft.com/office/powerpoint/2010/main" val="165408897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85</a:t>
            </a:fld>
            <a:endParaRPr lang="en-CA"/>
          </a:p>
        </p:txBody>
      </p:sp>
    </p:spTree>
    <p:extLst>
      <p:ext uri="{BB962C8B-B14F-4D97-AF65-F5344CB8AC3E}">
        <p14:creationId xmlns:p14="http://schemas.microsoft.com/office/powerpoint/2010/main" val="899906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86</a:t>
            </a:fld>
            <a:endParaRPr lang="en-CA"/>
          </a:p>
        </p:txBody>
      </p:sp>
    </p:spTree>
    <p:extLst>
      <p:ext uri="{BB962C8B-B14F-4D97-AF65-F5344CB8AC3E}">
        <p14:creationId xmlns:p14="http://schemas.microsoft.com/office/powerpoint/2010/main" val="400893788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87</a:t>
            </a:fld>
            <a:endParaRPr lang="en-CA"/>
          </a:p>
        </p:txBody>
      </p:sp>
    </p:spTree>
    <p:extLst>
      <p:ext uri="{BB962C8B-B14F-4D97-AF65-F5344CB8AC3E}">
        <p14:creationId xmlns:p14="http://schemas.microsoft.com/office/powerpoint/2010/main" val="98484054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88</a:t>
            </a:fld>
            <a:endParaRPr lang="en-CA"/>
          </a:p>
        </p:txBody>
      </p:sp>
    </p:spTree>
    <p:extLst>
      <p:ext uri="{BB962C8B-B14F-4D97-AF65-F5344CB8AC3E}">
        <p14:creationId xmlns:p14="http://schemas.microsoft.com/office/powerpoint/2010/main" val="350058574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89</a:t>
            </a:fld>
            <a:endParaRPr lang="en-CA"/>
          </a:p>
        </p:txBody>
      </p:sp>
    </p:spTree>
    <p:extLst>
      <p:ext uri="{BB962C8B-B14F-4D97-AF65-F5344CB8AC3E}">
        <p14:creationId xmlns:p14="http://schemas.microsoft.com/office/powerpoint/2010/main" val="1215567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5" name="Slide Number Placeholder 4"/>
          <p:cNvSpPr>
            <a:spLocks noGrp="1"/>
          </p:cNvSpPr>
          <p:nvPr>
            <p:ph type="sldNum" sz="quarter" idx="10"/>
          </p:nvPr>
        </p:nvSpPr>
        <p:spPr/>
        <p:txBody>
          <a:bodyPr/>
          <a:lstStyle/>
          <a:p>
            <a:pPr>
              <a:defRPr/>
            </a:pPr>
            <a:fld id="{530C8C8B-52C7-4D17-9766-1B6F754AB6DC}" type="slidenum">
              <a:rPr lang="en-CA" smtClean="0"/>
              <a:pPr>
                <a:defRPr/>
              </a:pPr>
              <a:t>9</a:t>
            </a:fld>
            <a:endParaRPr lang="en-CA"/>
          </a:p>
        </p:txBody>
      </p:sp>
    </p:spTree>
    <p:extLst>
      <p:ext uri="{BB962C8B-B14F-4D97-AF65-F5344CB8AC3E}">
        <p14:creationId xmlns:p14="http://schemas.microsoft.com/office/powerpoint/2010/main" val="269354112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90</a:t>
            </a:fld>
            <a:endParaRPr lang="en-CA"/>
          </a:p>
        </p:txBody>
      </p:sp>
    </p:spTree>
    <p:extLst>
      <p:ext uri="{BB962C8B-B14F-4D97-AF65-F5344CB8AC3E}">
        <p14:creationId xmlns:p14="http://schemas.microsoft.com/office/powerpoint/2010/main" val="145222420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91</a:t>
            </a:fld>
            <a:endParaRPr lang="en-CA"/>
          </a:p>
        </p:txBody>
      </p:sp>
    </p:spTree>
    <p:extLst>
      <p:ext uri="{BB962C8B-B14F-4D97-AF65-F5344CB8AC3E}">
        <p14:creationId xmlns:p14="http://schemas.microsoft.com/office/powerpoint/2010/main" val="123975357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92</a:t>
            </a:fld>
            <a:endParaRPr lang="en-CA"/>
          </a:p>
        </p:txBody>
      </p:sp>
    </p:spTree>
    <p:extLst>
      <p:ext uri="{BB962C8B-B14F-4D97-AF65-F5344CB8AC3E}">
        <p14:creationId xmlns:p14="http://schemas.microsoft.com/office/powerpoint/2010/main" val="404015674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93</a:t>
            </a:fld>
            <a:endParaRPr lang="en-CA"/>
          </a:p>
        </p:txBody>
      </p:sp>
    </p:spTree>
    <p:extLst>
      <p:ext uri="{BB962C8B-B14F-4D97-AF65-F5344CB8AC3E}">
        <p14:creationId xmlns:p14="http://schemas.microsoft.com/office/powerpoint/2010/main" val="93975698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94</a:t>
            </a:fld>
            <a:endParaRPr lang="en-CA"/>
          </a:p>
        </p:txBody>
      </p:sp>
    </p:spTree>
    <p:extLst>
      <p:ext uri="{BB962C8B-B14F-4D97-AF65-F5344CB8AC3E}">
        <p14:creationId xmlns:p14="http://schemas.microsoft.com/office/powerpoint/2010/main" val="69253050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95</a:t>
            </a:fld>
            <a:endParaRPr lang="en-CA"/>
          </a:p>
        </p:txBody>
      </p:sp>
    </p:spTree>
    <p:extLst>
      <p:ext uri="{BB962C8B-B14F-4D97-AF65-F5344CB8AC3E}">
        <p14:creationId xmlns:p14="http://schemas.microsoft.com/office/powerpoint/2010/main" val="160890676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96</a:t>
            </a:fld>
            <a:endParaRPr lang="en-CA"/>
          </a:p>
        </p:txBody>
      </p:sp>
    </p:spTree>
    <p:extLst>
      <p:ext uri="{BB962C8B-B14F-4D97-AF65-F5344CB8AC3E}">
        <p14:creationId xmlns:p14="http://schemas.microsoft.com/office/powerpoint/2010/main" val="1232682800"/>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97</a:t>
            </a:fld>
            <a:endParaRPr lang="en-CA"/>
          </a:p>
        </p:txBody>
      </p:sp>
    </p:spTree>
    <p:extLst>
      <p:ext uri="{BB962C8B-B14F-4D97-AF65-F5344CB8AC3E}">
        <p14:creationId xmlns:p14="http://schemas.microsoft.com/office/powerpoint/2010/main" val="174307081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98</a:t>
            </a:fld>
            <a:endParaRPr lang="en-CA"/>
          </a:p>
        </p:txBody>
      </p:sp>
    </p:spTree>
    <p:extLst>
      <p:ext uri="{BB962C8B-B14F-4D97-AF65-F5344CB8AC3E}">
        <p14:creationId xmlns:p14="http://schemas.microsoft.com/office/powerpoint/2010/main" val="242546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530C8C8B-52C7-4D17-9766-1B6F754AB6DC}" type="slidenum">
              <a:rPr lang="en-CA" smtClean="0"/>
              <a:pPr>
                <a:defRPr/>
              </a:pPr>
              <a:t>99</a:t>
            </a:fld>
            <a:endParaRPr lang="en-CA"/>
          </a:p>
        </p:txBody>
      </p:sp>
    </p:spTree>
    <p:extLst>
      <p:ext uri="{BB962C8B-B14F-4D97-AF65-F5344CB8AC3E}">
        <p14:creationId xmlns:p14="http://schemas.microsoft.com/office/powerpoint/2010/main" val="3755668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9512" y="1052736"/>
            <a:ext cx="8784976" cy="1470025"/>
          </a:xfrm>
          <a:prstGeom prst="rect">
            <a:avLst/>
          </a:prstGeom>
        </p:spPr>
        <p:txBody>
          <a:bodyPr/>
          <a:lstStyle>
            <a:lvl1pPr>
              <a:defRPr sz="3200" b="1" i="0">
                <a:solidFill>
                  <a:srgbClr val="001F5B"/>
                </a:solidFill>
                <a:latin typeface="Arial"/>
                <a:cs typeface="Arial"/>
              </a:defRPr>
            </a:lvl1pPr>
          </a:lstStyle>
          <a:p>
            <a:r>
              <a:rPr lang="en-US" smtClean="0"/>
              <a:t>Click to edit Master title style</a:t>
            </a:r>
            <a:endParaRPr lang="en-US" dirty="0"/>
          </a:p>
        </p:txBody>
      </p:sp>
    </p:spTree>
    <p:extLst>
      <p:ext uri="{BB962C8B-B14F-4D97-AF65-F5344CB8AC3E}">
        <p14:creationId xmlns:p14="http://schemas.microsoft.com/office/powerpoint/2010/main" val="1204864922"/>
      </p:ext>
    </p:extLst>
  </p:cSld>
  <p:clrMapOvr>
    <a:masterClrMapping/>
  </p:clrMapOvr>
  <p:transition>
    <p:dissolv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0"/>
            <a:ext cx="4038600" cy="4525963"/>
          </a:xfrm>
          <a:prstGeom prst="rect">
            <a:avLst/>
          </a:prstGeom>
        </p:spPr>
        <p:txBody>
          <a:bodyPr/>
          <a:lstStyle>
            <a:lvl1pPr>
              <a:defRPr sz="2800">
                <a:solidFill>
                  <a:schemeClr val="accent4"/>
                </a:solidFill>
              </a:defRPr>
            </a:lvl1pPr>
            <a:lvl2pPr>
              <a:defRPr sz="2400">
                <a:solidFill>
                  <a:schemeClr val="accent4"/>
                </a:solidFill>
              </a:defRPr>
            </a:lvl2pPr>
            <a:lvl3pPr>
              <a:defRPr sz="2000">
                <a:solidFill>
                  <a:schemeClr val="accent4"/>
                </a:solidFill>
              </a:defRPr>
            </a:lvl3pPr>
            <a:lvl4pPr>
              <a:defRPr sz="1800">
                <a:solidFill>
                  <a:schemeClr val="accent4"/>
                </a:solidFill>
              </a:defRPr>
            </a:lvl4pPr>
            <a:lvl5pPr>
              <a:defRPr sz="1800">
                <a:solidFill>
                  <a:schemeClr val="accent4"/>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solidFill>
                  <a:schemeClr val="accent4"/>
                </a:solidFill>
              </a:defRPr>
            </a:lvl1pPr>
            <a:lvl2pPr>
              <a:defRPr sz="2400">
                <a:solidFill>
                  <a:schemeClr val="accent4"/>
                </a:solidFill>
              </a:defRPr>
            </a:lvl2pPr>
            <a:lvl3pPr>
              <a:defRPr sz="2000">
                <a:solidFill>
                  <a:schemeClr val="accent4"/>
                </a:solidFill>
              </a:defRPr>
            </a:lvl3pPr>
            <a:lvl4pPr>
              <a:defRPr sz="1800">
                <a:solidFill>
                  <a:schemeClr val="accent4"/>
                </a:solidFill>
              </a:defRPr>
            </a:lvl4pPr>
            <a:lvl5pPr>
              <a:defRPr sz="1800">
                <a:solidFill>
                  <a:schemeClr val="accent4"/>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8" name="Title 1"/>
          <p:cNvSpPr>
            <a:spLocks noGrp="1"/>
          </p:cNvSpPr>
          <p:nvPr>
            <p:ph type="title"/>
          </p:nvPr>
        </p:nvSpPr>
        <p:spPr>
          <a:xfrm>
            <a:off x="457200" y="548680"/>
            <a:ext cx="8229600" cy="1008112"/>
          </a:xfrm>
          <a:prstGeom prst="rect">
            <a:avLst/>
          </a:prstGeom>
        </p:spPr>
        <p:txBody>
          <a:bodyPr/>
          <a:lstStyle>
            <a:lvl1pPr algn="l">
              <a:defRPr sz="3200" b="1"/>
            </a:lvl1pPr>
          </a:lstStyle>
          <a:p>
            <a:r>
              <a:rPr lang="en-US" dirty="0" smtClean="0"/>
              <a:t>Click to edit Master title style</a:t>
            </a:r>
            <a:endParaRPr lang="en-CA" dirty="0"/>
          </a:p>
        </p:txBody>
      </p:sp>
      <p:sp>
        <p:nvSpPr>
          <p:cNvPr id="5"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6"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7"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42AA9CF3-78FC-49B0-A706-8F70380558C2}" type="slidenum">
              <a:rPr lang="en-CA"/>
              <a:pPr>
                <a:defRPr/>
              </a:pPr>
              <a:t>‹#›</a:t>
            </a:fld>
            <a:endParaRPr lang="en-CA"/>
          </a:p>
        </p:txBody>
      </p:sp>
    </p:spTree>
    <p:extLst>
      <p:ext uri="{BB962C8B-B14F-4D97-AF65-F5344CB8AC3E}">
        <p14:creationId xmlns:p14="http://schemas.microsoft.com/office/powerpoint/2010/main" val="3320101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Title 1"/>
          <p:cNvSpPr txBox="1">
            <a:spLocks/>
          </p:cNvSpPr>
          <p:nvPr userDrawn="1"/>
        </p:nvSpPr>
        <p:spPr>
          <a:xfrm>
            <a:off x="457200" y="549275"/>
            <a:ext cx="8229600" cy="1008063"/>
          </a:xfrm>
          <a:prstGeom prst="rect">
            <a:avLst/>
          </a:prstGeom>
        </p:spPr>
        <p:txBody>
          <a:bodyPr/>
          <a:lstStyle>
            <a:lvl1pPr algn="l" defTabSz="457200" rtl="0" eaLnBrk="1" latinLnBrk="0" hangingPunct="1">
              <a:spcBef>
                <a:spcPct val="0"/>
              </a:spcBef>
              <a:buNone/>
              <a:defRPr sz="3200" b="1" kern="1200">
                <a:solidFill>
                  <a:schemeClr val="tx1"/>
                </a:solidFill>
                <a:latin typeface="+mj-lt"/>
                <a:ea typeface="+mj-ea"/>
                <a:cs typeface="+mj-cs"/>
              </a:defRPr>
            </a:lvl1pPr>
          </a:lstStyle>
          <a:p>
            <a:pPr fontAlgn="auto">
              <a:spcAft>
                <a:spcPts val="0"/>
              </a:spcAft>
              <a:defRPr/>
            </a:pPr>
            <a:r>
              <a:rPr lang="en-US" smtClean="0">
                <a:solidFill>
                  <a:srgbClr val="002060"/>
                </a:solidFill>
              </a:rPr>
              <a:t>Click to edit Master title style</a:t>
            </a:r>
            <a:endParaRPr lang="en-CA" dirty="0">
              <a:solidFill>
                <a:srgbClr val="002060"/>
              </a:solidFill>
            </a:endParaRP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8"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9"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10"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75633033-1526-4038-A7DE-D2A611AA3E8F}" type="slidenum">
              <a:rPr lang="en-CA"/>
              <a:pPr>
                <a:defRPr/>
              </a:pPr>
              <a:t>‹#›</a:t>
            </a:fld>
            <a:endParaRPr lang="en-CA"/>
          </a:p>
        </p:txBody>
      </p:sp>
    </p:spTree>
    <p:extLst>
      <p:ext uri="{BB962C8B-B14F-4D97-AF65-F5344CB8AC3E}">
        <p14:creationId xmlns:p14="http://schemas.microsoft.com/office/powerpoint/2010/main" val="11364681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p:cNvSpPr>
            <a:spLocks noGrp="1"/>
          </p:cNvSpPr>
          <p:nvPr>
            <p:ph type="title"/>
          </p:nvPr>
        </p:nvSpPr>
        <p:spPr>
          <a:xfrm>
            <a:off x="457200" y="548680"/>
            <a:ext cx="8229600" cy="1008112"/>
          </a:xfrm>
          <a:prstGeom prst="rect">
            <a:avLst/>
          </a:prstGeom>
        </p:spPr>
        <p:txBody>
          <a:bodyPr/>
          <a:lstStyle>
            <a:lvl1pPr algn="l">
              <a:defRPr sz="3200" b="1">
                <a:solidFill>
                  <a:srgbClr val="002060"/>
                </a:solidFill>
              </a:defRPr>
            </a:lvl1pPr>
          </a:lstStyle>
          <a:p>
            <a:r>
              <a:rPr lang="en-US" dirty="0" smtClean="0"/>
              <a:t>Click to edit Master title style</a:t>
            </a:r>
            <a:endParaRPr lang="en-CA" dirty="0"/>
          </a:p>
        </p:txBody>
      </p:sp>
      <p:sp>
        <p:nvSpPr>
          <p:cNvPr id="3" name="Date Placeholder 2"/>
          <p:cNvSpPr>
            <a:spLocks noGrp="1"/>
          </p:cNvSpPr>
          <p:nvPr>
            <p:ph type="dt" sz="half" idx="10"/>
          </p:nvPr>
        </p:nvSpPr>
        <p:spPr>
          <a:xfrm>
            <a:off x="457200" y="6356350"/>
            <a:ext cx="2133600" cy="365125"/>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fld id="{1BEF02E1-C086-40B9-8236-6F8C5412C63A}" type="slidenum">
              <a:rPr lang="en-CA"/>
              <a:pPr>
                <a:defRPr/>
              </a:pPr>
              <a:t>‹#›</a:t>
            </a:fld>
            <a:endParaRPr lang="en-CA"/>
          </a:p>
        </p:txBody>
      </p:sp>
    </p:spTree>
    <p:extLst>
      <p:ext uri="{BB962C8B-B14F-4D97-AF65-F5344CB8AC3E}">
        <p14:creationId xmlns:p14="http://schemas.microsoft.com/office/powerpoint/2010/main" val="24935553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3"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4"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E9294F42-760D-4D30-9A9B-754351185613}" type="slidenum">
              <a:rPr lang="en-CA"/>
              <a:pPr>
                <a:defRPr/>
              </a:pPr>
              <a:t>‹#›</a:t>
            </a:fld>
            <a:endParaRPr lang="en-CA"/>
          </a:p>
        </p:txBody>
      </p:sp>
    </p:spTree>
    <p:extLst>
      <p:ext uri="{BB962C8B-B14F-4D97-AF65-F5344CB8AC3E}">
        <p14:creationId xmlns:p14="http://schemas.microsoft.com/office/powerpoint/2010/main" val="764867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92696"/>
            <a:ext cx="3008313" cy="1162050"/>
          </a:xfrm>
          <a:prstGeom prst="rect">
            <a:avLst/>
          </a:prstGeom>
        </p:spPr>
        <p:txBody>
          <a:bodyPr anchor="b"/>
          <a:lstStyle>
            <a:lvl1pPr algn="l">
              <a:defRPr sz="2000" b="1"/>
            </a:lvl1pPr>
          </a:lstStyle>
          <a:p>
            <a:r>
              <a:rPr lang="en-US" dirty="0" smtClean="0"/>
              <a:t>Click to edit Master title style</a:t>
            </a:r>
            <a:endParaRPr lang="en-CA" dirty="0"/>
          </a:p>
        </p:txBody>
      </p:sp>
      <p:sp>
        <p:nvSpPr>
          <p:cNvPr id="3" name="Content Placeholder 2"/>
          <p:cNvSpPr>
            <a:spLocks noGrp="1"/>
          </p:cNvSpPr>
          <p:nvPr>
            <p:ph idx="1"/>
          </p:nvPr>
        </p:nvSpPr>
        <p:spPr>
          <a:xfrm>
            <a:off x="3575050" y="692697"/>
            <a:ext cx="5111750" cy="540060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4" name="Text Placeholder 3"/>
          <p:cNvSpPr>
            <a:spLocks noGrp="1"/>
          </p:cNvSpPr>
          <p:nvPr>
            <p:ph type="body" sz="half" idx="2"/>
          </p:nvPr>
        </p:nvSpPr>
        <p:spPr>
          <a:xfrm>
            <a:off x="457200" y="1854747"/>
            <a:ext cx="3008313" cy="423855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6"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7"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74F73552-E102-4C53-B59F-C56934701DD8}" type="slidenum">
              <a:rPr lang="en-CA"/>
              <a:pPr>
                <a:defRPr/>
              </a:pPr>
              <a:t>‹#›</a:t>
            </a:fld>
            <a:endParaRPr lang="en-CA"/>
          </a:p>
        </p:txBody>
      </p:sp>
    </p:spTree>
    <p:extLst>
      <p:ext uri="{BB962C8B-B14F-4D97-AF65-F5344CB8AC3E}">
        <p14:creationId xmlns:p14="http://schemas.microsoft.com/office/powerpoint/2010/main" val="1190767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solidFill>
                  <a:srgbClr val="002060"/>
                </a:solidFill>
              </a:defRPr>
            </a:lvl1pPr>
          </a:lstStyle>
          <a:p>
            <a:r>
              <a:rPr lang="en-US" dirty="0" smtClean="0"/>
              <a:t>Click to edit Master title style</a:t>
            </a:r>
            <a:endParaRPr lang="en-CA" dirty="0"/>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CA"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6"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7"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EA05A9D6-FFDC-4EBE-BC99-C8F8B754A0C3}" type="slidenum">
              <a:rPr lang="en-CA"/>
              <a:pPr>
                <a:defRPr/>
              </a:pPr>
              <a:t>‹#›</a:t>
            </a:fld>
            <a:endParaRPr lang="en-CA"/>
          </a:p>
        </p:txBody>
      </p:sp>
    </p:spTree>
    <p:extLst>
      <p:ext uri="{BB962C8B-B14F-4D97-AF65-F5344CB8AC3E}">
        <p14:creationId xmlns:p14="http://schemas.microsoft.com/office/powerpoint/2010/main" val="3520405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10" name="Title 1"/>
          <p:cNvSpPr>
            <a:spLocks noGrp="1"/>
          </p:cNvSpPr>
          <p:nvPr>
            <p:ph type="title"/>
          </p:nvPr>
        </p:nvSpPr>
        <p:spPr>
          <a:xfrm>
            <a:off x="457200" y="548680"/>
            <a:ext cx="8229600" cy="1008112"/>
          </a:xfrm>
          <a:prstGeom prst="rect">
            <a:avLst/>
          </a:prstGeom>
        </p:spPr>
        <p:txBody>
          <a:bodyPr/>
          <a:lstStyle>
            <a:lvl1pPr algn="l">
              <a:defRPr sz="3200" b="1"/>
            </a:lvl1pPr>
          </a:lstStyle>
          <a:p>
            <a:r>
              <a:rPr lang="en-US" dirty="0" smtClean="0"/>
              <a:t>Click to edit Master title style</a:t>
            </a:r>
            <a:endParaRPr lang="en-CA" dirty="0"/>
          </a:p>
        </p:txBody>
      </p:sp>
      <p:sp>
        <p:nvSpPr>
          <p:cNvPr id="4"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5"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6"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D5700903-9506-4CC3-AC3B-8C9D41EC9A22}" type="slidenum">
              <a:rPr lang="en-CA"/>
              <a:pPr>
                <a:defRPr/>
              </a:pPr>
              <a:t>‹#›</a:t>
            </a:fld>
            <a:endParaRPr lang="en-CA"/>
          </a:p>
        </p:txBody>
      </p:sp>
    </p:spTree>
    <p:extLst>
      <p:ext uri="{BB962C8B-B14F-4D97-AF65-F5344CB8AC3E}">
        <p14:creationId xmlns:p14="http://schemas.microsoft.com/office/powerpoint/2010/main" val="27138700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20688"/>
            <a:ext cx="2057400" cy="5505475"/>
          </a:xfrm>
          <a:prstGeom prst="rect">
            <a:avLst/>
          </a:prstGeom>
        </p:spPr>
        <p:txBody>
          <a:bodyPr vert="eaVert"/>
          <a:lstStyle>
            <a:lvl1pPr>
              <a:defRPr sz="3200" b="1">
                <a:solidFill>
                  <a:srgbClr val="002060"/>
                </a:solidFill>
              </a:defRPr>
            </a:lvl1pPr>
          </a:lstStyle>
          <a:p>
            <a:r>
              <a:rPr lang="en-US" dirty="0" smtClean="0"/>
              <a:t>Click to edit Master title style</a:t>
            </a:r>
            <a:endParaRPr lang="en-CA" dirty="0"/>
          </a:p>
        </p:txBody>
      </p:sp>
      <p:sp>
        <p:nvSpPr>
          <p:cNvPr id="3" name="Vertical Text Placeholder 2"/>
          <p:cNvSpPr>
            <a:spLocks noGrp="1"/>
          </p:cNvSpPr>
          <p:nvPr>
            <p:ph type="body" orient="vert" idx="1"/>
          </p:nvPr>
        </p:nvSpPr>
        <p:spPr>
          <a:xfrm>
            <a:off x="457200" y="620688"/>
            <a:ext cx="6019800" cy="550547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eaLnBrk="1" hangingPunct="1">
              <a:defRPr>
                <a:solidFill>
                  <a:prstClr val="black">
                    <a:tint val="75000"/>
                  </a:prstClr>
                </a:solidFill>
                <a:latin typeface="+mn-lt"/>
                <a:ea typeface="ＭＳ Ｐゴシック" charset="0"/>
                <a:cs typeface="ＭＳ Ｐゴシック" charset="0"/>
              </a:defRPr>
            </a:lvl1pPr>
          </a:lstStyle>
          <a:p>
            <a:pPr>
              <a:defRPr/>
            </a:pPr>
            <a:endParaRPr lang="en-CA"/>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eaLnBrk="1" hangingPunct="1">
              <a:defRPr>
                <a:solidFill>
                  <a:prstClr val="black">
                    <a:tint val="75000"/>
                  </a:prstClr>
                </a:solidFill>
                <a:latin typeface="+mn-lt"/>
                <a:ea typeface="ＭＳ Ｐゴシック" charset="0"/>
                <a:cs typeface="ＭＳ Ｐゴシック" charset="0"/>
              </a:defRPr>
            </a:lvl1pPr>
          </a:lstStyle>
          <a:p>
            <a:pPr>
              <a:defRPr/>
            </a:pPr>
            <a:endParaRPr lang="en-CA"/>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eaLnBrk="1" hangingPunct="1">
              <a:defRPr>
                <a:solidFill>
                  <a:prstClr val="black">
                    <a:tint val="75000"/>
                  </a:prstClr>
                </a:solidFill>
                <a:latin typeface="+mn-lt"/>
                <a:ea typeface="ＭＳ Ｐゴシック" charset="0"/>
                <a:cs typeface="ＭＳ Ｐゴシック" charset="0"/>
              </a:defRPr>
            </a:lvl1pPr>
          </a:lstStyle>
          <a:p>
            <a:pPr>
              <a:defRPr/>
            </a:pPr>
            <a:fld id="{D4736EE5-C866-475C-BFDD-68F476CF976A}" type="slidenum">
              <a:rPr lang="en-CA"/>
              <a:pPr>
                <a:defRPr/>
              </a:pPr>
              <a:t>‹#›</a:t>
            </a:fld>
            <a:endParaRPr lang="en-CA"/>
          </a:p>
        </p:txBody>
      </p:sp>
    </p:spTree>
    <p:extLst>
      <p:ext uri="{BB962C8B-B14F-4D97-AF65-F5344CB8AC3E}">
        <p14:creationId xmlns:p14="http://schemas.microsoft.com/office/powerpoint/2010/main" val="2157347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18298228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512574830"/>
      </p:ext>
    </p:extLst>
  </p:cSld>
  <p:clrMapOvr>
    <a:masterClrMapping/>
  </p:clrMapOvr>
  <p:transition>
    <p:dissolv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3663921049"/>
      </p:ext>
    </p:extLst>
  </p:cSld>
  <p:clrMapOvr>
    <a:masterClrMapping/>
  </p:clrMapOvr>
  <p:transition>
    <p:dissolv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2211464568"/>
      </p:ext>
    </p:extLst>
  </p:cSld>
  <p:clrMapOvr>
    <a:masterClrMapping/>
  </p:clrMapOvr>
  <p:transition>
    <p:dissolv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21099815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9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36397222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744"/>
            <a:ext cx="8229600" cy="3864496"/>
          </a:xfrm>
          <a:prstGeom prst="rect">
            <a:avLst/>
          </a:prstGeom>
        </p:spPr>
        <p:txBody>
          <a:bodyPr/>
          <a:lstStyle>
            <a:lvl1pPr marL="0" indent="0">
              <a:buNone/>
              <a:defRPr sz="2800"/>
            </a:lvl1pPr>
          </a:lstStyle>
          <a:p>
            <a:pPr lvl="0"/>
            <a:r>
              <a:rPr lang="en-US" smtClean="0"/>
              <a:t>Click to edit Master text styles</a:t>
            </a:r>
          </a:p>
        </p:txBody>
      </p:sp>
      <p:sp>
        <p:nvSpPr>
          <p:cNvPr id="9" name="Content Placeholder 2"/>
          <p:cNvSpPr>
            <a:spLocks noGrp="1"/>
          </p:cNvSpPr>
          <p:nvPr>
            <p:ph idx="10"/>
          </p:nvPr>
        </p:nvSpPr>
        <p:spPr>
          <a:xfrm>
            <a:off x="457200" y="788640"/>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1554658629"/>
      </p:ext>
    </p:extLst>
  </p:cSld>
  <p:clrMapOvr>
    <a:masterClrMapping/>
  </p:clrMapOvr>
  <p:transition>
    <p:dissolv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1295358403"/>
      </p:ext>
    </p:extLst>
  </p:cSld>
  <p:clrMapOvr>
    <a:masterClrMapping/>
  </p:clrMapOvr>
  <p:transition>
    <p:dissolv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744"/>
            <a:ext cx="8229600" cy="3864496"/>
          </a:xfrm>
          <a:prstGeom prst="rect">
            <a:avLst/>
          </a:prstGeom>
        </p:spPr>
        <p:txBody>
          <a:bodyPr/>
          <a:lstStyle>
            <a:lvl1pPr marL="0" indent="0">
              <a:buNone/>
              <a:defRPr sz="2800"/>
            </a:lvl1pPr>
          </a:lstStyle>
          <a:p>
            <a:pPr lvl="0"/>
            <a:r>
              <a:rPr lang="en-US" smtClean="0"/>
              <a:t>Click to edit Master text styles</a:t>
            </a:r>
          </a:p>
        </p:txBody>
      </p:sp>
      <p:sp>
        <p:nvSpPr>
          <p:cNvPr id="9" name="Content Placeholder 2"/>
          <p:cNvSpPr>
            <a:spLocks noGrp="1"/>
          </p:cNvSpPr>
          <p:nvPr>
            <p:ph idx="10"/>
          </p:nvPr>
        </p:nvSpPr>
        <p:spPr>
          <a:xfrm>
            <a:off x="457200" y="788640"/>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2872157624"/>
      </p:ext>
    </p:extLst>
  </p:cSld>
  <p:clrMapOvr>
    <a:masterClrMapping/>
  </p:clrMapOvr>
  <p:transition>
    <p:dissolv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2804864"/>
            <a:ext cx="8229600" cy="278437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640"/>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
        <p:nvSpPr>
          <p:cNvPr id="4" name="Content Placeholder 2"/>
          <p:cNvSpPr>
            <a:spLocks noGrp="1"/>
          </p:cNvSpPr>
          <p:nvPr>
            <p:ph idx="11"/>
          </p:nvPr>
        </p:nvSpPr>
        <p:spPr>
          <a:xfrm>
            <a:off x="456597" y="1724744"/>
            <a:ext cx="8229600" cy="1080120"/>
          </a:xfrm>
          <a:prstGeom prst="rect">
            <a:avLst/>
          </a:prstGeom>
        </p:spPr>
        <p:txBody>
          <a:bodyPr/>
          <a:lstStyle>
            <a:lvl1pPr marL="0" indent="0">
              <a:buNone/>
              <a:defRPr sz="2800"/>
            </a:lvl1pPr>
          </a:lstStyle>
          <a:p>
            <a:pPr lvl="0"/>
            <a:r>
              <a:rPr lang="en-US" smtClean="0"/>
              <a:t>Click to edit Master text styles</a:t>
            </a:r>
          </a:p>
        </p:txBody>
      </p:sp>
    </p:spTree>
    <p:extLst>
      <p:ext uri="{BB962C8B-B14F-4D97-AF65-F5344CB8AC3E}">
        <p14:creationId xmlns:p14="http://schemas.microsoft.com/office/powerpoint/2010/main" val="1344228393"/>
      </p:ext>
    </p:extLst>
  </p:cSld>
  <p:clrMapOvr>
    <a:masterClrMapping/>
  </p:clrMapOvr>
  <p:transition>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175"/>
            <a:ext cx="8229600" cy="3864496"/>
          </a:xfrm>
          <a:prstGeom prst="rect">
            <a:avLst/>
          </a:prstGeom>
        </p:spPr>
        <p:txBody>
          <a:bodyPr/>
          <a:lstStyle>
            <a:lvl1pPr>
              <a:defRPr sz="2800"/>
            </a:lvl1pPr>
          </a:lstStyle>
          <a:p>
            <a:pPr lvl="0"/>
            <a:r>
              <a:rPr lang="en-US" dirty="0" smtClean="0"/>
              <a:t>Click to edit Master text styles</a:t>
            </a:r>
          </a:p>
        </p:txBody>
      </p:sp>
      <p:sp>
        <p:nvSpPr>
          <p:cNvPr id="9" name="Content Placeholder 2"/>
          <p:cNvSpPr>
            <a:spLocks noGrp="1"/>
          </p:cNvSpPr>
          <p:nvPr>
            <p:ph idx="10"/>
          </p:nvPr>
        </p:nvSpPr>
        <p:spPr>
          <a:xfrm>
            <a:off x="457200" y="788071"/>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2896945782"/>
      </p:ext>
    </p:extLst>
  </p:cSld>
  <p:clrMapOvr>
    <a:masterClrMapping/>
  </p:clrMapOvr>
  <p:transition>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724744"/>
            <a:ext cx="8229600" cy="3864496"/>
          </a:xfrm>
          <a:prstGeom prst="rect">
            <a:avLst/>
          </a:prstGeom>
        </p:spPr>
        <p:txBody>
          <a:bodyPr/>
          <a:lstStyle>
            <a:lvl1pPr marL="0" indent="0">
              <a:buNone/>
              <a:defRPr sz="2800"/>
            </a:lvl1pPr>
          </a:lstStyle>
          <a:p>
            <a:pPr lvl="0"/>
            <a:r>
              <a:rPr lang="en-US" dirty="0" smtClean="0"/>
              <a:t>Click to edit Master text styles</a:t>
            </a:r>
          </a:p>
        </p:txBody>
      </p:sp>
      <p:sp>
        <p:nvSpPr>
          <p:cNvPr id="9" name="Content Placeholder 2"/>
          <p:cNvSpPr>
            <a:spLocks noGrp="1"/>
          </p:cNvSpPr>
          <p:nvPr>
            <p:ph idx="10"/>
          </p:nvPr>
        </p:nvSpPr>
        <p:spPr>
          <a:xfrm>
            <a:off x="457200" y="788640"/>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Tree>
    <p:extLst>
      <p:ext uri="{BB962C8B-B14F-4D97-AF65-F5344CB8AC3E}">
        <p14:creationId xmlns:p14="http://schemas.microsoft.com/office/powerpoint/2010/main" val="3915666299"/>
      </p:ext>
    </p:extLst>
  </p:cSld>
  <p:clrMapOvr>
    <a:masterClrMapping/>
  </p:clrMapOvr>
  <p:transition>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2804864"/>
            <a:ext cx="8229600" cy="2784376"/>
          </a:xfrm>
          <a:prstGeom prst="rect">
            <a:avLst/>
          </a:prstGeom>
        </p:spPr>
        <p:txBody>
          <a:bodyPr/>
          <a:lstStyle>
            <a:lvl1pPr>
              <a:defRPr sz="2800"/>
            </a:lvl1pPr>
          </a:lstStyle>
          <a:p>
            <a:pPr lvl="0"/>
            <a:r>
              <a:rPr lang="en-US" smtClean="0"/>
              <a:t>Click to edit Master text styles</a:t>
            </a:r>
          </a:p>
        </p:txBody>
      </p:sp>
      <p:sp>
        <p:nvSpPr>
          <p:cNvPr id="9" name="Content Placeholder 2"/>
          <p:cNvSpPr>
            <a:spLocks noGrp="1"/>
          </p:cNvSpPr>
          <p:nvPr>
            <p:ph idx="10"/>
          </p:nvPr>
        </p:nvSpPr>
        <p:spPr>
          <a:xfrm>
            <a:off x="457200" y="788640"/>
            <a:ext cx="8229600" cy="936104"/>
          </a:xfrm>
          <a:prstGeom prst="rect">
            <a:avLst/>
          </a:prstGeom>
        </p:spPr>
        <p:txBody>
          <a:bodyPr/>
          <a:lstStyle>
            <a:lvl1pPr marL="0" indent="0">
              <a:buNone/>
              <a:defRPr sz="3200" b="1">
                <a:solidFill>
                  <a:srgbClr val="001F5B"/>
                </a:solidFill>
              </a:defRPr>
            </a:lvl1pPr>
          </a:lstStyle>
          <a:p>
            <a:pPr lvl="0"/>
            <a:r>
              <a:rPr lang="en-US" smtClean="0"/>
              <a:t>Click to edit Master text styles</a:t>
            </a:r>
          </a:p>
        </p:txBody>
      </p:sp>
      <p:sp>
        <p:nvSpPr>
          <p:cNvPr id="4" name="Content Placeholder 2"/>
          <p:cNvSpPr>
            <a:spLocks noGrp="1"/>
          </p:cNvSpPr>
          <p:nvPr>
            <p:ph idx="11"/>
          </p:nvPr>
        </p:nvSpPr>
        <p:spPr>
          <a:xfrm>
            <a:off x="456597" y="1724744"/>
            <a:ext cx="8229600" cy="1080120"/>
          </a:xfrm>
          <a:prstGeom prst="rect">
            <a:avLst/>
          </a:prstGeom>
        </p:spPr>
        <p:txBody>
          <a:bodyPr/>
          <a:lstStyle>
            <a:lvl1pPr marL="0" indent="0">
              <a:buNone/>
              <a:defRPr sz="2800"/>
            </a:lvl1pPr>
          </a:lstStyle>
          <a:p>
            <a:pPr lvl="0"/>
            <a:r>
              <a:rPr lang="en-US" smtClean="0"/>
              <a:t>Click to edit Master text styles</a:t>
            </a:r>
          </a:p>
        </p:txBody>
      </p:sp>
    </p:spTree>
    <p:extLst>
      <p:ext uri="{BB962C8B-B14F-4D97-AF65-F5344CB8AC3E}">
        <p14:creationId xmlns:p14="http://schemas.microsoft.com/office/powerpoint/2010/main" val="2635020398"/>
      </p:ext>
    </p:extLst>
  </p:cSld>
  <p:clrMapOvr>
    <a:masterClrMapping/>
  </p:clrMapOvr>
  <p:transition>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9512" y="1052736"/>
            <a:ext cx="8784976" cy="1470025"/>
          </a:xfrm>
          <a:prstGeom prst="rect">
            <a:avLst/>
          </a:prstGeom>
        </p:spPr>
        <p:txBody>
          <a:bodyPr/>
          <a:lstStyle>
            <a:lvl1pPr>
              <a:defRPr sz="3200" b="1" i="0">
                <a:solidFill>
                  <a:srgbClr val="001F5B"/>
                </a:solidFill>
                <a:latin typeface="Arial"/>
                <a:cs typeface="Arial"/>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0" y="6597352"/>
            <a:ext cx="2133600" cy="252188"/>
          </a:xfrm>
          <a:prstGeom prst="rect">
            <a:avLst/>
          </a:prstGeom>
        </p:spPr>
        <p:txBody>
          <a:bodyPr anchor="b"/>
          <a:lstStyle>
            <a:lvl1pPr algn="l" eaLnBrk="1" hangingPunct="1">
              <a:defRPr sz="1000">
                <a:solidFill>
                  <a:schemeClr val="tx1">
                    <a:lumMod val="75000"/>
                    <a:lumOff val="25000"/>
                  </a:schemeClr>
                </a:solidFill>
                <a:latin typeface="Calibri" panose="020F0502020204030204" pitchFamily="34" charset="0"/>
                <a:ea typeface="ＭＳ Ｐゴシック" charset="0"/>
                <a:cs typeface="Calibri" panose="020F0502020204030204" pitchFamily="34" charset="0"/>
              </a:defRPr>
            </a:lvl1pPr>
          </a:lstStyle>
          <a:p>
            <a:pPr>
              <a:defRPr/>
            </a:pPr>
            <a:fld id="{273BD830-2A96-4B5E-A2A9-202DF0DE6199}" type="slidenum">
              <a:rPr lang="en-CA" smtClean="0"/>
              <a:pPr>
                <a:defRPr/>
              </a:pPr>
              <a:t>‹#›</a:t>
            </a:fld>
            <a:endParaRPr lang="en-CA" dirty="0"/>
          </a:p>
        </p:txBody>
      </p:sp>
    </p:spTree>
    <p:extLst>
      <p:ext uri="{BB962C8B-B14F-4D97-AF65-F5344CB8AC3E}">
        <p14:creationId xmlns:p14="http://schemas.microsoft.com/office/powerpoint/2010/main" val="2759226177"/>
      </p:ext>
    </p:extLst>
  </p:cSld>
  <p:clrMapOvr>
    <a:masterClrMapping/>
  </p:clrMapOvr>
  <p:transition>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rgbClr val="002060"/>
                </a:solidFill>
              </a:defRPr>
            </a:lvl1pPr>
          </a:lstStyle>
          <a:p>
            <a:r>
              <a:rPr lang="en-US" dirty="0" smtClean="0"/>
              <a:t>Click to edit Master title style</a:t>
            </a:r>
            <a:endParaRPr lang="en-CA"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5"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6"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89C36974-5020-4072-BD78-452A8973AC5B}" type="slidenum">
              <a:rPr lang="en-CA"/>
              <a:pPr>
                <a:defRPr/>
              </a:pPr>
              <a:t>‹#›</a:t>
            </a:fld>
            <a:endParaRPr lang="en-CA"/>
          </a:p>
        </p:txBody>
      </p:sp>
    </p:spTree>
    <p:extLst>
      <p:ext uri="{BB962C8B-B14F-4D97-AF65-F5344CB8AC3E}">
        <p14:creationId xmlns:p14="http://schemas.microsoft.com/office/powerpoint/2010/main" val="907458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48680"/>
            <a:ext cx="8229600" cy="1008112"/>
          </a:xfrm>
          <a:prstGeom prst="rect">
            <a:avLst/>
          </a:prstGeom>
        </p:spPr>
        <p:txBody>
          <a:bodyPr/>
          <a:lstStyle>
            <a:lvl1pPr algn="l">
              <a:defRPr sz="3200" b="1">
                <a:solidFill>
                  <a:srgbClr val="002060"/>
                </a:solidFill>
              </a:defRPr>
            </a:lvl1pPr>
          </a:lstStyle>
          <a:p>
            <a:r>
              <a:rPr lang="en-US" dirty="0" smtClean="0"/>
              <a:t>Click to edit Master title style</a:t>
            </a:r>
            <a:endParaRPr lang="en-CA" dirty="0"/>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4"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5"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6"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AC2B8585-66B9-4391-8E0E-FE9DA4C7BBF1}" type="slidenum">
              <a:rPr lang="en-CA"/>
              <a:pPr>
                <a:defRPr/>
              </a:pPr>
              <a:t>‹#›</a:t>
            </a:fld>
            <a:endParaRPr lang="en-CA"/>
          </a:p>
        </p:txBody>
      </p:sp>
    </p:spTree>
    <p:extLst>
      <p:ext uri="{BB962C8B-B14F-4D97-AF65-F5344CB8AC3E}">
        <p14:creationId xmlns:p14="http://schemas.microsoft.com/office/powerpoint/2010/main" val="2720341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rgbClr val="002060"/>
                </a:solidFill>
              </a:defRPr>
            </a:lvl1pPr>
          </a:lstStyle>
          <a:p>
            <a:r>
              <a:rPr lang="en-US" dirty="0" smtClean="0"/>
              <a:t>Click to edit Master title style</a:t>
            </a:r>
            <a:endParaRPr lang="en-CA" dirty="0"/>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453188"/>
            <a:ext cx="2133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dirty="0"/>
          </a:p>
        </p:txBody>
      </p:sp>
      <p:sp>
        <p:nvSpPr>
          <p:cNvPr id="5" name="Footer Placeholder 4"/>
          <p:cNvSpPr>
            <a:spLocks noGrp="1"/>
          </p:cNvSpPr>
          <p:nvPr>
            <p:ph type="ftr" sz="quarter" idx="11"/>
          </p:nvPr>
        </p:nvSpPr>
        <p:spPr>
          <a:xfrm>
            <a:off x="3124200" y="6453188"/>
            <a:ext cx="2895600" cy="268287"/>
          </a:xfrm>
          <a:prstGeom prst="rect">
            <a:avLst/>
          </a:prstGeom>
        </p:spPr>
        <p:txBody>
          <a:bodyPr/>
          <a:lstStyle>
            <a:lvl1pPr eaLnBrk="1" hangingPunct="1">
              <a:defRPr sz="1400">
                <a:solidFill>
                  <a:prstClr val="black">
                    <a:tint val="75000"/>
                  </a:prstClr>
                </a:solidFill>
                <a:latin typeface="+mn-lt"/>
                <a:ea typeface="ＭＳ Ｐゴシック" charset="0"/>
                <a:cs typeface="ＭＳ Ｐゴシック" charset="0"/>
              </a:defRPr>
            </a:lvl1pPr>
          </a:lstStyle>
          <a:p>
            <a:pPr>
              <a:defRPr/>
            </a:pPr>
            <a:endParaRPr lang="en-CA"/>
          </a:p>
        </p:txBody>
      </p:sp>
      <p:sp>
        <p:nvSpPr>
          <p:cNvPr id="6" name="Slide Number Placeholder 5"/>
          <p:cNvSpPr>
            <a:spLocks noGrp="1"/>
          </p:cNvSpPr>
          <p:nvPr>
            <p:ph type="sldNum" sz="quarter" idx="12"/>
          </p:nvPr>
        </p:nvSpPr>
        <p:spPr>
          <a:xfrm>
            <a:off x="6553200" y="6453188"/>
            <a:ext cx="2133600" cy="268287"/>
          </a:xfrm>
          <a:prstGeom prst="rect">
            <a:avLst/>
          </a:prstGeom>
        </p:spPr>
        <p:txBody>
          <a:bodyPr/>
          <a:lstStyle>
            <a:lvl1pPr algn="r" eaLnBrk="1" hangingPunct="1">
              <a:defRPr sz="1400">
                <a:solidFill>
                  <a:prstClr val="black">
                    <a:tint val="75000"/>
                  </a:prstClr>
                </a:solidFill>
                <a:latin typeface="+mn-lt"/>
                <a:ea typeface="ＭＳ Ｐゴシック" charset="0"/>
                <a:cs typeface="ＭＳ Ｐゴシック" charset="0"/>
              </a:defRPr>
            </a:lvl1pPr>
          </a:lstStyle>
          <a:p>
            <a:pPr>
              <a:defRPr/>
            </a:pPr>
            <a:fld id="{273BD830-2A96-4B5E-A2A9-202DF0DE6199}" type="slidenum">
              <a:rPr lang="en-CA"/>
              <a:pPr>
                <a:defRPr/>
              </a:pPr>
              <a:t>‹#›</a:t>
            </a:fld>
            <a:endParaRPr lang="en-CA"/>
          </a:p>
        </p:txBody>
      </p:sp>
    </p:spTree>
    <p:extLst>
      <p:ext uri="{BB962C8B-B14F-4D97-AF65-F5344CB8AC3E}">
        <p14:creationId xmlns:p14="http://schemas.microsoft.com/office/powerpoint/2010/main" val="40403209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theme" Target="../theme/theme3.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 Type="http://schemas.openxmlformats.org/officeDocument/2006/relationships/slideLayout" Target="../slideLayouts/slideLayout8.xml"/><Relationship Id="rId16" Type="http://schemas.openxmlformats.org/officeDocument/2006/relationships/slideLayout" Target="../slideLayouts/slideLayout22.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10" Type="http://schemas.openxmlformats.org/officeDocument/2006/relationships/slideLayout" Target="../slideLayouts/slideLayout16.xml"/><Relationship Id="rId19" Type="http://schemas.openxmlformats.org/officeDocument/2006/relationships/image" Target="../media/image5.jpeg"/><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5" Type="http://schemas.openxmlformats.org/officeDocument/2006/relationships/image" Target="../media/image4.jpeg"/><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pic>
        <p:nvPicPr>
          <p:cNvPr id="1026" name="Picture 7" descr="Navy-ppt-gradient.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26988"/>
            <a:ext cx="9144000" cy="842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8" descr="RCN_Wordmark_Reverse_4C.png"/>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28850" y="-23813"/>
            <a:ext cx="4681538"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65" r:id="rId1"/>
    <p:sldLayoutId id="2147483866" r:id="rId2"/>
  </p:sldLayoutIdLst>
  <p:transition>
    <p:dissolve/>
  </p:transition>
  <p:timing>
    <p:tnLst>
      <p:par>
        <p:cTn id="1" dur="indefinite" restart="never" nodeType="tmRoot"/>
      </p:par>
    </p:tnLst>
  </p:timing>
  <p:hf hdr="0" ftr="0" dt="0"/>
  <p:txStyles>
    <p:title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5496" y="6525344"/>
            <a:ext cx="2133600" cy="268287"/>
          </a:xfrm>
          <a:prstGeom prst="rect">
            <a:avLst/>
          </a:prstGeom>
        </p:spPr>
        <p:txBody>
          <a:bodyPr/>
          <a:lstStyle>
            <a:lvl1pPr algn="l" eaLnBrk="1" hangingPunct="1">
              <a:defRPr sz="1100">
                <a:solidFill>
                  <a:schemeClr val="tx1">
                    <a:lumMod val="75000"/>
                    <a:lumOff val="25000"/>
                  </a:schemeClr>
                </a:solidFill>
                <a:latin typeface="Calibri" panose="020F0502020204030204" pitchFamily="34" charset="0"/>
                <a:ea typeface="ＭＳ Ｐゴシック" charset="0"/>
                <a:cs typeface="Calibri" panose="020F0502020204030204" pitchFamily="34" charset="0"/>
              </a:defRPr>
            </a:lvl1pPr>
          </a:lstStyle>
          <a:p>
            <a:pPr>
              <a:defRPr/>
            </a:pPr>
            <a:fld id="{273BD830-2A96-4B5E-A2A9-202DF0DE6199}" type="slidenum">
              <a:rPr lang="en-CA" smtClean="0"/>
              <a:pPr>
                <a:defRPr/>
              </a:pPr>
              <a:t>‹#›</a:t>
            </a:fld>
            <a:endParaRPr lang="en-CA" dirty="0"/>
          </a:p>
        </p:txBody>
      </p:sp>
    </p:spTree>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4" r:id="rId4"/>
  </p:sldLayoutIdLst>
  <p:transition>
    <p:dissolve/>
  </p:transition>
  <p:timing>
    <p:tnLst>
      <p:par>
        <p:cTn id="1" dur="indefinite" restart="never" nodeType="tmRoot"/>
      </p:par>
    </p:tnLst>
  </p:timing>
  <p:hf hdr="0" ftr="0" dt="0"/>
  <p:txStyles>
    <p:titleStyle>
      <a:lvl1pPr algn="l" rtl="0" eaLnBrk="0" fontAlgn="base" hangingPunct="0">
        <a:spcBef>
          <a:spcPct val="0"/>
        </a:spcBef>
        <a:spcAft>
          <a:spcPct val="0"/>
        </a:spcAft>
        <a:defRPr sz="3200" b="1">
          <a:solidFill>
            <a:srgbClr val="324F81"/>
          </a:solidFill>
          <a:latin typeface="+mj-lt"/>
          <a:ea typeface="+mj-ea"/>
          <a:cs typeface="+mj-cs"/>
        </a:defRPr>
      </a:lvl1pPr>
      <a:lvl2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2pPr>
      <a:lvl3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3pPr>
      <a:lvl4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4pPr>
      <a:lvl5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5pPr>
      <a:lvl6pPr marL="457200" algn="l" rtl="0" fontAlgn="base">
        <a:spcBef>
          <a:spcPct val="0"/>
        </a:spcBef>
        <a:spcAft>
          <a:spcPct val="0"/>
        </a:spcAft>
        <a:defRPr sz="3200" b="1">
          <a:solidFill>
            <a:srgbClr val="324F81"/>
          </a:solidFill>
          <a:latin typeface="Arial" charset="0"/>
          <a:ea typeface="ＭＳ Ｐゴシック" charset="0"/>
          <a:cs typeface="ＭＳ Ｐゴシック" charset="0"/>
        </a:defRPr>
      </a:lvl6pPr>
      <a:lvl7pPr marL="914400" algn="l" rtl="0" fontAlgn="base">
        <a:spcBef>
          <a:spcPct val="0"/>
        </a:spcBef>
        <a:spcAft>
          <a:spcPct val="0"/>
        </a:spcAft>
        <a:defRPr sz="3200" b="1">
          <a:solidFill>
            <a:srgbClr val="324F81"/>
          </a:solidFill>
          <a:latin typeface="Arial" charset="0"/>
          <a:ea typeface="ＭＳ Ｐゴシック" charset="0"/>
          <a:cs typeface="ＭＳ Ｐゴシック" charset="0"/>
        </a:defRPr>
      </a:lvl7pPr>
      <a:lvl8pPr marL="1371600" algn="l" rtl="0" fontAlgn="base">
        <a:spcBef>
          <a:spcPct val="0"/>
        </a:spcBef>
        <a:spcAft>
          <a:spcPct val="0"/>
        </a:spcAft>
        <a:defRPr sz="3200" b="1">
          <a:solidFill>
            <a:srgbClr val="324F81"/>
          </a:solidFill>
          <a:latin typeface="Arial" charset="0"/>
          <a:ea typeface="ＭＳ Ｐゴシック" charset="0"/>
          <a:cs typeface="ＭＳ Ｐゴシック" charset="0"/>
        </a:defRPr>
      </a:lvl8pPr>
      <a:lvl9pPr marL="1828800" algn="l" rtl="0" fontAlgn="base">
        <a:spcBef>
          <a:spcPct val="0"/>
        </a:spcBef>
        <a:spcAft>
          <a:spcPct val="0"/>
        </a:spcAft>
        <a:defRPr sz="3200" b="1">
          <a:solidFill>
            <a:srgbClr val="324F81"/>
          </a:solidFill>
          <a:latin typeface="Arial" charset="0"/>
          <a:ea typeface="ＭＳ Ｐゴシック" charset="0"/>
          <a:cs typeface="ＭＳ Ｐゴシック"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ea typeface="+mn-ea"/>
        </a:defRPr>
      </a:lvl2pPr>
      <a:lvl3pPr marL="1143000" indent="-228600" algn="l" rtl="0" eaLnBrk="0" fontAlgn="base" hangingPunct="0">
        <a:spcBef>
          <a:spcPct val="20000"/>
        </a:spcBef>
        <a:spcAft>
          <a:spcPct val="0"/>
        </a:spcAft>
        <a:buChar char="•"/>
        <a:defRPr sz="2000">
          <a:solidFill>
            <a:schemeClr val="tx1"/>
          </a:solidFill>
          <a:latin typeface="+mn-lt"/>
          <a:ea typeface="+mn-ea"/>
        </a:defRPr>
      </a:lvl3pPr>
      <a:lvl4pPr marL="1600200" indent="-228600" algn="l" rtl="0" eaLnBrk="0" fontAlgn="base" hangingPunct="0">
        <a:spcBef>
          <a:spcPct val="20000"/>
        </a:spcBef>
        <a:spcAft>
          <a:spcPct val="0"/>
        </a:spcAft>
        <a:buChar char="–"/>
        <a:defRPr>
          <a:solidFill>
            <a:schemeClr val="tx1"/>
          </a:solidFill>
          <a:latin typeface="+mn-lt"/>
          <a:ea typeface="+mn-ea"/>
        </a:defRPr>
      </a:lvl4pPr>
      <a:lvl5pPr marL="2057400" indent="-228600" algn="l" rtl="0" eaLnBrk="0" fontAlgn="base" hangingPunct="0">
        <a:spcBef>
          <a:spcPct val="20000"/>
        </a:spcBef>
        <a:spcAft>
          <a:spcPct val="0"/>
        </a:spcAft>
        <a:buChar char="»"/>
        <a:defRPr sz="1600">
          <a:solidFill>
            <a:schemeClr val="tx1"/>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9"/>
          <a:srcRect/>
          <a:stretch>
            <a:fillRect/>
          </a:stretch>
        </a:blipFill>
        <a:effectLst/>
      </p:bgPr>
    </p:bg>
    <p:spTree>
      <p:nvGrpSpPr>
        <p:cNvPr id="1" name=""/>
        <p:cNvGrpSpPr/>
        <p:nvPr/>
      </p:nvGrpSpPr>
      <p:grpSpPr>
        <a:xfrm>
          <a:off x="0" y="0"/>
          <a:ext cx="0" cy="0"/>
          <a:chOff x="0" y="0"/>
          <a:chExt cx="0" cy="0"/>
        </a:xfrm>
      </p:grpSpPr>
      <p:sp>
        <p:nvSpPr>
          <p:cNvPr id="2" name="Text Placeholder 3"/>
          <p:cNvSpPr txBox="1">
            <a:spLocks/>
          </p:cNvSpPr>
          <p:nvPr userDrawn="1"/>
        </p:nvSpPr>
        <p:spPr>
          <a:xfrm>
            <a:off x="179388" y="6525344"/>
            <a:ext cx="1008062" cy="216769"/>
          </a:xfrm>
          <a:prstGeom prst="rect">
            <a:avLst/>
          </a:prstGeom>
        </p:spPr>
        <p:txBody>
          <a:bodyPr/>
          <a:lstStyle>
            <a:lvl1pPr marL="0" indent="0" algn="l" defTabSz="457200" rtl="0" eaLnBrk="0" fontAlgn="base" hangingPunct="0">
              <a:spcBef>
                <a:spcPts val="0"/>
              </a:spcBef>
              <a:spcAft>
                <a:spcPct val="0"/>
              </a:spcAft>
              <a:buFont typeface="Arial" panose="020B0604020202020204" pitchFamily="34" charset="0"/>
              <a:buNone/>
              <a:defRPr sz="14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fld id="{D4FE8295-DD3E-49C2-80AE-9CF5B15715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67" r:id="rId12"/>
    <p:sldLayoutId id="2147483886" r:id="rId13"/>
    <p:sldLayoutId id="2147483887" r:id="rId14"/>
    <p:sldLayoutId id="2147483868" r:id="rId15"/>
    <p:sldLayoutId id="2147483869" r:id="rId16"/>
    <p:sldLayoutId id="2147483888" r:id="rId17"/>
  </p:sldLayoutIdLst>
  <p:timing>
    <p:tnLst>
      <p:par>
        <p:cTn id="1" dur="indefinite" restart="never" nodeType="tmRoot"/>
      </p:par>
    </p:tnLst>
  </p:timing>
  <p:hf hdr="0" ftr="0" dt="0"/>
  <p:txStyles>
    <p:title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Arial" charset="0"/>
        </a:defRPr>
      </a:lvl2pPr>
      <a:lvl3pPr algn="ctr" defTabSz="457200" rtl="0" eaLnBrk="0" fontAlgn="base" hangingPunct="0">
        <a:spcBef>
          <a:spcPct val="0"/>
        </a:spcBef>
        <a:spcAft>
          <a:spcPct val="0"/>
        </a:spcAft>
        <a:defRPr sz="4400">
          <a:solidFill>
            <a:schemeClr val="tx1"/>
          </a:solidFill>
          <a:latin typeface="Arial" charset="0"/>
        </a:defRPr>
      </a:lvl3pPr>
      <a:lvl4pPr algn="ctr" defTabSz="457200" rtl="0" eaLnBrk="0" fontAlgn="base" hangingPunct="0">
        <a:spcBef>
          <a:spcPct val="0"/>
        </a:spcBef>
        <a:spcAft>
          <a:spcPct val="0"/>
        </a:spcAft>
        <a:defRPr sz="4400">
          <a:solidFill>
            <a:schemeClr val="tx1"/>
          </a:solidFill>
          <a:latin typeface="Arial" charset="0"/>
        </a:defRPr>
      </a:lvl4pPr>
      <a:lvl5pPr algn="ctr" defTabSz="457200" rtl="0" eaLnBrk="0" fontAlgn="base" hangingPunct="0">
        <a:spcBef>
          <a:spcPct val="0"/>
        </a:spcBef>
        <a:spcAft>
          <a:spcPct val="0"/>
        </a:spcAft>
        <a:defRPr sz="4400">
          <a:solidFill>
            <a:schemeClr val="tx1"/>
          </a:solidFill>
          <a:latin typeface="Arial" charset="0"/>
        </a:defRPr>
      </a:lvl5pPr>
      <a:lvl6pPr marL="457200" algn="ctr" defTabSz="457200" rtl="0" fontAlgn="base">
        <a:spcBef>
          <a:spcPct val="0"/>
        </a:spcBef>
        <a:spcAft>
          <a:spcPct val="0"/>
        </a:spcAft>
        <a:defRPr sz="4400">
          <a:solidFill>
            <a:schemeClr val="tx1"/>
          </a:solidFill>
          <a:latin typeface="Arial" charset="0"/>
        </a:defRPr>
      </a:lvl6pPr>
      <a:lvl7pPr marL="914400" algn="ctr" defTabSz="457200" rtl="0" fontAlgn="base">
        <a:spcBef>
          <a:spcPct val="0"/>
        </a:spcBef>
        <a:spcAft>
          <a:spcPct val="0"/>
        </a:spcAft>
        <a:defRPr sz="4400">
          <a:solidFill>
            <a:schemeClr val="tx1"/>
          </a:solidFill>
          <a:latin typeface="Arial" charset="0"/>
        </a:defRPr>
      </a:lvl7pPr>
      <a:lvl8pPr marL="1371600" algn="ctr" defTabSz="457200" rtl="0" fontAlgn="base">
        <a:spcBef>
          <a:spcPct val="0"/>
        </a:spcBef>
        <a:spcAft>
          <a:spcPct val="0"/>
        </a:spcAft>
        <a:defRPr sz="4400">
          <a:solidFill>
            <a:schemeClr val="tx1"/>
          </a:solidFill>
          <a:latin typeface="Arial" charset="0"/>
        </a:defRPr>
      </a:lvl8pPr>
      <a:lvl9pPr marL="1828800" algn="ctr" defTabSz="457200" rtl="0" fontAlgn="base">
        <a:spcBef>
          <a:spcPct val="0"/>
        </a:spcBef>
        <a:spcAft>
          <a:spcPct val="0"/>
        </a:spcAft>
        <a:defRPr sz="4400">
          <a:solidFill>
            <a:schemeClr val="tx1"/>
          </a:solidFill>
          <a:latin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30" name="Rectangle 6"/>
          <p:cNvSpPr>
            <a:spLocks noGrp="1" noChangeArrowheads="1"/>
          </p:cNvSpPr>
          <p:nvPr>
            <p:ph type="sldNum" sz="quarter" idx="4"/>
          </p:nvPr>
        </p:nvSpPr>
        <p:spPr bwMode="auto">
          <a:xfrm>
            <a:off x="7010400" y="6172200"/>
            <a:ext cx="1905000" cy="2984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solidFill>
                  <a:srgbClr val="122745"/>
                </a:solidFill>
                <a:latin typeface="Arial" panose="020B0604020202020204" pitchFamily="34" charset="0"/>
                <a:cs typeface="Arial" panose="020B0604020202020204" pitchFamily="34" charset="0"/>
              </a:defRPr>
            </a:lvl1pPr>
          </a:lstStyle>
          <a:p>
            <a:pPr>
              <a:defRPr/>
            </a:pPr>
            <a:fld id="{D58EFEB3-62D0-4A88-AA02-03BF6C626E05}" type="slidenum">
              <a:rPr lang="en-US" altLang="en-US"/>
              <a:pPr>
                <a:defRPr/>
              </a:pPr>
              <a:t>‹#›</a:t>
            </a:fld>
            <a:endParaRPr lang="en-US" altLang="en-US" sz="1000">
              <a:solidFill>
                <a:srgbClr val="404040"/>
              </a:solidFill>
            </a:endParaRPr>
          </a:p>
        </p:txBody>
      </p:sp>
      <p:sp>
        <p:nvSpPr>
          <p:cNvPr id="3" name="Text Placeholder 3"/>
          <p:cNvSpPr txBox="1">
            <a:spLocks/>
          </p:cNvSpPr>
          <p:nvPr userDrawn="1"/>
        </p:nvSpPr>
        <p:spPr>
          <a:xfrm>
            <a:off x="179388" y="6525344"/>
            <a:ext cx="1008062" cy="216769"/>
          </a:xfrm>
          <a:prstGeom prst="rect">
            <a:avLst/>
          </a:prstGeom>
        </p:spPr>
        <p:txBody>
          <a:bodyPr/>
          <a:lstStyle>
            <a:lvl1pPr marL="0" indent="0" algn="l" rtl="0" eaLnBrk="0" fontAlgn="base" hangingPunct="0">
              <a:spcBef>
                <a:spcPts val="0"/>
              </a:spcBef>
              <a:spcAft>
                <a:spcPct val="0"/>
              </a:spcAft>
              <a:buNone/>
              <a:defRPr sz="1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ea typeface="+mn-ea"/>
              </a:defRPr>
            </a:lvl2pPr>
            <a:lvl3pPr marL="1143000" indent="-228600" algn="l" rtl="0" eaLnBrk="0" fontAlgn="base" hangingPunct="0">
              <a:spcBef>
                <a:spcPct val="20000"/>
              </a:spcBef>
              <a:spcAft>
                <a:spcPct val="0"/>
              </a:spcAft>
              <a:buChar char="•"/>
              <a:defRPr sz="2000">
                <a:solidFill>
                  <a:schemeClr val="tx1"/>
                </a:solidFill>
                <a:latin typeface="+mn-lt"/>
                <a:ea typeface="+mn-ea"/>
              </a:defRPr>
            </a:lvl3pPr>
            <a:lvl4pPr marL="1600200" indent="-228600" algn="l" rtl="0" eaLnBrk="0" fontAlgn="base" hangingPunct="0">
              <a:spcBef>
                <a:spcPct val="20000"/>
              </a:spcBef>
              <a:spcAft>
                <a:spcPct val="0"/>
              </a:spcAft>
              <a:buChar char="–"/>
              <a:defRPr>
                <a:solidFill>
                  <a:schemeClr val="tx1"/>
                </a:solidFill>
                <a:latin typeface="+mn-lt"/>
                <a:ea typeface="+mn-ea"/>
              </a:defRPr>
            </a:lvl4pPr>
            <a:lvl5pPr marL="2057400" indent="-228600" algn="l" rtl="0" eaLnBrk="0" fontAlgn="base" hangingPunct="0">
              <a:spcBef>
                <a:spcPct val="20000"/>
              </a:spcBef>
              <a:spcAft>
                <a:spcPct val="0"/>
              </a:spcAft>
              <a:buChar char="»"/>
              <a:defRPr sz="1600">
                <a:solidFill>
                  <a:schemeClr val="tx1"/>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fld id="{D4FE8295-DD3E-49C2-80AE-9CF5B157154C}" type="slidenum">
              <a:rPr lang="en-US" kern="0" smtClean="0"/>
              <a:pPr/>
              <a:t>‹#›</a:t>
            </a:fld>
            <a:endParaRPr lang="en-US" kern="0" dirty="0"/>
          </a:p>
        </p:txBody>
      </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Lst>
  <p:transition>
    <p:dissolve/>
  </p:transition>
  <p:timing>
    <p:tnLst>
      <p:par>
        <p:cTn id="1" dur="indefinite" restart="never" nodeType="tmRoot"/>
      </p:par>
    </p:tnLst>
  </p:timing>
  <p:hf hdr="0" ftr="0" dt="0"/>
  <p:txStyles>
    <p:titleStyle>
      <a:lvl1pPr algn="l" rtl="0" eaLnBrk="0" fontAlgn="base" hangingPunct="0">
        <a:spcBef>
          <a:spcPct val="0"/>
        </a:spcBef>
        <a:spcAft>
          <a:spcPct val="0"/>
        </a:spcAft>
        <a:defRPr sz="3200" b="1">
          <a:solidFill>
            <a:srgbClr val="324F81"/>
          </a:solidFill>
          <a:latin typeface="+mj-lt"/>
          <a:ea typeface="+mj-ea"/>
          <a:cs typeface="+mj-cs"/>
        </a:defRPr>
      </a:lvl1pPr>
      <a:lvl2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2pPr>
      <a:lvl3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3pPr>
      <a:lvl4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4pPr>
      <a:lvl5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5pPr>
      <a:lvl6pPr marL="457200" algn="l" rtl="0" fontAlgn="base">
        <a:spcBef>
          <a:spcPct val="0"/>
        </a:spcBef>
        <a:spcAft>
          <a:spcPct val="0"/>
        </a:spcAft>
        <a:defRPr sz="3200" b="1">
          <a:solidFill>
            <a:srgbClr val="324F81"/>
          </a:solidFill>
          <a:latin typeface="Arial" charset="0"/>
          <a:ea typeface="ＭＳ Ｐゴシック" charset="0"/>
          <a:cs typeface="ＭＳ Ｐゴシック" charset="0"/>
        </a:defRPr>
      </a:lvl6pPr>
      <a:lvl7pPr marL="914400" algn="l" rtl="0" fontAlgn="base">
        <a:spcBef>
          <a:spcPct val="0"/>
        </a:spcBef>
        <a:spcAft>
          <a:spcPct val="0"/>
        </a:spcAft>
        <a:defRPr sz="3200" b="1">
          <a:solidFill>
            <a:srgbClr val="324F81"/>
          </a:solidFill>
          <a:latin typeface="Arial" charset="0"/>
          <a:ea typeface="ＭＳ Ｐゴシック" charset="0"/>
          <a:cs typeface="ＭＳ Ｐゴシック" charset="0"/>
        </a:defRPr>
      </a:lvl7pPr>
      <a:lvl8pPr marL="1371600" algn="l" rtl="0" fontAlgn="base">
        <a:spcBef>
          <a:spcPct val="0"/>
        </a:spcBef>
        <a:spcAft>
          <a:spcPct val="0"/>
        </a:spcAft>
        <a:defRPr sz="3200" b="1">
          <a:solidFill>
            <a:srgbClr val="324F81"/>
          </a:solidFill>
          <a:latin typeface="Arial" charset="0"/>
          <a:ea typeface="ＭＳ Ｐゴシック" charset="0"/>
          <a:cs typeface="ＭＳ Ｐゴシック" charset="0"/>
        </a:defRPr>
      </a:lvl8pPr>
      <a:lvl9pPr marL="1828800" algn="l" rtl="0" fontAlgn="base">
        <a:spcBef>
          <a:spcPct val="0"/>
        </a:spcBef>
        <a:spcAft>
          <a:spcPct val="0"/>
        </a:spcAft>
        <a:defRPr sz="3200" b="1">
          <a:solidFill>
            <a:srgbClr val="324F81"/>
          </a:solidFill>
          <a:latin typeface="Arial" charset="0"/>
          <a:ea typeface="ＭＳ Ｐゴシック" charset="0"/>
          <a:cs typeface="ＭＳ Ｐゴシック"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ea typeface="+mn-ea"/>
        </a:defRPr>
      </a:lvl2pPr>
      <a:lvl3pPr marL="1143000" indent="-228600" algn="l" rtl="0" eaLnBrk="0" fontAlgn="base" hangingPunct="0">
        <a:spcBef>
          <a:spcPct val="20000"/>
        </a:spcBef>
        <a:spcAft>
          <a:spcPct val="0"/>
        </a:spcAft>
        <a:buChar char="•"/>
        <a:defRPr sz="2000">
          <a:solidFill>
            <a:schemeClr val="tx1"/>
          </a:solidFill>
          <a:latin typeface="+mn-lt"/>
          <a:ea typeface="+mn-ea"/>
        </a:defRPr>
      </a:lvl3pPr>
      <a:lvl4pPr marL="1600200" indent="-228600" algn="l" rtl="0" eaLnBrk="0" fontAlgn="base" hangingPunct="0">
        <a:spcBef>
          <a:spcPct val="20000"/>
        </a:spcBef>
        <a:spcAft>
          <a:spcPct val="0"/>
        </a:spcAft>
        <a:buChar char="–"/>
        <a:defRPr>
          <a:solidFill>
            <a:schemeClr val="tx1"/>
          </a:solidFill>
          <a:latin typeface="+mn-lt"/>
          <a:ea typeface="+mn-ea"/>
        </a:defRPr>
      </a:lvl4pPr>
      <a:lvl5pPr marL="2057400" indent="-228600" algn="l" rtl="0" eaLnBrk="0" fontAlgn="base" hangingPunct="0">
        <a:spcBef>
          <a:spcPct val="20000"/>
        </a:spcBef>
        <a:spcAft>
          <a:spcPct val="0"/>
        </a:spcAft>
        <a:buChar char="»"/>
        <a:defRPr sz="1600">
          <a:solidFill>
            <a:schemeClr val="tx1"/>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02.xml"/><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05.xml"/><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08.xml"/><Relationship Id="rId1" Type="http://schemas.openxmlformats.org/officeDocument/2006/relationships/slideLayout" Target="../slideLayouts/slideLayout6.xml"/><Relationship Id="rId4" Type="http://schemas.openxmlformats.org/officeDocument/2006/relationships/image" Target="../media/image65.png"/></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10.xml"/><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11.xml"/><Relationship Id="rId1" Type="http://schemas.openxmlformats.org/officeDocument/2006/relationships/slideLayout" Target="../slideLayouts/slideLayout6.xml"/><Relationship Id="rId5" Type="http://schemas.openxmlformats.org/officeDocument/2006/relationships/image" Target="../media/image69.png"/><Relationship Id="rId4" Type="http://schemas.openxmlformats.org/officeDocument/2006/relationships/image" Target="../media/image68.png"/></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16.xml"/><Relationship Id="rId1" Type="http://schemas.openxmlformats.org/officeDocument/2006/relationships/slideLayout" Target="../slideLayouts/slideLayout6.xml"/><Relationship Id="rId4" Type="http://schemas.openxmlformats.org/officeDocument/2006/relationships/image" Target="../media/image71.png"/></Relationships>
</file>

<file path=ppt/slides/_rels/slide11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17.xml"/><Relationship Id="rId1" Type="http://schemas.openxmlformats.org/officeDocument/2006/relationships/slideLayout" Target="../slideLayouts/slideLayout6.xml"/><Relationship Id="rId4" Type="http://schemas.openxmlformats.org/officeDocument/2006/relationships/image" Target="../media/image73.png"/></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19.xml"/><Relationship Id="rId1" Type="http://schemas.openxmlformats.org/officeDocument/2006/relationships/slideLayout" Target="../slideLayouts/slideLayout6.xml"/><Relationship Id="rId4" Type="http://schemas.openxmlformats.org/officeDocument/2006/relationships/image" Target="../media/image75.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20.xml"/><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21.xml"/><Relationship Id="rId1" Type="http://schemas.openxmlformats.org/officeDocument/2006/relationships/slideLayout" Target="../slideLayouts/slideLayout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123.xml"/><Relationship Id="rId1" Type="http://schemas.openxmlformats.org/officeDocument/2006/relationships/slideLayout" Target="../slideLayouts/slideLayout6.xml"/><Relationship Id="rId4" Type="http://schemas.openxmlformats.org/officeDocument/2006/relationships/image" Target="../media/image79.png"/></Relationships>
</file>

<file path=ppt/slides/_rels/slide12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24.xml"/><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26.xml"/><Relationship Id="rId1" Type="http://schemas.openxmlformats.org/officeDocument/2006/relationships/slideLayout" Target="../slideLayouts/slideLayout6.xml"/><Relationship Id="rId4" Type="http://schemas.openxmlformats.org/officeDocument/2006/relationships/image" Target="../media/image82.png"/></Relationships>
</file>

<file path=ppt/slides/_rels/slide12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27.xml"/><Relationship Id="rId1" Type="http://schemas.openxmlformats.org/officeDocument/2006/relationships/slideLayout" Target="../slideLayouts/slideLayout6.xml"/><Relationship Id="rId4" Type="http://schemas.openxmlformats.org/officeDocument/2006/relationships/image" Target="../media/image84.png"/></Relationships>
</file>

<file path=ppt/slides/_rels/slide12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128.xml"/><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30.xml"/><Relationship Id="rId1" Type="http://schemas.openxmlformats.org/officeDocument/2006/relationships/slideLayout" Target="../slideLayouts/slideLayout6.xml"/><Relationship Id="rId4" Type="http://schemas.openxmlformats.org/officeDocument/2006/relationships/image" Target="../media/image87.png"/></Relationships>
</file>

<file path=ppt/slides/_rels/slide13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31.xml"/><Relationship Id="rId1" Type="http://schemas.openxmlformats.org/officeDocument/2006/relationships/slideLayout" Target="../slideLayouts/slideLayout6.xml"/><Relationship Id="rId4" Type="http://schemas.openxmlformats.org/officeDocument/2006/relationships/image" Target="../media/image89.png"/></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33.xml"/><Relationship Id="rId1" Type="http://schemas.openxmlformats.org/officeDocument/2006/relationships/slideLayout" Target="../slideLayouts/slideLayout6.xml"/></Relationships>
</file>

<file path=ppt/slides/_rels/slide13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34.xml"/><Relationship Id="rId1" Type="http://schemas.openxmlformats.org/officeDocument/2006/relationships/slideLayout" Target="../slideLayouts/slideLayout6.xml"/><Relationship Id="rId5" Type="http://schemas.openxmlformats.org/officeDocument/2006/relationships/image" Target="../media/image93.png"/><Relationship Id="rId4" Type="http://schemas.openxmlformats.org/officeDocument/2006/relationships/image" Target="../media/image92.png"/></Relationships>
</file>

<file path=ppt/slides/_rels/slide135.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35.xml"/><Relationship Id="rId1" Type="http://schemas.openxmlformats.org/officeDocument/2006/relationships/slideLayout" Target="../slideLayouts/slideLayout6.xml"/><Relationship Id="rId4" Type="http://schemas.openxmlformats.org/officeDocument/2006/relationships/image" Target="../media/image95.png"/></Relationships>
</file>

<file path=ppt/slides/_rels/slide136.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36.xml"/><Relationship Id="rId1" Type="http://schemas.openxmlformats.org/officeDocument/2006/relationships/slideLayout" Target="../slideLayouts/slideLayout6.xml"/><Relationship Id="rId4" Type="http://schemas.openxmlformats.org/officeDocument/2006/relationships/image" Target="../media/image97.png"/></Relationships>
</file>

<file path=ppt/slides/_rels/slide13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137.xml"/><Relationship Id="rId1" Type="http://schemas.openxmlformats.org/officeDocument/2006/relationships/slideLayout" Target="../slideLayouts/slideLayout6.xml"/></Relationships>
</file>

<file path=ppt/slides/_rels/slide13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38.xml"/><Relationship Id="rId1" Type="http://schemas.openxmlformats.org/officeDocument/2006/relationships/slideLayout" Target="../slideLayouts/slideLayout6.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6.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6.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6.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6.xml"/></Relationships>
</file>

<file path=ppt/slides/_rels/slide14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45.xml"/><Relationship Id="rId1" Type="http://schemas.openxmlformats.org/officeDocument/2006/relationships/slideLayout" Target="../slideLayouts/slideLayout6.xml"/></Relationships>
</file>

<file path=ppt/slides/_rels/slide146.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146.xml"/><Relationship Id="rId1" Type="http://schemas.openxmlformats.org/officeDocument/2006/relationships/slideLayout" Target="../slideLayouts/slideLayout6.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6.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6.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6.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6.xml"/></Relationships>
</file>

<file path=ppt/slides/_rels/slide15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152.xml"/><Relationship Id="rId1" Type="http://schemas.openxmlformats.org/officeDocument/2006/relationships/slideLayout" Target="../slideLayouts/slideLayout6.xml"/><Relationship Id="rId4" Type="http://schemas.openxmlformats.org/officeDocument/2006/relationships/image" Target="../media/image103.png"/></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6.xml"/></Relationships>
</file>

<file path=ppt/slides/_rels/slide154.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154.xml"/><Relationship Id="rId1" Type="http://schemas.openxmlformats.org/officeDocument/2006/relationships/slideLayout" Target="../slideLayouts/slideLayout6.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6.xml"/></Relationships>
</file>

<file path=ppt/slides/_rels/slide156.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56.xml"/><Relationship Id="rId1" Type="http://schemas.openxmlformats.org/officeDocument/2006/relationships/slideLayout" Target="../slideLayouts/slideLayout6.xml"/></Relationships>
</file>

<file path=ppt/slides/_rels/slide157.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57.xml"/><Relationship Id="rId1" Type="http://schemas.openxmlformats.org/officeDocument/2006/relationships/slideLayout" Target="../slideLayouts/slideLayout6.xml"/></Relationships>
</file>

<file path=ppt/slides/_rels/slide158.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158.xml"/><Relationship Id="rId1" Type="http://schemas.openxmlformats.org/officeDocument/2006/relationships/slideLayout" Target="../slideLayouts/slideLayout6.xml"/></Relationships>
</file>

<file path=ppt/slides/_rels/slide159.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5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60.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60.xml"/><Relationship Id="rId1" Type="http://schemas.openxmlformats.org/officeDocument/2006/relationships/slideLayout" Target="../slideLayouts/slideLayout6.xml"/></Relationships>
</file>

<file path=ppt/slides/_rels/slide161.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61.xml"/><Relationship Id="rId1" Type="http://schemas.openxmlformats.org/officeDocument/2006/relationships/slideLayout" Target="../slideLayouts/slideLayout6.xml"/><Relationship Id="rId4" Type="http://schemas.openxmlformats.org/officeDocument/2006/relationships/image" Target="../media/image110.png"/></Relationships>
</file>

<file path=ppt/slides/_rels/slide162.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62.xml"/><Relationship Id="rId1" Type="http://schemas.openxmlformats.org/officeDocument/2006/relationships/slideLayout" Target="../slideLayouts/slideLayout6.xml"/></Relationships>
</file>

<file path=ppt/slides/_rels/slide163.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163.xml"/><Relationship Id="rId1" Type="http://schemas.openxmlformats.org/officeDocument/2006/relationships/slideLayout" Target="../slideLayouts/slideLayout6.xml"/></Relationships>
</file>

<file path=ppt/slides/_rels/slide164.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164.xml"/><Relationship Id="rId1" Type="http://schemas.openxmlformats.org/officeDocument/2006/relationships/slideLayout" Target="../slideLayouts/slideLayout6.xml"/></Relationships>
</file>

<file path=ppt/slides/_rels/slide165.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165.xml"/><Relationship Id="rId1" Type="http://schemas.openxmlformats.org/officeDocument/2006/relationships/slideLayout" Target="../slideLayouts/slideLayout6.xml"/></Relationships>
</file>

<file path=ppt/slides/_rels/slide166.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166.xml"/><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167.xml"/><Relationship Id="rId1" Type="http://schemas.openxmlformats.org/officeDocument/2006/relationships/slideLayout" Target="../slideLayouts/slideLayout6.xml"/></Relationships>
</file>

<file path=ppt/slides/_rels/slide168.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168.xml"/><Relationship Id="rId1" Type="http://schemas.openxmlformats.org/officeDocument/2006/relationships/slideLayout" Target="../slideLayouts/slideLayout6.xml"/></Relationships>
</file>

<file path=ppt/slides/_rels/slide169.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169.xml"/><Relationship Id="rId1" Type="http://schemas.openxmlformats.org/officeDocument/2006/relationships/slideLayout" Target="../slideLayouts/slideLayout6.xml"/><Relationship Id="rId4" Type="http://schemas.openxmlformats.org/officeDocument/2006/relationships/image" Target="../media/image1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6.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6.xml"/></Relationships>
</file>

<file path=ppt/slides/_rels/slide172.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72.xml"/><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173.xml"/><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174.xml"/><Relationship Id="rId1" Type="http://schemas.openxmlformats.org/officeDocument/2006/relationships/slideLayout" Target="../slideLayouts/slideLayout6.xml"/></Relationships>
</file>

<file path=ppt/slides/_rels/slide175.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175.xml"/><Relationship Id="rId1" Type="http://schemas.openxmlformats.org/officeDocument/2006/relationships/slideLayout" Target="../slideLayouts/slideLayout6.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6.xml"/></Relationships>
</file>

<file path=ppt/slides/_rels/slide177.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77.xml"/><Relationship Id="rId1" Type="http://schemas.openxmlformats.org/officeDocument/2006/relationships/slideLayout" Target="../slideLayouts/slideLayout6.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6.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80.xml.rels><?xml version="1.0" encoding="UTF-8" standalone="yes"?>
<Relationships xmlns="http://schemas.openxmlformats.org/package/2006/relationships"><Relationship Id="rId3" Type="http://schemas.openxmlformats.org/officeDocument/2006/relationships/hyperlink" Target="http://md8ci.forces.mil.ca:57500/BOE/OpenDocument/opendoc/openDocument.jsp?sIDType=CUID&amp;iDocID=M1faso8ADbisAIwAlgAALzkBAgrX98YAAAA" TargetMode="External"/><Relationship Id="rId2" Type="http://schemas.openxmlformats.org/officeDocument/2006/relationships/notesSlide" Target="../notesSlides/notesSlide180.xml"/><Relationship Id="rId1" Type="http://schemas.openxmlformats.org/officeDocument/2006/relationships/slideLayout" Target="../slideLayouts/slideLayout6.xml"/><Relationship Id="rId4" Type="http://schemas.openxmlformats.org/officeDocument/2006/relationships/image" Target="../media/image125.png"/></Relationships>
</file>

<file path=ppt/slides/_rels/slide181.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181.xml"/><Relationship Id="rId1" Type="http://schemas.openxmlformats.org/officeDocument/2006/relationships/slideLayout" Target="../slideLayouts/slideLayout6.xml"/><Relationship Id="rId4" Type="http://schemas.openxmlformats.org/officeDocument/2006/relationships/image" Target="../media/image127.png"/></Relationships>
</file>

<file path=ppt/slides/_rels/slide182.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182.xml"/><Relationship Id="rId1" Type="http://schemas.openxmlformats.org/officeDocument/2006/relationships/slideLayout" Target="../slideLayouts/slideLayout6.xml"/></Relationships>
</file>

<file path=ppt/slides/_rels/slide183.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183.xml"/><Relationship Id="rId1" Type="http://schemas.openxmlformats.org/officeDocument/2006/relationships/slideLayout" Target="../slideLayouts/slideLayout6.xml"/><Relationship Id="rId4" Type="http://schemas.openxmlformats.org/officeDocument/2006/relationships/image" Target="../media/image130.png"/></Relationships>
</file>

<file path=ppt/slides/_rels/slide184.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184.xml"/><Relationship Id="rId1" Type="http://schemas.openxmlformats.org/officeDocument/2006/relationships/slideLayout" Target="../slideLayouts/slideLayout6.xml"/></Relationships>
</file>

<file path=ppt/slides/_rels/slide185.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185.xml"/><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186.xml"/><Relationship Id="rId1" Type="http://schemas.openxmlformats.org/officeDocument/2006/relationships/slideLayout" Target="../slideLayouts/slideLayout6.xml"/></Relationships>
</file>

<file path=ppt/slides/_rels/slide187.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187.xml"/><Relationship Id="rId1" Type="http://schemas.openxmlformats.org/officeDocument/2006/relationships/slideLayout" Target="../slideLayouts/slideLayout6.xml"/></Relationships>
</file>

<file path=ppt/slides/_rels/slide188.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188.xml"/><Relationship Id="rId1" Type="http://schemas.openxmlformats.org/officeDocument/2006/relationships/slideLayout" Target="../slideLayouts/slideLayout6.xml"/></Relationships>
</file>

<file path=ppt/slides/_rels/slide189.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189.xml"/><Relationship Id="rId1" Type="http://schemas.openxmlformats.org/officeDocument/2006/relationships/slideLayout" Target="../slideLayouts/slideLayout6.xml"/><Relationship Id="rId4" Type="http://schemas.openxmlformats.org/officeDocument/2006/relationships/image" Target="../media/image137.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190.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190.xml"/><Relationship Id="rId1" Type="http://schemas.openxmlformats.org/officeDocument/2006/relationships/slideLayout" Target="../slideLayouts/slideLayout6.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6.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6.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hyperlink" Target="https://lp-pa.forces.gc.ca/portal/groups/profile/1463601/command-analytics-support-center" TargetMode="External"/><Relationship Id="rId3" Type="http://schemas.openxmlformats.org/officeDocument/2006/relationships/hyperlink" Target="http://collaboration-vcds.forces.mil.ca/sites/defenceanalytics/OCDO%20Public%20Documents/04%20Training/Onboarding/Onboard%20Handout.pdf" TargetMode="External"/><Relationship Id="rId7" Type="http://schemas.openxmlformats.org/officeDocument/2006/relationships/hyperlink" Target="http://collaboration-vcds.forces.mil.ca/sites/defenceanalytics/" TargetMode="External"/><Relationship Id="rId12" Type="http://schemas.openxmlformats.org/officeDocument/2006/relationships/hyperlink" Target="http://collaboration-vcds.forces.mil.ca/sites/defenceanalytics/ssE/SitePages/welcome.aspx"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collaboration-navy-marine.forces.mil.ca/ent/casc/" TargetMode="External"/><Relationship Id="rId11" Type="http://schemas.openxmlformats.org/officeDocument/2006/relationships/hyperlink" Target="http://collaboration-vcds.forces.mil.ca/sites/defenceanalytics/sitePages/welcome.aspx?RootFolder=/sites/defenceanalytics/OCDO%20Public%20Documents/06%20Author's%20Corner/Author%20Communiqu%C3%A9s&amp;FolderCTID=0x01200021EF843CD2DD744AA9138CE5EA684A4A&amp;View=%7bC39B4169-03BD-45B3-BA36-87D803DB5D82%7d" TargetMode="External"/><Relationship Id="rId5" Type="http://schemas.openxmlformats.org/officeDocument/2006/relationships/hyperlink" Target="http://mp9ci.forces.mil.ca:58800/irj/portal" TargetMode="External"/><Relationship Id="rId10" Type="http://schemas.openxmlformats.org/officeDocument/2006/relationships/hyperlink" Target="http://collaboration-navy.forces.mil.ca/ent/casc/Publications/Operating%20Model/Web%20Intelligence%20-%20Design%20and%20Standards%20Guide.pdf" TargetMode="External"/><Relationship Id="rId4" Type="http://schemas.openxmlformats.org/officeDocument/2006/relationships/hyperlink" Target="http://m6bci.forces.mil.ca:59000/irj/portal" TargetMode="External"/><Relationship Id="rId9" Type="http://schemas.openxmlformats.org/officeDocument/2006/relationships/hyperlink" Target="https://drmis-sgd.forces.mil.ca/sgd/index.jsp"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4.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5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4.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6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8.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79.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79.xml"/><Relationship Id="rId1" Type="http://schemas.openxmlformats.org/officeDocument/2006/relationships/slideLayout" Target="../slideLayouts/slideLayout6.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0.xml"/><Relationship Id="rId1" Type="http://schemas.openxmlformats.org/officeDocument/2006/relationships/slideLayout" Target="../slideLayouts/slideLayout6.xml"/><Relationship Id="rId5" Type="http://schemas.openxmlformats.org/officeDocument/2006/relationships/image" Target="../media/image47.png"/><Relationship Id="rId4" Type="http://schemas.openxmlformats.org/officeDocument/2006/relationships/image" Target="../media/image46.png"/></Relationships>
</file>

<file path=ppt/slides/_rels/slide8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1.xml"/><Relationship Id="rId1" Type="http://schemas.openxmlformats.org/officeDocument/2006/relationships/slideLayout" Target="../slideLayouts/slideLayout6.xml"/><Relationship Id="rId4" Type="http://schemas.openxmlformats.org/officeDocument/2006/relationships/image" Target="../media/image49.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6.xml"/><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87.xml"/><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92.xml"/><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4.xml"/><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95.xml"/><Relationship Id="rId1" Type="http://schemas.openxmlformats.org/officeDocument/2006/relationships/slideLayout" Target="../slideLayouts/slideLayout6.xml"/><Relationship Id="rId4" Type="http://schemas.openxmlformats.org/officeDocument/2006/relationships/image" Target="../media/image57.png"/></Relationships>
</file>

<file path=ppt/slides/_rels/slide9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6.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97.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99.xml"/><Relationship Id="rId1" Type="http://schemas.openxmlformats.org/officeDocument/2006/relationships/slideLayout" Target="../slideLayouts/slideLayout6.xml"/><Relationship Id="rId4" Type="http://schemas.openxmlformats.org/officeDocument/2006/relationships/image" Target="../media/image6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6"/>
          <p:cNvSpPr>
            <a:spLocks noGrp="1"/>
          </p:cNvSpPr>
          <p:nvPr>
            <p:ph type="ctrTitle" idx="4294967295"/>
          </p:nvPr>
        </p:nvSpPr>
        <p:spPr bwMode="auto">
          <a:xfrm>
            <a:off x="0" y="908050"/>
            <a:ext cx="8785225" cy="71913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CA" altLang="en-US" sz="4000" dirty="0">
                <a:solidFill>
                  <a:schemeClr val="accent5">
                    <a:lumMod val="75000"/>
                  </a:schemeClr>
                </a:solidFill>
                <a:latin typeface="Arial" panose="020B0604020202020204" pitchFamily="34" charset="0"/>
                <a:cs typeface="Arial" panose="020B0604020202020204" pitchFamily="34" charset="0"/>
              </a:rPr>
              <a:t>Command Analytics</a:t>
            </a:r>
            <a:br>
              <a:rPr lang="en-CA" altLang="en-US" sz="4000" dirty="0">
                <a:solidFill>
                  <a:schemeClr val="accent5">
                    <a:lumMod val="75000"/>
                  </a:schemeClr>
                </a:solidFill>
                <a:latin typeface="Arial" panose="020B0604020202020204" pitchFamily="34" charset="0"/>
                <a:cs typeface="Arial" panose="020B0604020202020204" pitchFamily="34" charset="0"/>
              </a:rPr>
            </a:br>
            <a:r>
              <a:rPr lang="en-CA" altLang="en-US" sz="1800" dirty="0">
                <a:solidFill>
                  <a:schemeClr val="accent5">
                    <a:lumMod val="75000"/>
                  </a:schemeClr>
                </a:solidFill>
                <a:latin typeface="Arial" panose="020B0604020202020204" pitchFamily="34" charset="0"/>
                <a:cs typeface="Arial" panose="020B0604020202020204" pitchFamily="34" charset="0"/>
              </a:rPr>
              <a:t/>
            </a:r>
            <a:br>
              <a:rPr lang="en-CA" altLang="en-US" sz="1800" dirty="0">
                <a:solidFill>
                  <a:schemeClr val="accent5">
                    <a:lumMod val="75000"/>
                  </a:schemeClr>
                </a:solidFill>
                <a:latin typeface="Arial" panose="020B0604020202020204" pitchFamily="34" charset="0"/>
                <a:cs typeface="Arial" panose="020B0604020202020204" pitchFamily="34" charset="0"/>
              </a:rPr>
            </a:br>
            <a:r>
              <a:rPr lang="en-CA" altLang="en-US" sz="4000" dirty="0">
                <a:solidFill>
                  <a:schemeClr val="accent5">
                    <a:lumMod val="75000"/>
                  </a:schemeClr>
                </a:solidFill>
                <a:latin typeface="Arial" panose="020B0604020202020204" pitchFamily="34" charset="0"/>
                <a:cs typeface="Arial" panose="020B0604020202020204" pitchFamily="34" charset="0"/>
              </a:rPr>
              <a:t>SAP BusinessObjects</a:t>
            </a:r>
            <a:br>
              <a:rPr lang="en-CA" altLang="en-US" sz="4000" dirty="0">
                <a:solidFill>
                  <a:schemeClr val="accent5">
                    <a:lumMod val="75000"/>
                  </a:schemeClr>
                </a:solidFill>
                <a:latin typeface="Arial" panose="020B0604020202020204" pitchFamily="34" charset="0"/>
                <a:cs typeface="Arial" panose="020B0604020202020204" pitchFamily="34" charset="0"/>
              </a:rPr>
            </a:br>
            <a:r>
              <a:rPr lang="en-CA" altLang="en-US" sz="4000" dirty="0">
                <a:solidFill>
                  <a:schemeClr val="accent5">
                    <a:lumMod val="75000"/>
                  </a:schemeClr>
                </a:solidFill>
                <a:latin typeface="Arial" panose="020B0604020202020204" pitchFamily="34" charset="0"/>
                <a:cs typeface="Arial" panose="020B0604020202020204" pitchFamily="34" charset="0"/>
              </a:rPr>
              <a:t>Web Intelligence </a:t>
            </a:r>
            <a:br>
              <a:rPr lang="en-CA" altLang="en-US" sz="4000" dirty="0">
                <a:solidFill>
                  <a:schemeClr val="accent5">
                    <a:lumMod val="75000"/>
                  </a:schemeClr>
                </a:solidFill>
                <a:latin typeface="Arial" panose="020B0604020202020204" pitchFamily="34" charset="0"/>
                <a:cs typeface="Arial" panose="020B0604020202020204" pitchFamily="34" charset="0"/>
              </a:rPr>
            </a:br>
            <a:r>
              <a:rPr lang="en-CA" altLang="en-US" sz="1800" dirty="0">
                <a:solidFill>
                  <a:schemeClr val="accent5">
                    <a:lumMod val="75000"/>
                  </a:schemeClr>
                </a:solidFill>
                <a:latin typeface="Arial" panose="020B0604020202020204" pitchFamily="34" charset="0"/>
                <a:cs typeface="Arial" panose="020B0604020202020204" pitchFamily="34" charset="0"/>
              </a:rPr>
              <a:t/>
            </a:r>
            <a:br>
              <a:rPr lang="en-CA" altLang="en-US" sz="1800" dirty="0">
                <a:solidFill>
                  <a:schemeClr val="accent5">
                    <a:lumMod val="75000"/>
                  </a:schemeClr>
                </a:solidFill>
                <a:latin typeface="Arial" panose="020B0604020202020204" pitchFamily="34" charset="0"/>
                <a:cs typeface="Arial" panose="020B0604020202020204" pitchFamily="34" charset="0"/>
              </a:rPr>
            </a:br>
            <a:r>
              <a:rPr lang="en-CA" altLang="en-US" sz="4000" dirty="0">
                <a:solidFill>
                  <a:schemeClr val="accent5">
                    <a:lumMod val="75000"/>
                  </a:schemeClr>
                </a:solidFill>
                <a:latin typeface="Arial" panose="020B0604020202020204" pitchFamily="34" charset="0"/>
                <a:cs typeface="Arial" panose="020B0604020202020204" pitchFamily="34" charset="0"/>
              </a:rPr>
              <a:t>Author Course</a:t>
            </a:r>
          </a:p>
        </p:txBody>
      </p:sp>
      <p:sp>
        <p:nvSpPr>
          <p:cNvPr id="17411" name="Text Box 12"/>
          <p:cNvSpPr txBox="1">
            <a:spLocks noChangeArrowheads="1"/>
          </p:cNvSpPr>
          <p:nvPr/>
        </p:nvSpPr>
        <p:spPr bwMode="auto">
          <a:xfrm>
            <a:off x="5076056" y="5597623"/>
            <a:ext cx="3960440" cy="307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a:r>
              <a:rPr lang="en-US" altLang="en-US" sz="1400" dirty="0" smtClean="0">
                <a:solidFill>
                  <a:schemeClr val="bg1"/>
                </a:solidFill>
                <a:latin typeface="Arial" panose="020B0604020202020204" pitchFamily="34" charset="0"/>
                <a:ea typeface="ＭＳ Ｐゴシック" panose="020B0600070205080204" pitchFamily="34" charset="-128"/>
                <a:cs typeface="Arial Bold" panose="020B0704020202020204" pitchFamily="34" charset="0"/>
              </a:rPr>
              <a:t>Cameron Carswell, Daniel </a:t>
            </a:r>
            <a:r>
              <a:rPr lang="en-US" altLang="en-US" sz="1400" dirty="0" err="1" smtClean="0">
                <a:solidFill>
                  <a:schemeClr val="bg1"/>
                </a:solidFill>
                <a:latin typeface="Arial" panose="020B0604020202020204" pitchFamily="34" charset="0"/>
                <a:ea typeface="ＭＳ Ｐゴシック" panose="020B0600070205080204" pitchFamily="34" charset="-128"/>
                <a:cs typeface="Arial Bold" panose="020B0704020202020204" pitchFamily="34" charset="0"/>
              </a:rPr>
              <a:t>Piché</a:t>
            </a:r>
            <a:r>
              <a:rPr lang="en-US" altLang="en-US" sz="1400" dirty="0" smtClean="0">
                <a:solidFill>
                  <a:schemeClr val="bg1"/>
                </a:solidFill>
                <a:latin typeface="Arial" panose="020B0604020202020204" pitchFamily="34" charset="0"/>
                <a:ea typeface="ＭＳ Ｐゴシック" panose="020B0600070205080204" pitchFamily="34" charset="-128"/>
                <a:cs typeface="Arial Bold" panose="020B0704020202020204" pitchFamily="34" charset="0"/>
              </a:rPr>
              <a:t>, Sabuj Haque</a:t>
            </a:r>
            <a:endParaRPr lang="en-US" altLang="en-US" sz="1400" dirty="0">
              <a:solidFill>
                <a:schemeClr val="bg1"/>
              </a:solidFill>
              <a:latin typeface="Arial" panose="020B0604020202020204" pitchFamily="34" charset="0"/>
              <a:ea typeface="ＭＳ Ｐゴシック" panose="020B0600070205080204" pitchFamily="34" charset="-128"/>
              <a:cs typeface="Arial Bold" panose="020B0704020202020204" pitchFamily="34" charset="0"/>
            </a:endParaRPr>
          </a:p>
        </p:txBody>
      </p:sp>
      <p:sp>
        <p:nvSpPr>
          <p:cNvPr id="4" name="Title 6"/>
          <p:cNvSpPr txBox="1">
            <a:spLocks/>
          </p:cNvSpPr>
          <p:nvPr/>
        </p:nvSpPr>
        <p:spPr bwMode="auto">
          <a:xfrm>
            <a:off x="739100" y="894792"/>
            <a:ext cx="7260516" cy="65376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eaLnBrk="1" hangingPunct="1"/>
            <a:r>
              <a:rPr lang="en-CA" altLang="en-US" sz="4000" dirty="0" smtClean="0">
                <a:solidFill>
                  <a:schemeClr val="accent6">
                    <a:lumMod val="75000"/>
                  </a:schemeClr>
                </a:solidFill>
                <a:latin typeface="Arial" panose="020B0604020202020204" pitchFamily="34" charset="0"/>
                <a:cs typeface="Arial" panose="020B0604020202020204" pitchFamily="34" charset="0"/>
              </a:rPr>
              <a:t>Command Analytics</a:t>
            </a:r>
            <a:br>
              <a:rPr lang="en-CA" altLang="en-US" sz="4000" dirty="0" smtClean="0">
                <a:solidFill>
                  <a:schemeClr val="accent6">
                    <a:lumMod val="75000"/>
                  </a:schemeClr>
                </a:solidFill>
                <a:latin typeface="Arial" panose="020B0604020202020204" pitchFamily="34" charset="0"/>
                <a:cs typeface="Arial" panose="020B0604020202020204" pitchFamily="34" charset="0"/>
              </a:rPr>
            </a:br>
            <a:r>
              <a:rPr lang="en-CA" altLang="en-US" sz="1800" dirty="0" smtClean="0">
                <a:solidFill>
                  <a:schemeClr val="accent6">
                    <a:lumMod val="75000"/>
                  </a:schemeClr>
                </a:solidFill>
                <a:latin typeface="Arial" panose="020B0604020202020204" pitchFamily="34" charset="0"/>
                <a:cs typeface="Arial" panose="020B0604020202020204" pitchFamily="34" charset="0"/>
              </a:rPr>
              <a:t/>
            </a:r>
            <a:br>
              <a:rPr lang="en-CA" altLang="en-US" sz="1800" dirty="0" smtClean="0">
                <a:solidFill>
                  <a:schemeClr val="accent6">
                    <a:lumMod val="75000"/>
                  </a:schemeClr>
                </a:solidFill>
                <a:latin typeface="Arial" panose="020B0604020202020204" pitchFamily="34" charset="0"/>
                <a:cs typeface="Arial" panose="020B0604020202020204" pitchFamily="34" charset="0"/>
              </a:rPr>
            </a:br>
            <a:r>
              <a:rPr lang="en-CA" altLang="en-US" sz="4000" dirty="0" smtClean="0">
                <a:solidFill>
                  <a:schemeClr val="accent6">
                    <a:lumMod val="75000"/>
                  </a:schemeClr>
                </a:solidFill>
                <a:latin typeface="Arial" panose="020B0604020202020204" pitchFamily="34" charset="0"/>
                <a:cs typeface="Arial" panose="020B0604020202020204" pitchFamily="34" charset="0"/>
              </a:rPr>
              <a:t>SAP BusinessObjects</a:t>
            </a:r>
            <a:br>
              <a:rPr lang="en-CA" altLang="en-US" sz="4000" dirty="0" smtClean="0">
                <a:solidFill>
                  <a:schemeClr val="accent6">
                    <a:lumMod val="75000"/>
                  </a:schemeClr>
                </a:solidFill>
                <a:latin typeface="Arial" panose="020B0604020202020204" pitchFamily="34" charset="0"/>
                <a:cs typeface="Arial" panose="020B0604020202020204" pitchFamily="34" charset="0"/>
              </a:rPr>
            </a:br>
            <a:r>
              <a:rPr lang="en-CA" altLang="en-US" sz="4000" dirty="0" smtClean="0">
                <a:solidFill>
                  <a:schemeClr val="accent6">
                    <a:lumMod val="75000"/>
                  </a:schemeClr>
                </a:solidFill>
                <a:latin typeface="Arial" panose="020B0604020202020204" pitchFamily="34" charset="0"/>
                <a:cs typeface="Arial" panose="020B0604020202020204" pitchFamily="34" charset="0"/>
              </a:rPr>
              <a:t>Web Intelligence </a:t>
            </a:r>
            <a:br>
              <a:rPr lang="en-CA" altLang="en-US" sz="4000" dirty="0" smtClean="0">
                <a:solidFill>
                  <a:schemeClr val="accent6">
                    <a:lumMod val="75000"/>
                  </a:schemeClr>
                </a:solidFill>
                <a:latin typeface="Arial" panose="020B0604020202020204" pitchFamily="34" charset="0"/>
                <a:cs typeface="Arial" panose="020B0604020202020204" pitchFamily="34" charset="0"/>
              </a:rPr>
            </a:br>
            <a:r>
              <a:rPr lang="en-CA" altLang="en-US" sz="1800" dirty="0" smtClean="0">
                <a:solidFill>
                  <a:schemeClr val="accent6">
                    <a:lumMod val="75000"/>
                  </a:schemeClr>
                </a:solidFill>
                <a:latin typeface="Arial" panose="020B0604020202020204" pitchFamily="34" charset="0"/>
                <a:cs typeface="Arial" panose="020B0604020202020204" pitchFamily="34" charset="0"/>
              </a:rPr>
              <a:t/>
            </a:r>
            <a:br>
              <a:rPr lang="en-CA" altLang="en-US" sz="1800" dirty="0" smtClean="0">
                <a:solidFill>
                  <a:schemeClr val="accent6">
                    <a:lumMod val="75000"/>
                  </a:schemeClr>
                </a:solidFill>
                <a:latin typeface="Arial" panose="020B0604020202020204" pitchFamily="34" charset="0"/>
                <a:cs typeface="Arial" panose="020B0604020202020204" pitchFamily="34" charset="0"/>
              </a:rPr>
            </a:br>
            <a:r>
              <a:rPr lang="en-CA" altLang="en-US" sz="4000" dirty="0" smtClean="0">
                <a:solidFill>
                  <a:schemeClr val="accent6">
                    <a:lumMod val="75000"/>
                  </a:schemeClr>
                </a:solidFill>
                <a:latin typeface="Arial" panose="020B0604020202020204" pitchFamily="34" charset="0"/>
                <a:cs typeface="Arial" panose="020B0604020202020204" pitchFamily="34" charset="0"/>
              </a:rPr>
              <a:t>Author Course</a:t>
            </a:r>
            <a:endParaRPr lang="en-CA" altLang="en-US" sz="4000" dirty="0">
              <a:solidFill>
                <a:schemeClr val="accent6">
                  <a:lumMod val="75000"/>
                </a:schemeClr>
              </a:solidFill>
              <a:latin typeface="Arial" panose="020B0604020202020204" pitchFamily="34" charset="0"/>
              <a:cs typeface="Arial" panose="020B0604020202020204" pitchFamily="34" charset="0"/>
            </a:endParaRPr>
          </a:p>
        </p:txBody>
      </p:sp>
      <p:sp>
        <p:nvSpPr>
          <p:cNvPr id="5" name="TextBox 4">
            <a:hlinkClick r:id="" action="ppaction://macro?name=PageCounter"/>
          </p:cNvPr>
          <p:cNvSpPr txBox="1"/>
          <p:nvPr/>
        </p:nvSpPr>
        <p:spPr>
          <a:xfrm>
            <a:off x="8100392" y="6381328"/>
            <a:ext cx="792088" cy="369332"/>
          </a:xfrm>
          <a:prstGeom prst="rect">
            <a:avLst/>
          </a:prstGeom>
          <a:noFill/>
        </p:spPr>
        <p:txBody>
          <a:bodyPr wrap="square" rtlCol="0">
            <a:spAutoFit/>
          </a:bodyPr>
          <a:lstStyle/>
          <a:p>
            <a:r>
              <a:rPr lang="en-CA" dirty="0"/>
              <a:t>.</a:t>
            </a:r>
            <a:endParaRPr lang="en-US" dirty="0"/>
          </a:p>
        </p:txBody>
      </p:sp>
      <p:sp>
        <p:nvSpPr>
          <p:cNvPr id="6" name="Text Box 12"/>
          <p:cNvSpPr txBox="1">
            <a:spLocks noChangeArrowheads="1"/>
          </p:cNvSpPr>
          <p:nvPr/>
        </p:nvSpPr>
        <p:spPr bwMode="auto">
          <a:xfrm>
            <a:off x="179512" y="5566845"/>
            <a:ext cx="1872208" cy="3693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altLang="en-US" dirty="0" smtClean="0">
                <a:solidFill>
                  <a:schemeClr val="bg1"/>
                </a:solidFill>
                <a:latin typeface="Arial" panose="020B0604020202020204" pitchFamily="34" charset="0"/>
                <a:ea typeface="ＭＳ Ｐゴシック" panose="020B0600070205080204" pitchFamily="34" charset="-128"/>
                <a:cs typeface="Arial Bold" panose="020B0704020202020204" pitchFamily="34" charset="0"/>
              </a:rPr>
              <a:t>October 2018</a:t>
            </a:r>
            <a:endParaRPr lang="en-US" altLang="en-US" dirty="0">
              <a:solidFill>
                <a:schemeClr val="bg1"/>
              </a:solidFill>
              <a:latin typeface="Arial" panose="020B0604020202020204" pitchFamily="34" charset="0"/>
              <a:ea typeface="ＭＳ Ｐゴシック" panose="020B0600070205080204" pitchFamily="34" charset="-128"/>
              <a:cs typeface="Arial Bold" panose="020B07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Accessing </a:t>
            </a:r>
            <a:r>
              <a:rPr lang="en-CA" dirty="0" smtClean="0">
                <a:solidFill>
                  <a:srgbClr val="324F81"/>
                </a:solidFill>
                <a:latin typeface="Arial" charset="0"/>
                <a:ea typeface="ＭＳ Ｐゴシック" charset="0"/>
                <a:cs typeface="ＭＳ Ｐゴシック" charset="0"/>
              </a:rPr>
              <a:t>WebI</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A </a:t>
            </a:r>
            <a:r>
              <a:rPr lang="en-US" sz="2000" dirty="0" err="1"/>
              <a:t>WebI</a:t>
            </a:r>
            <a:r>
              <a:rPr lang="en-US" sz="2000" dirty="0"/>
              <a:t> user (Author/Consumer) uses an Internet browser to log onto the </a:t>
            </a:r>
            <a:r>
              <a:rPr lang="en-US" sz="2000" b="1" dirty="0"/>
              <a:t>BI Portal</a:t>
            </a:r>
            <a:r>
              <a:rPr lang="en-US" sz="2000" dirty="0"/>
              <a:t>, called SAP BusinessObjects </a:t>
            </a:r>
            <a:r>
              <a:rPr lang="en-US" sz="2000" b="1" dirty="0"/>
              <a:t>BI Launch Pad</a:t>
            </a:r>
            <a:r>
              <a:rPr lang="en-US" sz="2000" dirty="0"/>
              <a:t>, and then view a </a:t>
            </a:r>
            <a:r>
              <a:rPr lang="en-US" sz="2000" dirty="0" err="1"/>
              <a:t>WebI</a:t>
            </a:r>
            <a:r>
              <a:rPr lang="en-US" sz="2000" dirty="0"/>
              <a:t> document to analyze data. </a:t>
            </a:r>
            <a:endParaRPr lang="en-CA" sz="2000" dirty="0"/>
          </a:p>
        </p:txBody>
      </p:sp>
      <p:pic>
        <p:nvPicPr>
          <p:cNvPr id="4" name="Picture 3"/>
          <p:cNvPicPr>
            <a:picLocks noChangeAspect="1"/>
          </p:cNvPicPr>
          <p:nvPr/>
        </p:nvPicPr>
        <p:blipFill>
          <a:blip r:embed="rId3"/>
          <a:stretch>
            <a:fillRect/>
          </a:stretch>
        </p:blipFill>
        <p:spPr>
          <a:xfrm>
            <a:off x="3419872" y="2362819"/>
            <a:ext cx="5365799" cy="4216405"/>
          </a:xfrm>
          <a:prstGeom prst="rect">
            <a:avLst/>
          </a:prstGeom>
          <a:ln>
            <a:solidFill>
              <a:schemeClr val="accent1"/>
            </a:solidFill>
          </a:ln>
        </p:spPr>
      </p:pic>
      <p:sp>
        <p:nvSpPr>
          <p:cNvPr id="5" name="TextBox 87"/>
          <p:cNvSpPr txBox="1">
            <a:spLocks noChangeArrowheads="1"/>
          </p:cNvSpPr>
          <p:nvPr/>
        </p:nvSpPr>
        <p:spPr bwMode="auto">
          <a:xfrm>
            <a:off x="537283" y="2658665"/>
            <a:ext cx="2955664"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The </a:t>
            </a:r>
            <a:r>
              <a:rPr lang="en-US" sz="2000" dirty="0"/>
              <a:t>BI Launch Pad also stores Dashboards, </a:t>
            </a:r>
            <a:r>
              <a:rPr lang="en-US" sz="2000" dirty="0" smtClean="0"/>
              <a:t/>
            </a:r>
            <a:br>
              <a:rPr lang="en-US" sz="2000" dirty="0" smtClean="0"/>
            </a:br>
            <a:r>
              <a:rPr lang="en-US" sz="2000" dirty="0" smtClean="0"/>
              <a:t>Crystal </a:t>
            </a:r>
            <a:r>
              <a:rPr lang="en-US" sz="2000" dirty="0"/>
              <a:t>Reports, </a:t>
            </a:r>
            <a:r>
              <a:rPr lang="en-US" sz="2000" dirty="0" smtClean="0"/>
              <a:t/>
            </a:r>
            <a:br>
              <a:rPr lang="en-US" sz="2000" dirty="0" smtClean="0"/>
            </a:br>
            <a:r>
              <a:rPr lang="en-US" sz="2000" dirty="0" smtClean="0"/>
              <a:t>Analysis </a:t>
            </a:r>
            <a:r>
              <a:rPr lang="en-US" sz="2000" dirty="0"/>
              <a:t>Workspaces, Excel SpreadSheets, </a:t>
            </a:r>
            <a:endParaRPr lang="en-US" sz="2000" dirty="0" smtClean="0"/>
          </a:p>
          <a:p>
            <a:r>
              <a:rPr lang="en-US" sz="2000" dirty="0" smtClean="0"/>
              <a:t>Adobe PDFs, etc</a:t>
            </a:r>
            <a:r>
              <a:rPr lang="en-US" sz="2000" dirty="0"/>
              <a:t>.</a:t>
            </a:r>
            <a:endParaRPr lang="en-CA" sz="2000" dirty="0"/>
          </a:p>
        </p:txBody>
      </p:sp>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1" name="Slide Number Placeholder 10"/>
          <p:cNvSpPr>
            <a:spLocks noGrp="1"/>
          </p:cNvSpPr>
          <p:nvPr>
            <p:ph type="sldNum" sz="quarter" idx="4"/>
          </p:nvPr>
        </p:nvSpPr>
        <p:spPr/>
        <p:txBody>
          <a:bodyPr/>
          <a:lstStyle/>
          <a:p>
            <a:pPr>
              <a:defRPr/>
            </a:pPr>
            <a:r>
              <a:rPr lang="en-CA" smtClean="0"/>
              <a:t>10 / 193</a:t>
            </a:r>
            <a:endParaRPr lang="en-CA" dirty="0"/>
          </a:p>
        </p:txBody>
      </p:sp>
    </p:spTree>
    <p:extLst>
      <p:ext uri="{BB962C8B-B14F-4D97-AF65-F5344CB8AC3E}">
        <p14:creationId xmlns:p14="http://schemas.microsoft.com/office/powerpoint/2010/main" val="1286799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12</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b="1" dirty="0" smtClean="0">
                <a:effectLst>
                  <a:glow>
                    <a:srgbClr val="000000"/>
                  </a:glow>
                  <a:outerShdw sx="0" sy="0">
                    <a:srgbClr val="000000"/>
                  </a:outerShdw>
                  <a:reflection stA="0" endPos="0" fadeDir="0" sx="0" sy="0"/>
                </a:effectLst>
              </a:rPr>
              <a:t>Exercise </a:t>
            </a:r>
            <a:r>
              <a:rPr lang="en-US" sz="2000" b="1" dirty="0">
                <a:effectLst>
                  <a:glow>
                    <a:srgbClr val="000000"/>
                  </a:glow>
                  <a:outerShdw sx="0" sy="0">
                    <a:srgbClr val="000000"/>
                  </a:outerShdw>
                  <a:reflection stA="0" endPos="0" fadeDir="0" sx="0" sy="0"/>
                </a:effectLst>
              </a:rPr>
              <a:t>12</a:t>
            </a:r>
            <a:r>
              <a:rPr lang="en-US" sz="2000" dirty="0">
                <a:effectLst>
                  <a:glow>
                    <a:srgbClr val="000000"/>
                  </a:glow>
                  <a:outerShdw sx="0" sy="0">
                    <a:srgbClr val="000000"/>
                  </a:outerShdw>
                  <a:reflection stA="0" endPos="0" fadeDir="0" sx="0" sy="0"/>
                </a:effectLst>
              </a:rPr>
              <a:t>: Handling Date Object with Character F</a:t>
            </a:r>
            <a:r>
              <a:rPr lang="en-US" sz="2000" dirty="0" smtClean="0">
                <a:effectLst>
                  <a:glow>
                    <a:srgbClr val="000000"/>
                  </a:glow>
                  <a:outerShdw sx="0" sy="0">
                    <a:srgbClr val="000000"/>
                  </a:outerShdw>
                  <a:reflection stA="0" endPos="0" fadeDir="0" sx="0" sy="0"/>
                </a:effectLst>
              </a:rPr>
              <a:t>unctions.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show how to create variables that modify date functions.  Some date functions can be used for calculation, while others are used for text display.  </a:t>
            </a:r>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100 / 193</a:t>
            </a:r>
            <a:endParaRPr lang="en-CA" dirty="0"/>
          </a:p>
        </p:txBody>
      </p:sp>
    </p:spTree>
    <p:extLst>
      <p:ext uri="{BB962C8B-B14F-4D97-AF65-F5344CB8AC3E}">
        <p14:creationId xmlns:p14="http://schemas.microsoft.com/office/powerpoint/2010/main" val="282115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smtClean="0"/>
              <a:t>Date Functions</a:t>
            </a:r>
            <a:endParaRPr lang="en-US" dirty="0"/>
          </a:p>
        </p:txBody>
      </p:sp>
      <p:sp>
        <p:nvSpPr>
          <p:cNvPr id="3" name="TextBox 87"/>
          <p:cNvSpPr txBox="1">
            <a:spLocks noChangeArrowheads="1"/>
          </p:cNvSpPr>
          <p:nvPr/>
        </p:nvSpPr>
        <p:spPr bwMode="auto">
          <a:xfrm>
            <a:off x="539552" y="1412776"/>
            <a:ext cx="7992888"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Some of the most popular </a:t>
            </a:r>
            <a:r>
              <a:rPr lang="en-US" sz="2000" dirty="0" smtClean="0"/>
              <a:t>date functions </a:t>
            </a:r>
            <a:r>
              <a:rPr lang="en-US" sz="2000" dirty="0"/>
              <a:t>that are used to manipulate a </a:t>
            </a:r>
            <a:r>
              <a:rPr lang="en-US" sz="2000" dirty="0" smtClean="0"/>
              <a:t>date object:</a:t>
            </a:r>
          </a:p>
          <a:p>
            <a:endParaRPr lang="en-US" sz="1050" dirty="0"/>
          </a:p>
          <a:p>
            <a:pPr marL="342900" lvl="0" indent="-342900">
              <a:lnSpc>
                <a:spcPct val="150000"/>
              </a:lnSpc>
              <a:buFont typeface="Arial" panose="020B0604020202020204" pitchFamily="34" charset="0"/>
              <a:buChar char="•"/>
            </a:pPr>
            <a:r>
              <a:rPr lang="en-CA" sz="2000" b="1" dirty="0" err="1" smtClean="0"/>
              <a:t>ToDate</a:t>
            </a:r>
            <a:r>
              <a:rPr lang="en-CA" sz="2000" b="1" dirty="0"/>
              <a:t>() </a:t>
            </a:r>
            <a:r>
              <a:rPr lang="en-CA" sz="2000" dirty="0"/>
              <a:t>– converts a string to date type.</a:t>
            </a:r>
          </a:p>
          <a:p>
            <a:pPr marL="342900" lvl="0" indent="-342900">
              <a:lnSpc>
                <a:spcPct val="150000"/>
              </a:lnSpc>
              <a:buFont typeface="Arial" panose="020B0604020202020204" pitchFamily="34" charset="0"/>
              <a:buChar char="•"/>
            </a:pPr>
            <a:r>
              <a:rPr lang="en-CA" sz="2000" b="1" dirty="0" err="1" smtClean="0"/>
              <a:t>DaysBetween</a:t>
            </a:r>
            <a:r>
              <a:rPr lang="en-CA" sz="2000" b="1" dirty="0"/>
              <a:t>()</a:t>
            </a:r>
            <a:r>
              <a:rPr lang="en-CA" sz="2000" dirty="0"/>
              <a:t> – returns the number of days between two dates.</a:t>
            </a:r>
          </a:p>
          <a:p>
            <a:pPr marL="342900" lvl="0" indent="-342900">
              <a:lnSpc>
                <a:spcPct val="150000"/>
              </a:lnSpc>
              <a:buFont typeface="Arial" panose="020B0604020202020204" pitchFamily="34" charset="0"/>
              <a:buChar char="•"/>
            </a:pPr>
            <a:r>
              <a:rPr lang="en-CA" sz="2000" b="1" dirty="0" err="1" smtClean="0"/>
              <a:t>CurrentDate</a:t>
            </a:r>
            <a:r>
              <a:rPr lang="en-CA" sz="2000" b="1" dirty="0"/>
              <a:t>() </a:t>
            </a:r>
            <a:r>
              <a:rPr lang="en-CA" sz="2000" dirty="0"/>
              <a:t>– returns the current date formatted according to the regional settings.</a:t>
            </a:r>
          </a:p>
          <a:p>
            <a:pPr marL="342900" lvl="0" indent="-342900">
              <a:lnSpc>
                <a:spcPct val="150000"/>
              </a:lnSpc>
              <a:buFont typeface="Arial" panose="020B0604020202020204" pitchFamily="34" charset="0"/>
              <a:buChar char="•"/>
            </a:pPr>
            <a:r>
              <a:rPr lang="en-CA" sz="2000" b="1" dirty="0" err="1" smtClean="0"/>
              <a:t>CurrentTime</a:t>
            </a:r>
            <a:r>
              <a:rPr lang="en-CA" sz="2000" b="1" dirty="0"/>
              <a:t>() </a:t>
            </a:r>
            <a:r>
              <a:rPr lang="en-CA" sz="2000" dirty="0"/>
              <a:t>–</a:t>
            </a:r>
            <a:r>
              <a:rPr lang="en-CA" sz="2000" dirty="0" smtClean="0"/>
              <a:t> </a:t>
            </a:r>
            <a:r>
              <a:rPr lang="en-CA" sz="2000" dirty="0"/>
              <a:t>returns the current time formatted according to the regional settings.</a:t>
            </a:r>
          </a:p>
          <a:p>
            <a:pPr marL="342900" lvl="0" indent="-342900">
              <a:lnSpc>
                <a:spcPct val="150000"/>
              </a:lnSpc>
              <a:buFont typeface="Arial" panose="020B0604020202020204" pitchFamily="34" charset="0"/>
              <a:buChar char="•"/>
            </a:pPr>
            <a:r>
              <a:rPr lang="en-CA" sz="2000" b="1" dirty="0" err="1" smtClean="0"/>
              <a:t>RelativeDate</a:t>
            </a:r>
            <a:r>
              <a:rPr lang="en-CA" sz="2000" b="1" dirty="0"/>
              <a:t>() </a:t>
            </a:r>
            <a:r>
              <a:rPr lang="en-CA" sz="2000" dirty="0"/>
              <a:t>– returns a date relative to another date</a:t>
            </a: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101 / 193</a:t>
            </a:r>
            <a:endParaRPr lang="en-CA" dirty="0"/>
          </a:p>
        </p:txBody>
      </p:sp>
    </p:spTree>
    <p:extLst>
      <p:ext uri="{BB962C8B-B14F-4D97-AF65-F5344CB8AC3E}">
        <p14:creationId xmlns:p14="http://schemas.microsoft.com/office/powerpoint/2010/main" val="13859771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smtClean="0"/>
              <a:t>Date Functions (contd.)</a:t>
            </a:r>
            <a:endParaRPr lang="en-US" dirty="0"/>
          </a:p>
        </p:txBody>
      </p:sp>
      <p:sp>
        <p:nvSpPr>
          <p:cNvPr id="3" name="TextBox 87"/>
          <p:cNvSpPr txBox="1">
            <a:spLocks noChangeArrowheads="1"/>
          </p:cNvSpPr>
          <p:nvPr/>
        </p:nvSpPr>
        <p:spPr bwMode="auto">
          <a:xfrm>
            <a:off x="539552" y="1412776"/>
            <a:ext cx="7992888" cy="390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Finding number of working/business days between two dates:</a:t>
            </a:r>
          </a:p>
          <a:p>
            <a:endParaRPr lang="en-CA" sz="2000" dirty="0"/>
          </a:p>
          <a:p>
            <a:endParaRPr lang="en-CA" sz="2000" dirty="0" smtClean="0"/>
          </a:p>
          <a:p>
            <a:endParaRPr lang="en-US" sz="2000" dirty="0" smtClean="0"/>
          </a:p>
          <a:p>
            <a:endParaRPr lang="en-CA" sz="1050" dirty="0" smtClean="0"/>
          </a:p>
          <a:p>
            <a:endParaRPr lang="en-CA" sz="1050" dirty="0"/>
          </a:p>
          <a:p>
            <a:endParaRPr lang="en-CA" sz="1050" dirty="0" smtClean="0"/>
          </a:p>
          <a:p>
            <a:endParaRPr lang="en-US" sz="1050" dirty="0"/>
          </a:p>
          <a:p>
            <a:pPr marL="571500" lvl="1" indent="-114300">
              <a:lnSpc>
                <a:spcPct val="150000"/>
              </a:lnSpc>
            </a:pPr>
            <a:r>
              <a:rPr lang="en-CA" sz="1400" dirty="0"/>
              <a:t>= Floor(</a:t>
            </a:r>
            <a:r>
              <a:rPr lang="en-CA" sz="1400" dirty="0" err="1"/>
              <a:t>DaysBetween</a:t>
            </a:r>
            <a:r>
              <a:rPr lang="en-CA" sz="1400" dirty="0"/>
              <a:t>([</a:t>
            </a:r>
            <a:r>
              <a:rPr lang="en-CA" sz="1400" dirty="0" err="1"/>
              <a:t>startdate</a:t>
            </a:r>
            <a:r>
              <a:rPr lang="en-CA" sz="1400" dirty="0"/>
              <a:t>];[</a:t>
            </a:r>
            <a:r>
              <a:rPr lang="en-CA" sz="1400" dirty="0" err="1"/>
              <a:t>enddate</a:t>
            </a:r>
            <a:r>
              <a:rPr lang="en-CA" sz="1400" dirty="0"/>
              <a:t>])/7)*5+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 If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 &gt; </a:t>
            </a:r>
            <a:r>
              <a:rPr lang="en-CA" sz="1400" dirty="0" err="1"/>
              <a:t>DayNumberOfWeek</a:t>
            </a:r>
            <a:r>
              <a:rPr lang="en-CA" sz="1400" dirty="0"/>
              <a:t>([</a:t>
            </a:r>
            <a:r>
              <a:rPr lang="en-CA" sz="1400" dirty="0" err="1"/>
              <a:t>enddate</a:t>
            </a:r>
            <a:r>
              <a:rPr lang="en-CA" sz="1400" dirty="0"/>
              <a:t>]) Then (If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 - </a:t>
            </a:r>
            <a:r>
              <a:rPr lang="en-CA" sz="1400" dirty="0" err="1"/>
              <a:t>DayNumberOfWeek</a:t>
            </a:r>
            <a:r>
              <a:rPr lang="en-CA" sz="1400" dirty="0"/>
              <a:t>([</a:t>
            </a:r>
            <a:r>
              <a:rPr lang="en-CA" sz="1400" dirty="0" err="1"/>
              <a:t>enddate</a:t>
            </a:r>
            <a:r>
              <a:rPr lang="en-CA" sz="1400" dirty="0"/>
              <a:t>]) &gt;=2 Then 2 Else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 - </a:t>
            </a:r>
            <a:r>
              <a:rPr lang="en-CA" sz="1400" dirty="0" err="1"/>
              <a:t>DayNumberOfWeek</a:t>
            </a:r>
            <a:r>
              <a:rPr lang="en-CA" sz="1400" dirty="0"/>
              <a:t>([</a:t>
            </a:r>
            <a:r>
              <a:rPr lang="en-CA" sz="1400" dirty="0" err="1"/>
              <a:t>enddate</a:t>
            </a:r>
            <a:r>
              <a:rPr lang="en-CA" sz="1400" dirty="0"/>
              <a:t>]))Else If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]);7))&lt;= </a:t>
            </a:r>
            <a:r>
              <a:rPr lang="en-CA" sz="1400" dirty="0" err="1"/>
              <a:t>DayNumberOfWeek</a:t>
            </a:r>
            <a:r>
              <a:rPr lang="en-CA" sz="1400" dirty="0"/>
              <a:t>([</a:t>
            </a:r>
            <a:r>
              <a:rPr lang="en-CA" sz="1400" dirty="0" err="1"/>
              <a:t>enddate</a:t>
            </a:r>
            <a:r>
              <a:rPr lang="en-CA" sz="1400" dirty="0"/>
              <a:t>]) Then (If </a:t>
            </a:r>
            <a:r>
              <a:rPr lang="en-CA" sz="1400" dirty="0" err="1"/>
              <a:t>DayNumberOfWeek</a:t>
            </a:r>
            <a:r>
              <a:rPr lang="en-CA" sz="1400" dirty="0"/>
              <a:t>([</a:t>
            </a:r>
            <a:r>
              <a:rPr lang="en-CA" sz="1400" dirty="0" err="1"/>
              <a:t>enddate</a:t>
            </a:r>
            <a:r>
              <a:rPr lang="en-CA" sz="1400" dirty="0"/>
              <a:t>]) &lt;=5 Then 0 Else (Mod(</a:t>
            </a:r>
            <a:r>
              <a:rPr lang="en-CA" sz="1400" dirty="0" err="1"/>
              <a:t>DaysBetween</a:t>
            </a:r>
            <a:r>
              <a:rPr lang="en-CA" sz="1400" dirty="0"/>
              <a:t>([</a:t>
            </a:r>
            <a:r>
              <a:rPr lang="en-CA" sz="1400" dirty="0" err="1"/>
              <a:t>startdate</a:t>
            </a:r>
            <a:r>
              <a:rPr lang="en-CA" sz="1400" dirty="0"/>
              <a:t>];[</a:t>
            </a:r>
            <a:r>
              <a:rPr lang="en-CA" sz="1400" dirty="0" err="1"/>
              <a:t>enddate</a:t>
            </a:r>
            <a:r>
              <a:rPr lang="en-CA" sz="1400" dirty="0"/>
              <a:t>]);7) -5)))</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pic>
        <p:nvPicPr>
          <p:cNvPr id="5" name="Picture 4"/>
          <p:cNvPicPr>
            <a:picLocks noChangeAspect="1"/>
          </p:cNvPicPr>
          <p:nvPr/>
        </p:nvPicPr>
        <p:blipFill>
          <a:blip r:embed="rId3"/>
          <a:stretch>
            <a:fillRect/>
          </a:stretch>
        </p:blipFill>
        <p:spPr>
          <a:xfrm>
            <a:off x="2411760" y="2060848"/>
            <a:ext cx="3933825" cy="914400"/>
          </a:xfrm>
          <a:prstGeom prst="rect">
            <a:avLst/>
          </a:prstGeom>
        </p:spPr>
      </p:pic>
      <p:sp>
        <p:nvSpPr>
          <p:cNvPr id="10" name="Slide Number Placeholder 9"/>
          <p:cNvSpPr>
            <a:spLocks noGrp="1"/>
          </p:cNvSpPr>
          <p:nvPr>
            <p:ph type="sldNum" sz="quarter" idx="4"/>
          </p:nvPr>
        </p:nvSpPr>
        <p:spPr/>
        <p:txBody>
          <a:bodyPr/>
          <a:lstStyle/>
          <a:p>
            <a:pPr>
              <a:defRPr/>
            </a:pPr>
            <a:r>
              <a:rPr lang="en-CA" smtClean="0"/>
              <a:t>102 / 193</a:t>
            </a:r>
            <a:endParaRPr lang="en-CA" dirty="0"/>
          </a:p>
        </p:txBody>
      </p:sp>
    </p:spTree>
    <p:extLst>
      <p:ext uri="{BB962C8B-B14F-4D97-AF65-F5344CB8AC3E}">
        <p14:creationId xmlns:p14="http://schemas.microsoft.com/office/powerpoint/2010/main" val="21124578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smtClean="0"/>
              <a:t>Logical Functions</a:t>
            </a:r>
            <a:endParaRPr lang="en-US" dirty="0"/>
          </a:p>
        </p:txBody>
      </p:sp>
      <p:sp>
        <p:nvSpPr>
          <p:cNvPr id="3" name="TextBox 87"/>
          <p:cNvSpPr txBox="1">
            <a:spLocks noChangeArrowheads="1"/>
          </p:cNvSpPr>
          <p:nvPr/>
        </p:nvSpPr>
        <p:spPr bwMode="auto">
          <a:xfrm>
            <a:off x="539552" y="1412776"/>
            <a:ext cx="7992888" cy="2870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Some of the most popular </a:t>
            </a:r>
            <a:r>
              <a:rPr lang="en-US" sz="2000" dirty="0" smtClean="0"/>
              <a:t>logical functions:</a:t>
            </a:r>
          </a:p>
          <a:p>
            <a:endParaRPr lang="en-US" sz="1050" dirty="0"/>
          </a:p>
          <a:p>
            <a:pPr marL="342900" lvl="0" indent="-342900">
              <a:lnSpc>
                <a:spcPct val="150000"/>
              </a:lnSpc>
              <a:buFont typeface="Arial" panose="020B0604020202020204" pitchFamily="34" charset="0"/>
              <a:buChar char="•"/>
            </a:pPr>
            <a:r>
              <a:rPr lang="en-CA" sz="2000" b="1" dirty="0" err="1" smtClean="0"/>
              <a:t>IsNull</a:t>
            </a:r>
            <a:r>
              <a:rPr lang="en-CA" sz="2000" b="1" dirty="0"/>
              <a:t>() </a:t>
            </a:r>
            <a:r>
              <a:rPr lang="en-CA" sz="2000" dirty="0"/>
              <a:t>– determines whether a value is null.</a:t>
            </a:r>
          </a:p>
          <a:p>
            <a:pPr marL="342900" lvl="0" indent="-342900">
              <a:lnSpc>
                <a:spcPct val="150000"/>
              </a:lnSpc>
              <a:buFont typeface="Arial" panose="020B0604020202020204" pitchFamily="34" charset="0"/>
              <a:buChar char="•"/>
            </a:pPr>
            <a:r>
              <a:rPr lang="en-CA" sz="2000" b="1" dirty="0" err="1" smtClean="0"/>
              <a:t>IsError</a:t>
            </a:r>
            <a:r>
              <a:rPr lang="en-CA" sz="2000" b="1" dirty="0"/>
              <a:t>() </a:t>
            </a:r>
            <a:r>
              <a:rPr lang="en-CA" sz="2000" dirty="0"/>
              <a:t>–</a:t>
            </a:r>
            <a:r>
              <a:rPr lang="en-CA" sz="2000" dirty="0" smtClean="0"/>
              <a:t> </a:t>
            </a:r>
            <a:r>
              <a:rPr lang="en-CA" sz="2000" dirty="0"/>
              <a:t>determines whether an object returns an error.</a:t>
            </a:r>
          </a:p>
          <a:p>
            <a:pPr marL="342900" lvl="0" indent="-342900">
              <a:lnSpc>
                <a:spcPct val="150000"/>
              </a:lnSpc>
              <a:buFont typeface="Arial" panose="020B0604020202020204" pitchFamily="34" charset="0"/>
              <a:buChar char="•"/>
            </a:pPr>
            <a:r>
              <a:rPr lang="en-CA" sz="2000" b="1" dirty="0" err="1" smtClean="0"/>
              <a:t>IsNumber</a:t>
            </a:r>
            <a:r>
              <a:rPr lang="en-CA" sz="2000" b="1" dirty="0"/>
              <a:t>() </a:t>
            </a:r>
            <a:r>
              <a:rPr lang="en-CA" sz="2000" dirty="0"/>
              <a:t>–</a:t>
            </a:r>
            <a:r>
              <a:rPr lang="en-CA" sz="2000" dirty="0" smtClean="0"/>
              <a:t> </a:t>
            </a:r>
            <a:r>
              <a:rPr lang="en-CA" sz="2000" dirty="0"/>
              <a:t>determines whether a value is a number.</a:t>
            </a:r>
          </a:p>
          <a:p>
            <a:pPr marL="342900" lvl="0" indent="-342900">
              <a:lnSpc>
                <a:spcPct val="150000"/>
              </a:lnSpc>
              <a:buFont typeface="Arial" panose="020B0604020202020204" pitchFamily="34" charset="0"/>
              <a:buChar char="•"/>
            </a:pPr>
            <a:r>
              <a:rPr lang="en-CA" sz="2000" b="1" dirty="0" err="1" smtClean="0"/>
              <a:t>IsString</a:t>
            </a:r>
            <a:r>
              <a:rPr lang="en-CA" sz="2000" b="1" dirty="0"/>
              <a:t>()</a:t>
            </a:r>
            <a:r>
              <a:rPr lang="en-CA" sz="2000" dirty="0"/>
              <a:t> –</a:t>
            </a:r>
            <a:r>
              <a:rPr lang="en-CA" sz="2000" dirty="0" smtClean="0"/>
              <a:t> </a:t>
            </a:r>
            <a:r>
              <a:rPr lang="en-CA" sz="2000" dirty="0"/>
              <a:t>determines whether a value is a string.</a:t>
            </a:r>
          </a:p>
          <a:p>
            <a:pPr marL="342900" lvl="0" indent="-342900">
              <a:lnSpc>
                <a:spcPct val="150000"/>
              </a:lnSpc>
              <a:buFont typeface="Arial" panose="020B0604020202020204" pitchFamily="34" charset="0"/>
              <a:buChar char="•"/>
            </a:pPr>
            <a:r>
              <a:rPr lang="en-CA" sz="2000" b="1" dirty="0" err="1" smtClean="0"/>
              <a:t>IsDate</a:t>
            </a:r>
            <a:r>
              <a:rPr lang="en-CA" sz="2000" b="1" dirty="0"/>
              <a:t>() </a:t>
            </a:r>
            <a:r>
              <a:rPr lang="en-CA" sz="2000" dirty="0"/>
              <a:t>–</a:t>
            </a:r>
            <a:r>
              <a:rPr lang="en-CA" sz="2000" dirty="0" smtClean="0"/>
              <a:t> </a:t>
            </a:r>
            <a:r>
              <a:rPr lang="en-CA" sz="2000" dirty="0"/>
              <a:t>determines whether a value is a date.</a:t>
            </a:r>
            <a:endParaRPr lang="en-CA" sz="2000" dirty="0" smtClean="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103 / 193</a:t>
            </a:r>
            <a:endParaRPr lang="en-CA" dirty="0"/>
          </a:p>
        </p:txBody>
      </p:sp>
    </p:spTree>
    <p:extLst>
      <p:ext uri="{BB962C8B-B14F-4D97-AF65-F5344CB8AC3E}">
        <p14:creationId xmlns:p14="http://schemas.microsoft.com/office/powerpoint/2010/main" val="40628219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smtClean="0"/>
              <a:t>If Logic</a:t>
            </a:r>
            <a:endParaRPr lang="en-US" dirty="0"/>
          </a:p>
        </p:txBody>
      </p:sp>
      <p:sp>
        <p:nvSpPr>
          <p:cNvPr id="3" name="TextBox 87"/>
          <p:cNvSpPr txBox="1">
            <a:spLocks noChangeArrowheads="1"/>
          </p:cNvSpPr>
          <p:nvPr/>
        </p:nvSpPr>
        <p:spPr bwMode="auto">
          <a:xfrm>
            <a:off x="539552" y="1412776"/>
            <a:ext cx="7992888" cy="4124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a:t>
            </a:r>
            <a:r>
              <a:rPr lang="en-US" sz="2000" b="1" dirty="0"/>
              <a:t>If logic </a:t>
            </a:r>
            <a:r>
              <a:rPr lang="en-US" sz="2000" dirty="0"/>
              <a:t>function allows you to create dynamic variables and are the basis of </a:t>
            </a:r>
            <a:r>
              <a:rPr lang="en-US" sz="2000" dirty="0" err="1" smtClean="0"/>
              <a:t>boolean</a:t>
            </a:r>
            <a:r>
              <a:rPr lang="en-US" sz="2000" dirty="0" smtClean="0"/>
              <a:t> </a:t>
            </a:r>
            <a:r>
              <a:rPr lang="en-US" sz="2000" dirty="0"/>
              <a:t>logic. </a:t>
            </a:r>
            <a:r>
              <a:rPr lang="en-US" sz="2000" dirty="0" smtClean="0"/>
              <a:t>This allows authors to </a:t>
            </a:r>
            <a:r>
              <a:rPr lang="en-US" sz="2000" dirty="0"/>
              <a:t>display patterns within data or show trends. </a:t>
            </a:r>
            <a:endParaRPr lang="en-US" sz="2000" dirty="0" smtClean="0"/>
          </a:p>
          <a:p>
            <a:endParaRPr lang="en-CA" sz="1400" dirty="0" smtClean="0"/>
          </a:p>
          <a:p>
            <a:r>
              <a:rPr lang="en-CA" sz="2000" dirty="0"/>
              <a:t>If logic </a:t>
            </a:r>
            <a:r>
              <a:rPr lang="en-CA" sz="2000" dirty="0" smtClean="0"/>
              <a:t>functions </a:t>
            </a:r>
            <a:r>
              <a:rPr lang="en-CA" sz="2000" dirty="0"/>
              <a:t>can be written in two ways:</a:t>
            </a:r>
          </a:p>
          <a:p>
            <a:endParaRPr lang="en-CA" sz="1400" dirty="0" smtClean="0"/>
          </a:p>
          <a:p>
            <a:pPr lvl="1"/>
            <a:r>
              <a:rPr lang="en-CA" sz="2000" dirty="0"/>
              <a:t>=</a:t>
            </a:r>
            <a:r>
              <a:rPr lang="en-CA" sz="2000" b="1" dirty="0" smtClean="0">
                <a:solidFill>
                  <a:srgbClr val="00B0F0"/>
                </a:solidFill>
              </a:rPr>
              <a:t>If (</a:t>
            </a:r>
            <a:r>
              <a:rPr lang="en-CA" sz="2000" b="1" dirty="0" smtClean="0">
                <a:solidFill>
                  <a:srgbClr val="0070C0"/>
                </a:solidFill>
              </a:rPr>
              <a:t> </a:t>
            </a:r>
            <a:r>
              <a:rPr lang="en-CA" sz="2000" b="1" dirty="0" smtClean="0">
                <a:solidFill>
                  <a:srgbClr val="C00000"/>
                </a:solidFill>
              </a:rPr>
              <a:t>[</a:t>
            </a:r>
            <a:r>
              <a:rPr lang="en-CA" sz="2000" dirty="0"/>
              <a:t>Order Amount (Gross)</a:t>
            </a:r>
            <a:r>
              <a:rPr lang="en-CA" sz="2000" b="1" dirty="0">
                <a:solidFill>
                  <a:srgbClr val="C00000"/>
                </a:solidFill>
              </a:rPr>
              <a:t>]</a:t>
            </a:r>
            <a:r>
              <a:rPr lang="en-CA" sz="2000" dirty="0"/>
              <a:t>   &gt;= 1000000 </a:t>
            </a:r>
            <a:r>
              <a:rPr lang="en-CA" sz="2000" b="1" dirty="0">
                <a:solidFill>
                  <a:srgbClr val="00B0F0"/>
                </a:solidFill>
              </a:rPr>
              <a:t>)</a:t>
            </a:r>
            <a:r>
              <a:rPr lang="en-CA" sz="2000" dirty="0" smtClean="0"/>
              <a:t>  </a:t>
            </a:r>
          </a:p>
          <a:p>
            <a:pPr lvl="2"/>
            <a:r>
              <a:rPr lang="en-CA" sz="2000" dirty="0"/>
              <a:t>	</a:t>
            </a:r>
            <a:r>
              <a:rPr lang="en-CA" sz="2000" b="1" dirty="0">
                <a:solidFill>
                  <a:srgbClr val="0070C0"/>
                </a:solidFill>
              </a:rPr>
              <a:t>Then</a:t>
            </a:r>
            <a:r>
              <a:rPr lang="en-CA" sz="2000" dirty="0" smtClean="0">
                <a:solidFill>
                  <a:srgbClr val="0070C0"/>
                </a:solidFill>
              </a:rPr>
              <a:t> </a:t>
            </a:r>
            <a:r>
              <a:rPr lang="en-CA" sz="2000" dirty="0" smtClean="0"/>
              <a:t>	"</a:t>
            </a:r>
            <a:r>
              <a:rPr lang="en-CA" sz="2000" dirty="0"/>
              <a:t>High Expenditure" </a:t>
            </a:r>
            <a:r>
              <a:rPr lang="en-CA" sz="2000" dirty="0" smtClean="0"/>
              <a:t> </a:t>
            </a:r>
          </a:p>
          <a:p>
            <a:pPr lvl="2"/>
            <a:r>
              <a:rPr lang="en-CA" sz="2000" dirty="0"/>
              <a:t>	</a:t>
            </a:r>
            <a:r>
              <a:rPr lang="en-CA" sz="2000" b="1" dirty="0">
                <a:solidFill>
                  <a:schemeClr val="accent2">
                    <a:lumMod val="75000"/>
                  </a:schemeClr>
                </a:solidFill>
              </a:rPr>
              <a:t>Else</a:t>
            </a:r>
            <a:r>
              <a:rPr lang="en-CA" sz="2000" dirty="0" smtClean="0"/>
              <a:t> 	</a:t>
            </a:r>
            <a:r>
              <a:rPr lang="en-CA" sz="2000" dirty="0"/>
              <a:t> </a:t>
            </a:r>
            <a:r>
              <a:rPr lang="en-CA" sz="2000" dirty="0" smtClean="0"/>
              <a:t>"Low Expenditure"</a:t>
            </a:r>
          </a:p>
          <a:p>
            <a:pPr lvl="1"/>
            <a:endParaRPr lang="en-CA" sz="2000" dirty="0" smtClean="0"/>
          </a:p>
          <a:p>
            <a:pPr lvl="1"/>
            <a:endParaRPr lang="en-CA" sz="2000" dirty="0"/>
          </a:p>
          <a:p>
            <a:pPr lvl="1"/>
            <a:r>
              <a:rPr lang="en-CA" sz="2000" dirty="0"/>
              <a:t>=</a:t>
            </a:r>
            <a:r>
              <a:rPr lang="en-CA" sz="2000" b="1" dirty="0">
                <a:solidFill>
                  <a:srgbClr val="00B0F0"/>
                </a:solidFill>
              </a:rPr>
              <a:t>If </a:t>
            </a:r>
            <a:r>
              <a:rPr lang="en-CA" sz="2000" b="1" dirty="0" smtClean="0">
                <a:solidFill>
                  <a:srgbClr val="00B0F0"/>
                </a:solidFill>
              </a:rPr>
              <a:t>(</a:t>
            </a:r>
            <a:r>
              <a:rPr lang="en-CA" sz="2000" b="1" dirty="0" smtClean="0">
                <a:solidFill>
                  <a:srgbClr val="0070C0"/>
                </a:solidFill>
              </a:rPr>
              <a:t> </a:t>
            </a:r>
            <a:r>
              <a:rPr lang="en-CA" sz="2000" b="1" dirty="0">
                <a:solidFill>
                  <a:srgbClr val="C00000"/>
                </a:solidFill>
              </a:rPr>
              <a:t>[</a:t>
            </a:r>
            <a:r>
              <a:rPr lang="en-CA" sz="2000" dirty="0"/>
              <a:t>Order Amount (Gross)</a:t>
            </a:r>
            <a:r>
              <a:rPr lang="en-CA" sz="2000" b="1" dirty="0">
                <a:solidFill>
                  <a:srgbClr val="C00000"/>
                </a:solidFill>
              </a:rPr>
              <a:t>]</a:t>
            </a:r>
            <a:r>
              <a:rPr lang="en-CA" sz="2000" dirty="0"/>
              <a:t>   &gt;= 1000000 </a:t>
            </a:r>
            <a:r>
              <a:rPr lang="en-CA" sz="2000" b="1" dirty="0">
                <a:solidFill>
                  <a:srgbClr val="0070C0"/>
                </a:solidFill>
              </a:rPr>
              <a:t>;</a:t>
            </a:r>
            <a:r>
              <a:rPr lang="en-CA" sz="2000" dirty="0" smtClean="0"/>
              <a:t>  "</a:t>
            </a:r>
            <a:r>
              <a:rPr lang="en-CA" sz="2000" dirty="0"/>
              <a:t>High Expenditure"  </a:t>
            </a:r>
            <a:r>
              <a:rPr lang="en-CA" sz="2000" b="1" dirty="0" smtClean="0">
                <a:solidFill>
                  <a:schemeClr val="accent2">
                    <a:lumMod val="75000"/>
                  </a:schemeClr>
                </a:solidFill>
              </a:rPr>
              <a:t>;</a:t>
            </a:r>
            <a:r>
              <a:rPr lang="en-CA" sz="2000" dirty="0" smtClean="0"/>
              <a:t> "Low Expenditure" </a:t>
            </a:r>
            <a:r>
              <a:rPr lang="en-CA" sz="2000" b="1" dirty="0">
                <a:solidFill>
                  <a:srgbClr val="00B0F0"/>
                </a:solidFill>
              </a:rPr>
              <a:t>)</a:t>
            </a:r>
            <a:endParaRPr lang="en-US" sz="2000" b="1" dirty="0">
              <a:solidFill>
                <a:srgbClr val="00B0F0"/>
              </a:solidFill>
            </a:endParaRPr>
          </a:p>
          <a:p>
            <a:endParaRPr lang="en-US" sz="1400" dirty="0"/>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104 / 193</a:t>
            </a:r>
            <a:endParaRPr lang="en-CA" dirty="0"/>
          </a:p>
        </p:txBody>
      </p:sp>
    </p:spTree>
    <p:extLst>
      <p:ext uri="{BB962C8B-B14F-4D97-AF65-F5344CB8AC3E}">
        <p14:creationId xmlns:p14="http://schemas.microsoft.com/office/powerpoint/2010/main" val="23111784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smtClean="0"/>
              <a:t>If Logic (contd.)</a:t>
            </a:r>
            <a:endParaRPr lang="en-US" dirty="0"/>
          </a:p>
        </p:txBody>
      </p:sp>
      <p:sp>
        <p:nvSpPr>
          <p:cNvPr id="3" name="TextBox 87"/>
          <p:cNvSpPr txBox="1">
            <a:spLocks noChangeArrowheads="1"/>
          </p:cNvSpPr>
          <p:nvPr/>
        </p:nvSpPr>
        <p:spPr bwMode="auto">
          <a:xfrm>
            <a:off x="539552" y="1412776"/>
            <a:ext cx="7992888" cy="2154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Other </a:t>
            </a:r>
            <a:r>
              <a:rPr lang="en-US" sz="2000" dirty="0"/>
              <a:t>functions within this section can all be used in conjunction with If, Then, and Else function. </a:t>
            </a:r>
            <a:endParaRPr lang="en-US" sz="2000" dirty="0" smtClean="0"/>
          </a:p>
          <a:p>
            <a:endParaRPr lang="en-CA" sz="1400" dirty="0"/>
          </a:p>
          <a:p>
            <a:pPr marL="360363" indent="-360363">
              <a:tabLst>
                <a:tab pos="273050" algn="l"/>
              </a:tabLst>
            </a:pPr>
            <a:r>
              <a:rPr lang="en-US" sz="2000" dirty="0" smtClean="0"/>
              <a:t>	=</a:t>
            </a:r>
            <a:r>
              <a:rPr lang="en-US" sz="2000" b="1" dirty="0" smtClean="0">
                <a:solidFill>
                  <a:srgbClr val="0070C0"/>
                </a:solidFill>
              </a:rPr>
              <a:t>If (</a:t>
            </a:r>
            <a:r>
              <a:rPr lang="en-US" sz="2000" b="1" dirty="0" smtClean="0">
                <a:solidFill>
                  <a:srgbClr val="C00000"/>
                </a:solidFill>
              </a:rPr>
              <a:t> </a:t>
            </a:r>
            <a:r>
              <a:rPr lang="en-US" sz="2000" b="1" dirty="0">
                <a:solidFill>
                  <a:srgbClr val="C00000"/>
                </a:solidFill>
              </a:rPr>
              <a:t>[</a:t>
            </a:r>
            <a:r>
              <a:rPr lang="en-US" sz="2000" dirty="0"/>
              <a:t>Total (RT+OT) Hours</a:t>
            </a:r>
            <a:r>
              <a:rPr lang="en-US" sz="2000" b="1" dirty="0">
                <a:solidFill>
                  <a:srgbClr val="C00000"/>
                </a:solidFill>
              </a:rPr>
              <a:t>]</a:t>
            </a:r>
            <a:r>
              <a:rPr lang="en-US" sz="2000" dirty="0"/>
              <a:t> &gt;=</a:t>
            </a:r>
            <a:r>
              <a:rPr lang="en-US" sz="2000" dirty="0" smtClean="0"/>
              <a:t>100 </a:t>
            </a:r>
            <a:r>
              <a:rPr lang="en-US" sz="2000" b="1" dirty="0" smtClean="0">
                <a:solidFill>
                  <a:srgbClr val="0070C0"/>
                </a:solidFill>
              </a:rPr>
              <a:t>)</a:t>
            </a:r>
            <a:r>
              <a:rPr lang="en-US" sz="2000" dirty="0" smtClean="0"/>
              <a:t> </a:t>
            </a:r>
            <a:br>
              <a:rPr lang="en-US" sz="2000" dirty="0" smtClean="0"/>
            </a:br>
            <a:r>
              <a:rPr lang="en-US" sz="2000" dirty="0" smtClean="0"/>
              <a:t>	</a:t>
            </a:r>
            <a:r>
              <a:rPr lang="en-US" sz="2000" b="1" dirty="0">
                <a:solidFill>
                  <a:schemeClr val="accent6">
                    <a:lumMod val="60000"/>
                    <a:lumOff val="40000"/>
                  </a:schemeClr>
                </a:solidFill>
              </a:rPr>
              <a:t>Then</a:t>
            </a:r>
            <a:r>
              <a:rPr lang="en-US" sz="2000" dirty="0" smtClean="0"/>
              <a:t> </a:t>
            </a:r>
            <a:r>
              <a:rPr lang="en-US" sz="2000" dirty="0"/>
              <a:t>"Large Operation" </a:t>
            </a:r>
            <a:r>
              <a:rPr lang="en-US" sz="2000" dirty="0" smtClean="0"/>
              <a:t/>
            </a:r>
            <a:br>
              <a:rPr lang="en-US" sz="2000" dirty="0" smtClean="0"/>
            </a:br>
            <a:r>
              <a:rPr lang="en-US" sz="2000" dirty="0" smtClean="0"/>
              <a:t>	</a:t>
            </a:r>
            <a:r>
              <a:rPr lang="en-US" sz="2000" b="1" dirty="0" err="1" smtClean="0">
                <a:solidFill>
                  <a:schemeClr val="accent6">
                    <a:lumMod val="60000"/>
                    <a:lumOff val="40000"/>
                  </a:schemeClr>
                </a:solidFill>
              </a:rPr>
              <a:t>ElseIf</a:t>
            </a:r>
            <a:r>
              <a:rPr lang="en-US" sz="2000" b="1" dirty="0" smtClean="0">
                <a:solidFill>
                  <a:schemeClr val="accent6">
                    <a:lumMod val="60000"/>
                    <a:lumOff val="40000"/>
                  </a:schemeClr>
                </a:solidFill>
              </a:rPr>
              <a:t>( </a:t>
            </a:r>
            <a:r>
              <a:rPr lang="en-US" sz="2000" b="1" dirty="0">
                <a:solidFill>
                  <a:srgbClr val="C00000"/>
                </a:solidFill>
              </a:rPr>
              <a:t>[</a:t>
            </a:r>
            <a:r>
              <a:rPr lang="en-US" sz="2000" dirty="0"/>
              <a:t>Total (RT+OT) Hours</a:t>
            </a:r>
            <a:r>
              <a:rPr lang="en-US" sz="2000" b="1" dirty="0" smtClean="0">
                <a:solidFill>
                  <a:srgbClr val="C00000"/>
                </a:solidFill>
              </a:rPr>
              <a:t>]</a:t>
            </a:r>
            <a:r>
              <a:rPr lang="en-US" sz="2000" dirty="0" smtClean="0"/>
              <a:t>&gt;=50 </a:t>
            </a:r>
            <a:r>
              <a:rPr lang="en-US" sz="2000" b="1" dirty="0" smtClean="0">
                <a:solidFill>
                  <a:schemeClr val="accent6">
                    <a:lumMod val="60000"/>
                    <a:lumOff val="40000"/>
                  </a:schemeClr>
                </a:solidFill>
              </a:rPr>
              <a:t>)</a:t>
            </a:r>
            <a:r>
              <a:rPr lang="en-US" sz="2000" dirty="0" smtClean="0"/>
              <a:t> 	</a:t>
            </a:r>
            <a:r>
              <a:rPr lang="en-US" sz="2000" b="1" dirty="0">
                <a:solidFill>
                  <a:srgbClr val="0099FF"/>
                </a:solidFill>
              </a:rPr>
              <a:t>Then</a:t>
            </a:r>
            <a:r>
              <a:rPr lang="en-US" sz="2000" b="1" dirty="0" smtClean="0">
                <a:solidFill>
                  <a:schemeClr val="accent5">
                    <a:lumMod val="50000"/>
                  </a:schemeClr>
                </a:solidFill>
              </a:rPr>
              <a:t> </a:t>
            </a:r>
            <a:r>
              <a:rPr lang="en-US" sz="2000" dirty="0"/>
              <a:t>"Medium Operation" </a:t>
            </a:r>
            <a:r>
              <a:rPr lang="en-US" sz="2000" dirty="0" smtClean="0"/>
              <a:t/>
            </a:r>
            <a:br>
              <a:rPr lang="en-US" sz="2000" dirty="0" smtClean="0"/>
            </a:br>
            <a:r>
              <a:rPr lang="en-US" sz="2000" dirty="0" smtClean="0"/>
              <a:t>				   	</a:t>
            </a:r>
            <a:r>
              <a:rPr lang="en-US" sz="2000" b="1" dirty="0" smtClean="0">
                <a:solidFill>
                  <a:srgbClr val="0099FF"/>
                </a:solidFill>
              </a:rPr>
              <a:t>Else</a:t>
            </a:r>
            <a:r>
              <a:rPr lang="en-US" sz="2000" b="1" dirty="0" smtClean="0">
                <a:solidFill>
                  <a:srgbClr val="FFC000"/>
                </a:solidFill>
              </a:rPr>
              <a:t> </a:t>
            </a:r>
            <a:r>
              <a:rPr lang="en-US" sz="2000" dirty="0"/>
              <a:t>"Small </a:t>
            </a:r>
            <a:r>
              <a:rPr lang="en-US" sz="2000" dirty="0" smtClean="0"/>
              <a:t>Operation"</a:t>
            </a:r>
            <a:endParaRPr lang="en-US" sz="1050" dirty="0"/>
          </a:p>
        </p:txBody>
      </p:sp>
      <p:pic>
        <p:nvPicPr>
          <p:cNvPr id="4" name="Picture 3"/>
          <p:cNvPicPr/>
          <p:nvPr/>
        </p:nvPicPr>
        <p:blipFill>
          <a:blip r:embed="rId3"/>
          <a:stretch>
            <a:fillRect/>
          </a:stretch>
        </p:blipFill>
        <p:spPr>
          <a:xfrm>
            <a:off x="1245108" y="4005064"/>
            <a:ext cx="6581775" cy="1914525"/>
          </a:xfrm>
          <a:prstGeom prst="rect">
            <a:avLst/>
          </a:prstGeom>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105 / 193</a:t>
            </a:r>
            <a:endParaRPr lang="en-CA" dirty="0"/>
          </a:p>
        </p:txBody>
      </p:sp>
    </p:spTree>
    <p:extLst>
      <p:ext uri="{BB962C8B-B14F-4D97-AF65-F5344CB8AC3E}">
        <p14:creationId xmlns:p14="http://schemas.microsoft.com/office/powerpoint/2010/main" val="19047875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13</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13</a:t>
            </a:r>
            <a:r>
              <a:rPr lang="en-CA" sz="2000" dirty="0" smtClean="0">
                <a:effectLst>
                  <a:glow>
                    <a:srgbClr val="000000"/>
                  </a:glow>
                  <a:outerShdw sx="0" sy="0">
                    <a:srgbClr val="000000"/>
                  </a:outerShdw>
                  <a:reflection stA="0" endPos="0" fadeDir="0" sx="0" sy="0"/>
                </a:effectLst>
              </a:rPr>
              <a:t>: </a:t>
            </a:r>
            <a:r>
              <a:rPr lang="en-CA" sz="2000" dirty="0">
                <a:effectLst>
                  <a:glow>
                    <a:srgbClr val="000000"/>
                  </a:glow>
                  <a:outerShdw sx="0" sy="0">
                    <a:srgbClr val="000000"/>
                  </a:outerShdw>
                  <a:reflection stA="0" endPos="0" fadeDir="0" sx="0" sy="0"/>
                </a:effectLst>
              </a:rPr>
              <a:t>Creating an If, Then, and Else </a:t>
            </a:r>
            <a:r>
              <a:rPr lang="en-CA" sz="2000" dirty="0" smtClean="0">
                <a:effectLst>
                  <a:glow>
                    <a:srgbClr val="000000"/>
                  </a:glow>
                  <a:outerShdw sx="0" sy="0">
                    <a:srgbClr val="000000"/>
                  </a:outerShdw>
                  <a:reflection stA="0" endPos="0" fadeDir="0" sx="0" sy="0"/>
                </a:effectLst>
              </a:rPr>
              <a:t>Function.</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add functionality to variables by using IF statements.  This expands your current functionality and is used in many WebI </a:t>
            </a:r>
            <a:r>
              <a:rPr lang="en-US" sz="2000" dirty="0" smtClean="0"/>
              <a:t>Documents.</a:t>
            </a:r>
            <a:endParaRPr lang="en-US"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106 / 193</a:t>
            </a:r>
            <a:endParaRPr lang="en-CA" dirty="0"/>
          </a:p>
        </p:txBody>
      </p:sp>
    </p:spTree>
    <p:extLst>
      <p:ext uri="{BB962C8B-B14F-4D97-AF65-F5344CB8AC3E}">
        <p14:creationId xmlns:p14="http://schemas.microsoft.com/office/powerpoint/2010/main" val="245886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9 – Multiple </a:t>
            </a:r>
            <a:r>
              <a:rPr lang="en-CA" dirty="0" err="1" smtClean="0"/>
              <a:t>Datasources</a:t>
            </a:r>
            <a:r>
              <a:rPr lang="en-CA" dirty="0"/>
              <a:t/>
            </a:r>
            <a:br>
              <a:rPr lang="en-CA" dirty="0"/>
            </a:br>
            <a:endParaRPr lang="en-CA" dirty="0"/>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9.1.	WebI Report with Multiple </a:t>
            </a:r>
            <a:r>
              <a:rPr lang="en-CA" sz="2000" dirty="0" smtClean="0"/>
              <a:t>Queries</a:t>
            </a:r>
            <a:endParaRPr lang="en-CA" sz="2000" dirty="0"/>
          </a:p>
          <a:p>
            <a:pPr eaLnBrk="1" hangingPunct="1">
              <a:lnSpc>
                <a:spcPct val="150000"/>
              </a:lnSpc>
            </a:pPr>
            <a:r>
              <a:rPr lang="en-CA" sz="2000" dirty="0" smtClean="0"/>
              <a:t>9.2</a:t>
            </a:r>
            <a:r>
              <a:rPr lang="en-CA" sz="2000" dirty="0"/>
              <a:t>.	Merge Data from multiple Data </a:t>
            </a:r>
            <a:r>
              <a:rPr lang="en-CA" sz="2000" dirty="0" smtClean="0"/>
              <a:t>Provider</a:t>
            </a:r>
            <a:endParaRPr lang="en-CA" sz="2000" dirty="0"/>
          </a:p>
        </p:txBody>
      </p:sp>
      <p:sp>
        <p:nvSpPr>
          <p:cNvPr id="8" name="Slide Number Placeholder 7"/>
          <p:cNvSpPr>
            <a:spLocks noGrp="1"/>
          </p:cNvSpPr>
          <p:nvPr>
            <p:ph type="sldNum" sz="quarter" idx="4"/>
          </p:nvPr>
        </p:nvSpPr>
        <p:spPr/>
        <p:txBody>
          <a:bodyPr/>
          <a:lstStyle/>
          <a:p>
            <a:pPr>
              <a:defRPr/>
            </a:pPr>
            <a:r>
              <a:rPr lang="en-CA" smtClean="0"/>
              <a:t>107 / 193</a:t>
            </a:r>
            <a:endParaRPr lang="en-CA" dirty="0"/>
          </a:p>
        </p:txBody>
      </p:sp>
    </p:spTree>
    <p:extLst>
      <p:ext uri="{BB962C8B-B14F-4D97-AF65-F5344CB8AC3E}">
        <p14:creationId xmlns:p14="http://schemas.microsoft.com/office/powerpoint/2010/main" val="2192597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WebI Report with Multiple Queries</a:t>
            </a: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WebI can pull from many different Data Sources to create reports. This needs to be done to augment a report or to add important elements of data. </a:t>
            </a:r>
            <a:endParaRPr lang="en-US" sz="2000" dirty="0" smtClean="0"/>
          </a:p>
          <a:p>
            <a:endParaRPr lang="en-US" sz="2000" dirty="0"/>
          </a:p>
          <a:p>
            <a:r>
              <a:rPr lang="en-US" sz="2000" dirty="0" smtClean="0"/>
              <a:t>The </a:t>
            </a:r>
            <a:r>
              <a:rPr lang="en-US" sz="2000" dirty="0"/>
              <a:t>source of these Data Providers can be combination of BEx Queries, Universes and/or Excel SpreadSheets. </a:t>
            </a: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grpSp>
        <p:nvGrpSpPr>
          <p:cNvPr id="4" name="Group 3"/>
          <p:cNvGrpSpPr/>
          <p:nvPr/>
        </p:nvGrpSpPr>
        <p:grpSpPr>
          <a:xfrm>
            <a:off x="1619672" y="3645024"/>
            <a:ext cx="5756106" cy="2256790"/>
            <a:chOff x="1619672" y="3645024"/>
            <a:chExt cx="5756106" cy="2256790"/>
          </a:xfrm>
        </p:grpSpPr>
        <p:pic>
          <p:nvPicPr>
            <p:cNvPr id="6" name="Picture 5"/>
            <p:cNvPicPr/>
            <p:nvPr/>
          </p:nvPicPr>
          <p:blipFill>
            <a:blip r:embed="rId3"/>
            <a:stretch>
              <a:fillRect/>
            </a:stretch>
          </p:blipFill>
          <p:spPr>
            <a:xfrm>
              <a:off x="1619672" y="3645024"/>
              <a:ext cx="2019300" cy="2256790"/>
            </a:xfrm>
            <a:prstGeom prst="rect">
              <a:avLst/>
            </a:prstGeom>
            <a:ln>
              <a:solidFill>
                <a:schemeClr val="accent1"/>
              </a:solidFill>
            </a:ln>
          </p:spPr>
        </p:pic>
        <p:pic>
          <p:nvPicPr>
            <p:cNvPr id="7" name="Picture 6"/>
            <p:cNvPicPr/>
            <p:nvPr/>
          </p:nvPicPr>
          <p:blipFill>
            <a:blip r:embed="rId4"/>
            <a:stretch>
              <a:fillRect/>
            </a:stretch>
          </p:blipFill>
          <p:spPr>
            <a:xfrm>
              <a:off x="4644008" y="4345111"/>
              <a:ext cx="2731770" cy="856615"/>
            </a:xfrm>
            <a:prstGeom prst="rect">
              <a:avLst/>
            </a:prstGeom>
            <a:ln>
              <a:solidFill>
                <a:schemeClr val="accent1"/>
              </a:solidFill>
            </a:ln>
          </p:spPr>
        </p:pic>
      </p:grpSp>
      <p:sp>
        <p:nvSpPr>
          <p:cNvPr id="12" name="Slide Number Placeholder 11"/>
          <p:cNvSpPr>
            <a:spLocks noGrp="1"/>
          </p:cNvSpPr>
          <p:nvPr>
            <p:ph type="sldNum" sz="quarter" idx="4"/>
          </p:nvPr>
        </p:nvSpPr>
        <p:spPr/>
        <p:txBody>
          <a:bodyPr/>
          <a:lstStyle/>
          <a:p>
            <a:pPr>
              <a:defRPr/>
            </a:pPr>
            <a:r>
              <a:rPr lang="en-CA" smtClean="0"/>
              <a:t>108 / 193</a:t>
            </a:r>
            <a:endParaRPr lang="en-CA" dirty="0"/>
          </a:p>
        </p:txBody>
      </p:sp>
    </p:spTree>
    <p:extLst>
      <p:ext uri="{BB962C8B-B14F-4D97-AF65-F5344CB8AC3E}">
        <p14:creationId xmlns:p14="http://schemas.microsoft.com/office/powerpoint/2010/main" val="40605717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14</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14</a:t>
            </a:r>
            <a:r>
              <a:rPr lang="en-CA" sz="2000" dirty="0">
                <a:effectLst>
                  <a:glow>
                    <a:srgbClr val="000000"/>
                  </a:glow>
                  <a:outerShdw sx="0" sy="0">
                    <a:srgbClr val="000000"/>
                  </a:outerShdw>
                  <a:reflection stA="0" endPos="0" fadeDir="0" sx="0" sy="0"/>
                </a:effectLst>
              </a:rPr>
              <a:t>: Creating Reports with two BEx </a:t>
            </a:r>
            <a:r>
              <a:rPr lang="en-CA" sz="2000" dirty="0" smtClean="0">
                <a:effectLst>
                  <a:glow>
                    <a:srgbClr val="000000"/>
                  </a:glow>
                  <a:outerShdw sx="0" sy="0">
                    <a:srgbClr val="000000"/>
                  </a:outerShdw>
                  <a:reflection stA="0" endPos="0" fadeDir="0" sx="0" sy="0"/>
                </a:effectLst>
              </a:rPr>
              <a:t>Queries.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showing how to combine and use multiple BEx queries in one WebI Document.  Many reports have multiple data sources which range from Excel, BEx as well as Universes.  </a:t>
            </a:r>
          </a:p>
          <a:p>
            <a:pPr eaLnBrk="1" hangingPunct="1"/>
            <a:endParaRPr lang="en-CA" sz="2000" dirty="0">
              <a:effectLst>
                <a:glow>
                  <a:srgbClr val="000000"/>
                </a:glow>
                <a:outerShdw sx="0" sy="0">
                  <a:srgbClr val="000000"/>
                </a:outerShdw>
                <a:reflection stA="0" endPos="0" fadeDir="0" sx="0" sy="0"/>
              </a:effectLst>
            </a:endParaRPr>
          </a:p>
        </p:txBody>
      </p:sp>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sp>
        <p:nvSpPr>
          <p:cNvPr id="9" name="Slide Number Placeholder 8"/>
          <p:cNvSpPr>
            <a:spLocks noGrp="1"/>
          </p:cNvSpPr>
          <p:nvPr>
            <p:ph type="sldNum" sz="quarter" idx="4"/>
          </p:nvPr>
        </p:nvSpPr>
        <p:spPr/>
        <p:txBody>
          <a:bodyPr/>
          <a:lstStyle/>
          <a:p>
            <a:pPr>
              <a:defRPr/>
            </a:pPr>
            <a:r>
              <a:rPr lang="en-CA" smtClean="0"/>
              <a:t>109 / 193</a:t>
            </a:r>
            <a:endParaRPr lang="en-CA" dirty="0"/>
          </a:p>
        </p:txBody>
      </p:sp>
    </p:spTree>
    <p:extLst>
      <p:ext uri="{BB962C8B-B14F-4D97-AF65-F5344CB8AC3E}">
        <p14:creationId xmlns:p14="http://schemas.microsoft.com/office/powerpoint/2010/main" val="658671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Document </a:t>
            </a:r>
            <a:endParaRPr lang="en-CA" dirty="0"/>
          </a:p>
        </p:txBody>
      </p:sp>
      <p:sp>
        <p:nvSpPr>
          <p:cNvPr id="3" name="TextBox 87"/>
          <p:cNvSpPr txBox="1">
            <a:spLocks noChangeArrowheads="1"/>
          </p:cNvSpPr>
          <p:nvPr/>
        </p:nvSpPr>
        <p:spPr bwMode="auto">
          <a:xfrm>
            <a:off x="539552" y="1412776"/>
            <a:ext cx="324036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 </a:t>
            </a:r>
            <a:r>
              <a:rPr lang="en-US" sz="2000" dirty="0" err="1"/>
              <a:t>WebI</a:t>
            </a:r>
            <a:r>
              <a:rPr lang="en-US" sz="2000" dirty="0"/>
              <a:t> Document is comprised of one or more reports organized as tab pages along the bottom of the window. </a:t>
            </a:r>
            <a:endParaRPr lang="en-US" sz="2000" dirty="0" smtClean="0"/>
          </a:p>
          <a:p>
            <a:endParaRPr lang="en-US" sz="2000" dirty="0"/>
          </a:p>
          <a:p>
            <a:r>
              <a:rPr lang="en-US" sz="2000" dirty="0" smtClean="0"/>
              <a:t>Each </a:t>
            </a:r>
            <a:r>
              <a:rPr lang="en-US" sz="2000" dirty="0"/>
              <a:t>Reports may contain one or more blocks of formatted texts, tables </a:t>
            </a:r>
            <a:r>
              <a:rPr lang="en-US" sz="2000" dirty="0" smtClean="0"/>
              <a:t/>
            </a:r>
            <a:br>
              <a:rPr lang="en-US" sz="2000" dirty="0" smtClean="0"/>
            </a:br>
            <a:r>
              <a:rPr lang="en-US" sz="2000" dirty="0" smtClean="0"/>
              <a:t>and </a:t>
            </a:r>
            <a:r>
              <a:rPr lang="en-US" sz="2000" dirty="0"/>
              <a:t>charts. </a:t>
            </a:r>
            <a:endParaRPr lang="en-CA" sz="2000" dirty="0"/>
          </a:p>
        </p:txBody>
      </p:sp>
      <p:pic>
        <p:nvPicPr>
          <p:cNvPr id="5" name="Picture 4"/>
          <p:cNvPicPr>
            <a:picLocks noChangeAspect="1"/>
          </p:cNvPicPr>
          <p:nvPr/>
        </p:nvPicPr>
        <p:blipFill>
          <a:blip r:embed="rId3"/>
          <a:stretch>
            <a:fillRect/>
          </a:stretch>
        </p:blipFill>
        <p:spPr>
          <a:xfrm>
            <a:off x="3635896" y="1782076"/>
            <a:ext cx="5148572" cy="4806674"/>
          </a:xfrm>
          <a:prstGeom prst="rect">
            <a:avLst/>
          </a:prstGeom>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0" name="Slide Number Placeholder 9"/>
          <p:cNvSpPr>
            <a:spLocks noGrp="1"/>
          </p:cNvSpPr>
          <p:nvPr>
            <p:ph type="sldNum" sz="quarter" idx="4"/>
          </p:nvPr>
        </p:nvSpPr>
        <p:spPr/>
        <p:txBody>
          <a:bodyPr/>
          <a:lstStyle/>
          <a:p>
            <a:pPr>
              <a:defRPr/>
            </a:pPr>
            <a:r>
              <a:rPr lang="en-CA" smtClean="0"/>
              <a:t>11 / 193</a:t>
            </a:r>
            <a:endParaRPr lang="en-CA" dirty="0"/>
          </a:p>
        </p:txBody>
      </p:sp>
    </p:spTree>
    <p:extLst>
      <p:ext uri="{BB962C8B-B14F-4D97-AF65-F5344CB8AC3E}">
        <p14:creationId xmlns:p14="http://schemas.microsoft.com/office/powerpoint/2010/main" val="3512542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Merge Data from multiple Data Provider</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One can </a:t>
            </a:r>
            <a:r>
              <a:rPr lang="en-US" sz="2000" dirty="0"/>
              <a:t>merge data from two or more Data Providers to be able to analyze them as one object.</a:t>
            </a:r>
            <a:endParaRPr lang="en-CA" sz="2000" dirty="0"/>
          </a:p>
        </p:txBody>
      </p:sp>
      <p:sp>
        <p:nvSpPr>
          <p:cNvPr id="11"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pic>
        <p:nvPicPr>
          <p:cNvPr id="12" name="Picture 11"/>
          <p:cNvPicPr>
            <a:picLocks noChangeAspect="1"/>
          </p:cNvPicPr>
          <p:nvPr/>
        </p:nvPicPr>
        <p:blipFill>
          <a:blip r:embed="rId3"/>
          <a:stretch>
            <a:fillRect/>
          </a:stretch>
        </p:blipFill>
        <p:spPr>
          <a:xfrm>
            <a:off x="1185577" y="2564904"/>
            <a:ext cx="6700838" cy="3033713"/>
          </a:xfrm>
          <a:prstGeom prst="rect">
            <a:avLst/>
          </a:prstGeom>
          <a:ln>
            <a:solidFill>
              <a:schemeClr val="accent1"/>
            </a:solidFill>
          </a:ln>
        </p:spPr>
      </p:pic>
      <p:sp>
        <p:nvSpPr>
          <p:cNvPr id="8" name="Slide Number Placeholder 7"/>
          <p:cNvSpPr>
            <a:spLocks noGrp="1"/>
          </p:cNvSpPr>
          <p:nvPr>
            <p:ph type="sldNum" sz="quarter" idx="4"/>
          </p:nvPr>
        </p:nvSpPr>
        <p:spPr/>
        <p:txBody>
          <a:bodyPr/>
          <a:lstStyle/>
          <a:p>
            <a:pPr>
              <a:defRPr/>
            </a:pPr>
            <a:r>
              <a:rPr lang="en-CA" smtClean="0"/>
              <a:t>110 / 193</a:t>
            </a:r>
            <a:endParaRPr lang="en-CA" dirty="0"/>
          </a:p>
        </p:txBody>
      </p:sp>
    </p:spTree>
    <p:extLst>
      <p:ext uri="{BB962C8B-B14F-4D97-AF65-F5344CB8AC3E}">
        <p14:creationId xmlns:p14="http://schemas.microsoft.com/office/powerpoint/2010/main" val="3965629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sz="2800" dirty="0">
                <a:solidFill>
                  <a:srgbClr val="324F81"/>
                </a:solidFill>
                <a:latin typeface="Arial" charset="0"/>
                <a:ea typeface="ＭＳ Ｐゴシック" charset="0"/>
                <a:cs typeface="ＭＳ Ｐゴシック" charset="0"/>
              </a:rPr>
              <a:t>Merge Data from multiple Data Provider (contd.)</a:t>
            </a: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Objects can be merged in two ways.</a:t>
            </a:r>
            <a:endParaRPr lang="en-CA" sz="2000" dirty="0"/>
          </a:p>
        </p:txBody>
      </p:sp>
      <p:sp>
        <p:nvSpPr>
          <p:cNvPr id="11"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5076056" y="4133921"/>
            <a:ext cx="3351530" cy="1810385"/>
          </a:xfrm>
          <a:prstGeom prst="rect">
            <a:avLst/>
          </a:prstGeom>
          <a:ln>
            <a:solidFill>
              <a:schemeClr val="accent1"/>
            </a:solidFill>
          </a:ln>
        </p:spPr>
      </p:pic>
      <p:grpSp>
        <p:nvGrpSpPr>
          <p:cNvPr id="17" name="Group 16"/>
          <p:cNvGrpSpPr/>
          <p:nvPr/>
        </p:nvGrpSpPr>
        <p:grpSpPr>
          <a:xfrm>
            <a:off x="858685" y="1974077"/>
            <a:ext cx="4935220" cy="4302968"/>
            <a:chOff x="858685" y="1974077"/>
            <a:chExt cx="4935220" cy="4302968"/>
          </a:xfrm>
        </p:grpSpPr>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858685" y="1974077"/>
              <a:ext cx="4935220" cy="827405"/>
            </a:xfrm>
            <a:prstGeom prst="rect">
              <a:avLst/>
            </a:prstGeom>
            <a:ln>
              <a:solidFill>
                <a:schemeClr val="accent1"/>
              </a:solidFill>
            </a:ln>
          </p:spPr>
        </p:pic>
        <p:pic>
          <p:nvPicPr>
            <p:cNvPr id="8" name="Picture 7"/>
            <p:cNvPicPr/>
            <p:nvPr/>
          </p:nvPicPr>
          <p:blipFill>
            <a:blip r:embed="rId5"/>
            <a:stretch>
              <a:fillRect/>
            </a:stretch>
          </p:blipFill>
          <p:spPr>
            <a:xfrm>
              <a:off x="858685" y="3252709"/>
              <a:ext cx="2352392" cy="3024336"/>
            </a:xfrm>
            <a:prstGeom prst="rect">
              <a:avLst/>
            </a:prstGeom>
            <a:ln>
              <a:solidFill>
                <a:schemeClr val="accent1"/>
              </a:solidFill>
            </a:ln>
          </p:spPr>
        </p:pic>
        <p:sp>
          <p:nvSpPr>
            <p:cNvPr id="4" name="Down Arrow 3"/>
            <p:cNvSpPr/>
            <p:nvPr/>
          </p:nvSpPr>
          <p:spPr bwMode="auto">
            <a:xfrm>
              <a:off x="1907704" y="2852936"/>
              <a:ext cx="360040" cy="324723"/>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grpSp>
      <p:cxnSp>
        <p:nvCxnSpPr>
          <p:cNvPr id="9" name="Elbow Connector 8"/>
          <p:cNvCxnSpPr/>
          <p:nvPr/>
        </p:nvCxnSpPr>
        <p:spPr bwMode="auto">
          <a:xfrm rot="5400000" flipH="1" flipV="1">
            <a:off x="3248609" y="2937430"/>
            <a:ext cx="4302969" cy="2376265"/>
          </a:xfrm>
          <a:prstGeom prst="bentConnector3">
            <a:avLst>
              <a:gd name="adj1" fmla="val 61953"/>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4" name="Slide Number Placeholder 13"/>
          <p:cNvSpPr>
            <a:spLocks noGrp="1"/>
          </p:cNvSpPr>
          <p:nvPr>
            <p:ph type="sldNum" sz="quarter" idx="4"/>
          </p:nvPr>
        </p:nvSpPr>
        <p:spPr/>
        <p:txBody>
          <a:bodyPr/>
          <a:lstStyle/>
          <a:p>
            <a:pPr>
              <a:defRPr/>
            </a:pPr>
            <a:r>
              <a:rPr lang="en-CA" smtClean="0"/>
              <a:t>111 / 193</a:t>
            </a:r>
            <a:endParaRPr lang="en-CA" dirty="0"/>
          </a:p>
        </p:txBody>
      </p:sp>
    </p:spTree>
    <p:extLst>
      <p:ext uri="{BB962C8B-B14F-4D97-AF65-F5344CB8AC3E}">
        <p14:creationId xmlns:p14="http://schemas.microsoft.com/office/powerpoint/2010/main" val="39916968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sz="2800" dirty="0">
                <a:solidFill>
                  <a:srgbClr val="324F81"/>
                </a:solidFill>
                <a:latin typeface="Arial" charset="0"/>
                <a:ea typeface="ＭＳ Ｐゴシック" charset="0"/>
                <a:cs typeface="ＭＳ Ｐゴシック" charset="0"/>
              </a:rPr>
              <a:t>Merge Data from multiple Data Provider (contd.)</a:t>
            </a:r>
          </a:p>
        </p:txBody>
      </p:sp>
      <p:sp>
        <p:nvSpPr>
          <p:cNvPr id="4" name="Rectangle 3"/>
          <p:cNvSpPr/>
          <p:nvPr/>
        </p:nvSpPr>
        <p:spPr>
          <a:xfrm>
            <a:off x="539552" y="1412776"/>
            <a:ext cx="7886188" cy="5160387"/>
          </a:xfrm>
          <a:prstGeom prst="rect">
            <a:avLst/>
          </a:prstGeom>
        </p:spPr>
        <p:txBody>
          <a:bodyPr wrap="square">
            <a:spAutoFit/>
          </a:bodyPr>
          <a:lstStyle/>
          <a:p>
            <a:pPr>
              <a:spcBef>
                <a:spcPts val="1000"/>
              </a:spcBef>
              <a:spcAft>
                <a:spcPts val="0"/>
              </a:spcAft>
              <a:buSzPts val="1400"/>
            </a:pPr>
            <a:r>
              <a:rPr lang="en-US" sz="2000" b="1" kern="0" dirty="0">
                <a:effectLst>
                  <a:glow>
                    <a:srgbClr val="000000"/>
                  </a:glow>
                  <a:outerShdw sx="0" sy="0">
                    <a:srgbClr val="000000"/>
                  </a:outerShdw>
                  <a:reflection stA="0" endPos="0" fadeDir="0" sx="0" sy="0"/>
                </a:effectLst>
                <a:ea typeface="Times New Roman" panose="02020603050405020304" pitchFamily="18" charset="0"/>
                <a:cs typeface="Times New Roman" panose="02020603050405020304" pitchFamily="18" charset="0"/>
              </a:rPr>
              <a:t>Merging </a:t>
            </a:r>
            <a:r>
              <a:rPr lang="en-US" sz="2000" b="1" kern="0" dirty="0" smtClean="0">
                <a:effectLst>
                  <a:glow>
                    <a:srgbClr val="000000"/>
                  </a:glow>
                  <a:outerShdw sx="0" sy="0">
                    <a:srgbClr val="000000"/>
                  </a:outerShdw>
                  <a:reflection stA="0" endPos="0" fadeDir="0" sx="0" sy="0"/>
                </a:effectLst>
                <a:ea typeface="Times New Roman" panose="02020603050405020304" pitchFamily="18" charset="0"/>
                <a:cs typeface="Times New Roman" panose="02020603050405020304" pitchFamily="18" charset="0"/>
              </a:rPr>
              <a:t>Rules:</a:t>
            </a:r>
          </a:p>
          <a:p>
            <a:pPr>
              <a:spcBef>
                <a:spcPts val="1000"/>
              </a:spcBef>
              <a:spcAft>
                <a:spcPts val="0"/>
              </a:spcAft>
              <a:buSzPts val="1400"/>
            </a:pPr>
            <a:endParaRPr lang="en-US" sz="100" b="1" kern="0" dirty="0">
              <a:effectLst>
                <a:glow>
                  <a:srgbClr val="000000"/>
                </a:glow>
                <a:outerShdw sx="0" sy="0">
                  <a:srgbClr val="000000"/>
                </a:outerShdw>
                <a:reflection stA="0" endPos="0" fadeDir="0" sx="0" sy="0"/>
              </a:effectLst>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pPr>
            <a:r>
              <a:rPr lang="en-US" sz="2000" dirty="0">
                <a:ea typeface="Times New Roman" panose="02020603050405020304" pitchFamily="18" charset="0"/>
                <a:cs typeface="Arial" panose="020B0604020202020204" pitchFamily="34" charset="0"/>
              </a:rPr>
              <a:t>Only </a:t>
            </a:r>
            <a:r>
              <a:rPr lang="en-US" sz="2000" b="1" dirty="0">
                <a:ea typeface="Times New Roman" panose="02020603050405020304" pitchFamily="18" charset="0"/>
                <a:cs typeface="Arial" panose="020B0604020202020204" pitchFamily="34" charset="0"/>
              </a:rPr>
              <a:t>dimensions</a:t>
            </a:r>
            <a:r>
              <a:rPr lang="en-US" sz="2000" dirty="0">
                <a:ea typeface="Times New Roman" panose="02020603050405020304" pitchFamily="18" charset="0"/>
                <a:cs typeface="Arial" panose="020B0604020202020204" pitchFamily="34" charset="0"/>
              </a:rPr>
              <a:t> and </a:t>
            </a:r>
            <a:r>
              <a:rPr lang="en-US" sz="2000" b="1" dirty="0">
                <a:ea typeface="Times New Roman" panose="02020603050405020304" pitchFamily="18" charset="0"/>
                <a:cs typeface="Arial" panose="020B0604020202020204" pitchFamily="34" charset="0"/>
              </a:rPr>
              <a:t>attributes</a:t>
            </a:r>
            <a:r>
              <a:rPr lang="en-US" sz="2000" dirty="0">
                <a:ea typeface="Times New Roman" panose="02020603050405020304" pitchFamily="18" charset="0"/>
                <a:cs typeface="Arial" panose="020B0604020202020204" pitchFamily="34" charset="0"/>
              </a:rPr>
              <a:t> can be </a:t>
            </a:r>
            <a:r>
              <a:rPr lang="en-US" sz="2000" b="1" dirty="0">
                <a:ea typeface="Times New Roman" panose="02020603050405020304" pitchFamily="18" charset="0"/>
                <a:cs typeface="Arial" panose="020B0604020202020204" pitchFamily="34" charset="0"/>
              </a:rPr>
              <a:t>merged</a:t>
            </a:r>
            <a:r>
              <a:rPr lang="en-US" sz="2000" dirty="0" smtClean="0">
                <a:ea typeface="Times New Roman" panose="02020603050405020304" pitchFamily="18" charset="0"/>
                <a:cs typeface="Arial" panose="020B0604020202020204" pitchFamily="34" charset="0"/>
              </a:rPr>
              <a:t>.</a:t>
            </a:r>
          </a:p>
          <a:p>
            <a:pPr marL="342900" lvl="0" indent="-342900">
              <a:spcAft>
                <a:spcPts val="0"/>
              </a:spcAft>
              <a:buFont typeface="Symbol" panose="05050102010706020507" pitchFamily="18" charset="2"/>
              <a:buChar char=""/>
            </a:pPr>
            <a:endParaRPr lang="en-US" sz="800" dirty="0">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tabLst>
                <a:tab pos="990600" algn="l"/>
              </a:tabLst>
            </a:pPr>
            <a:r>
              <a:rPr lang="en-US" sz="2000" b="1" dirty="0">
                <a:ea typeface="Times New Roman" panose="02020603050405020304" pitchFamily="18" charset="0"/>
                <a:cs typeface="Arial" panose="020B0604020202020204" pitchFamily="34" charset="0"/>
              </a:rPr>
              <a:t>Same Data Type</a:t>
            </a:r>
            <a:r>
              <a:rPr lang="en-US" sz="2000" dirty="0">
                <a:ea typeface="Times New Roman" panose="02020603050405020304" pitchFamily="18" charset="0"/>
                <a:cs typeface="Arial" panose="020B0604020202020204" pitchFamily="34" charset="0"/>
              </a:rPr>
              <a:t>:</a:t>
            </a:r>
            <a:r>
              <a:rPr lang="en-US" dirty="0">
                <a:ea typeface="Times New Roman" panose="02020603050405020304" pitchFamily="18" charset="0"/>
                <a:cs typeface="Arial" panose="020B0604020202020204" pitchFamily="34" charset="0"/>
              </a:rPr>
              <a:t/>
            </a:r>
            <a:br>
              <a:rPr lang="en-US" dirty="0">
                <a:ea typeface="Times New Roman" panose="02020603050405020304" pitchFamily="18" charset="0"/>
                <a:cs typeface="Arial" panose="020B0604020202020204" pitchFamily="34" charset="0"/>
              </a:rPr>
            </a:br>
            <a:r>
              <a:rPr lang="en-US" dirty="0">
                <a:ea typeface="Times New Roman" panose="02020603050405020304" pitchFamily="18" charset="0"/>
                <a:cs typeface="Arial" panose="020B0604020202020204" pitchFamily="34" charset="0"/>
              </a:rPr>
              <a:t>Objects must have the same data type. You cannot merge a number with a string, even if the values match</a:t>
            </a:r>
            <a:r>
              <a:rPr lang="en-US" dirty="0" smtClean="0">
                <a:ea typeface="Times New Roman" panose="02020603050405020304" pitchFamily="18" charset="0"/>
                <a:cs typeface="Arial" panose="020B0604020202020204" pitchFamily="34" charset="0"/>
              </a:rPr>
              <a:t>.</a:t>
            </a:r>
          </a:p>
          <a:p>
            <a:pPr marL="342900" lvl="0" indent="-342900">
              <a:spcAft>
                <a:spcPts val="0"/>
              </a:spcAft>
              <a:buFont typeface="Symbol" panose="05050102010706020507" pitchFamily="18" charset="2"/>
              <a:buChar char=""/>
              <a:tabLst>
                <a:tab pos="990600" algn="l"/>
              </a:tabLst>
            </a:pPr>
            <a:endParaRPr lang="en-US" sz="800" dirty="0">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tabLst>
                <a:tab pos="900430" algn="l"/>
              </a:tabLst>
            </a:pPr>
            <a:r>
              <a:rPr lang="en-US" sz="2000" b="1" dirty="0">
                <a:ea typeface="Times New Roman" panose="02020603050405020304" pitchFamily="18" charset="0"/>
                <a:cs typeface="Arial" panose="020B0604020202020204" pitchFamily="34" charset="0"/>
              </a:rPr>
              <a:t>As many queries and dimensions as you need</a:t>
            </a:r>
            <a:r>
              <a:rPr lang="en-US" sz="2000" dirty="0">
                <a:ea typeface="Times New Roman" panose="02020603050405020304" pitchFamily="18" charset="0"/>
                <a:cs typeface="Arial" panose="020B0604020202020204" pitchFamily="34" charset="0"/>
              </a:rPr>
              <a:t>:</a:t>
            </a:r>
            <a:r>
              <a:rPr lang="en-US" dirty="0">
                <a:ea typeface="Times New Roman" panose="02020603050405020304" pitchFamily="18" charset="0"/>
                <a:cs typeface="Arial" panose="020B0604020202020204" pitchFamily="34" charset="0"/>
              </a:rPr>
              <a:t/>
            </a:r>
            <a:br>
              <a:rPr lang="en-US" dirty="0">
                <a:ea typeface="Times New Roman" panose="02020603050405020304" pitchFamily="18" charset="0"/>
                <a:cs typeface="Arial" panose="020B0604020202020204" pitchFamily="34" charset="0"/>
              </a:rPr>
            </a:br>
            <a:r>
              <a:rPr lang="en-US" dirty="0">
                <a:ea typeface="Times New Roman" panose="02020603050405020304" pitchFamily="18" charset="0"/>
                <a:cs typeface="Arial" panose="020B0604020202020204" pitchFamily="34" charset="0"/>
              </a:rPr>
              <a:t>Any number of queries and dimensions can be merged. There is no limit. But they report will be harder to maintain</a:t>
            </a:r>
            <a:r>
              <a:rPr lang="en-US" dirty="0" smtClean="0">
                <a:ea typeface="Times New Roman" panose="02020603050405020304" pitchFamily="18" charset="0"/>
                <a:cs typeface="Arial" panose="020B0604020202020204" pitchFamily="34" charset="0"/>
              </a:rPr>
              <a:t>.</a:t>
            </a:r>
          </a:p>
          <a:p>
            <a:pPr lvl="0">
              <a:spcAft>
                <a:spcPts val="0"/>
              </a:spcAft>
              <a:tabLst>
                <a:tab pos="900430" algn="l"/>
              </a:tabLst>
            </a:pPr>
            <a:endParaRPr lang="en-US" sz="800" dirty="0">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tabLst>
                <a:tab pos="900430" algn="l"/>
              </a:tabLst>
            </a:pPr>
            <a:r>
              <a:rPr lang="en-US" sz="2000" b="1" dirty="0">
                <a:ea typeface="Times New Roman" panose="02020603050405020304" pitchFamily="18" charset="0"/>
                <a:cs typeface="Arial" panose="020B0604020202020204" pitchFamily="34" charset="0"/>
              </a:rPr>
              <a:t>Pay attention to values</a:t>
            </a:r>
            <a:r>
              <a:rPr lang="en-US" sz="2000" dirty="0">
                <a:ea typeface="Times New Roman" panose="02020603050405020304" pitchFamily="18" charset="0"/>
                <a:cs typeface="Arial" panose="020B0604020202020204" pitchFamily="34" charset="0"/>
              </a:rPr>
              <a:t>:</a:t>
            </a:r>
            <a:r>
              <a:rPr lang="en-US" dirty="0">
                <a:ea typeface="Times New Roman" panose="02020603050405020304" pitchFamily="18" charset="0"/>
                <a:cs typeface="Arial" panose="020B0604020202020204" pitchFamily="34" charset="0"/>
              </a:rPr>
              <a:t/>
            </a:r>
            <a:br>
              <a:rPr lang="en-US" dirty="0">
                <a:ea typeface="Times New Roman" panose="02020603050405020304" pitchFamily="18" charset="0"/>
                <a:cs typeface="Arial" panose="020B0604020202020204" pitchFamily="34" charset="0"/>
              </a:rPr>
            </a:br>
            <a:r>
              <a:rPr lang="en-US" dirty="0">
                <a:ea typeface="Times New Roman" panose="02020603050405020304" pitchFamily="18" charset="0"/>
                <a:cs typeface="Arial" panose="020B0604020202020204" pitchFamily="34" charset="0"/>
              </a:rPr>
              <a:t>Values are case-sensitive. </a:t>
            </a:r>
            <a:r>
              <a:rPr lang="en-US" dirty="0" smtClean="0">
                <a:ea typeface="Times New Roman" panose="02020603050405020304" pitchFamily="18" charset="0"/>
                <a:cs typeface="Arial" panose="020B0604020202020204" pitchFamily="34" charset="0"/>
              </a:rPr>
              <a:t>If </a:t>
            </a:r>
            <a:r>
              <a:rPr lang="en-US" dirty="0">
                <a:ea typeface="Times New Roman" panose="02020603050405020304" pitchFamily="18" charset="0"/>
                <a:cs typeface="Arial" panose="020B0604020202020204" pitchFamily="34" charset="0"/>
              </a:rPr>
              <a:t>the values are the same, but of different case, they will not match. They will be shown as different values. Watch out for trailing blanks. Even if the values look exactly the same, they won’t match if one has a trailing blank, and the other one doesn’t</a:t>
            </a:r>
            <a:r>
              <a:rPr lang="en-US" dirty="0" smtClean="0">
                <a:ea typeface="Times New Roman" panose="02020603050405020304" pitchFamily="18" charset="0"/>
                <a:cs typeface="Arial" panose="020B0604020202020204" pitchFamily="34" charset="0"/>
              </a:rPr>
              <a:t>.</a:t>
            </a:r>
          </a:p>
          <a:p>
            <a:pPr marL="342900" lvl="0" indent="-342900">
              <a:spcAft>
                <a:spcPts val="0"/>
              </a:spcAft>
              <a:buFont typeface="Symbol" panose="05050102010706020507" pitchFamily="18" charset="2"/>
              <a:buChar char=""/>
              <a:tabLst>
                <a:tab pos="900430" algn="l"/>
              </a:tabLst>
            </a:pPr>
            <a:endParaRPr lang="en-US" sz="800" dirty="0">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pPr>
            <a:r>
              <a:rPr lang="en-US" sz="2000" dirty="0">
                <a:ea typeface="Times New Roman" panose="02020603050405020304" pitchFamily="18" charset="0"/>
                <a:cs typeface="Arial" panose="020B0604020202020204" pitchFamily="34" charset="0"/>
              </a:rPr>
              <a:t>BEx Query and Excel SpreadSheet data can be merged together as long as object type and data type are same.</a:t>
            </a:r>
            <a:endParaRPr lang="en-US" sz="2000"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sp>
        <p:nvSpPr>
          <p:cNvPr id="9" name="Slide Number Placeholder 8"/>
          <p:cNvSpPr>
            <a:spLocks noGrp="1"/>
          </p:cNvSpPr>
          <p:nvPr>
            <p:ph type="sldNum" sz="quarter" idx="4"/>
          </p:nvPr>
        </p:nvSpPr>
        <p:spPr/>
        <p:txBody>
          <a:bodyPr/>
          <a:lstStyle/>
          <a:p>
            <a:pPr>
              <a:defRPr/>
            </a:pPr>
            <a:r>
              <a:rPr lang="en-CA" smtClean="0"/>
              <a:t>112 / 193</a:t>
            </a:r>
            <a:endParaRPr lang="en-CA" dirty="0"/>
          </a:p>
        </p:txBody>
      </p:sp>
    </p:spTree>
    <p:extLst>
      <p:ext uri="{BB962C8B-B14F-4D97-AF65-F5344CB8AC3E}">
        <p14:creationId xmlns:p14="http://schemas.microsoft.com/office/powerpoint/2010/main" val="5637020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15</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15</a:t>
            </a:r>
            <a:r>
              <a:rPr lang="en-CA" sz="2000" dirty="0">
                <a:effectLst>
                  <a:glow>
                    <a:srgbClr val="000000"/>
                  </a:glow>
                  <a:outerShdw sx="0" sy="0">
                    <a:srgbClr val="000000"/>
                  </a:outerShdw>
                  <a:reflection stA="0" endPos="0" fadeDir="0" sx="0" sy="0"/>
                </a:effectLst>
              </a:rPr>
              <a:t>: Merging Dimension and Measure Objects in a </a:t>
            </a:r>
            <a:r>
              <a:rPr lang="en-CA" sz="2000" dirty="0" smtClean="0">
                <a:effectLst>
                  <a:glow>
                    <a:srgbClr val="000000"/>
                  </a:glow>
                  <a:outerShdw sx="0" sy="0">
                    <a:srgbClr val="000000"/>
                  </a:outerShdw>
                  <a:reflection stA="0" endPos="0" fadeDir="0" sx="0" sy="0"/>
                </a:effectLst>
              </a:rPr>
              <a:t>report.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continue from exercise 14 with the two BEx queries and merge dimensions.  This merging will be done with two BEx, but the same principles apply when merging Excel, BEx, Universes or all three.</a:t>
            </a:r>
          </a:p>
          <a:p>
            <a:pPr eaLnBrk="1" hangingPunct="1"/>
            <a:endParaRPr lang="en-CA" sz="2000" dirty="0" smtClean="0">
              <a:effectLst>
                <a:glow>
                  <a:srgbClr val="000000"/>
                </a:glow>
                <a:outerShdw sx="0" sy="0">
                  <a:srgbClr val="000000"/>
                </a:outerShdw>
                <a:reflection stA="0" endPos="0" fadeDir="0" sx="0" sy="0"/>
              </a:effectLst>
            </a:endParaRP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sp>
        <p:nvSpPr>
          <p:cNvPr id="9" name="Slide Number Placeholder 8"/>
          <p:cNvSpPr>
            <a:spLocks noGrp="1"/>
          </p:cNvSpPr>
          <p:nvPr>
            <p:ph type="sldNum" sz="quarter" idx="4"/>
          </p:nvPr>
        </p:nvSpPr>
        <p:spPr/>
        <p:txBody>
          <a:bodyPr/>
          <a:lstStyle/>
          <a:p>
            <a:pPr>
              <a:defRPr/>
            </a:pPr>
            <a:r>
              <a:rPr lang="en-CA" smtClean="0"/>
              <a:t>113 / 193</a:t>
            </a:r>
            <a:endParaRPr lang="en-CA" dirty="0"/>
          </a:p>
        </p:txBody>
      </p:sp>
    </p:spTree>
    <p:extLst>
      <p:ext uri="{BB962C8B-B14F-4D97-AF65-F5344CB8AC3E}">
        <p14:creationId xmlns:p14="http://schemas.microsoft.com/office/powerpoint/2010/main" val="23050844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16</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smtClean="0">
                <a:effectLst>
                  <a:glow>
                    <a:srgbClr val="000000"/>
                  </a:glow>
                  <a:outerShdw sx="0" sy="0">
                    <a:srgbClr val="000000"/>
                  </a:outerShdw>
                  <a:reflection stA="0" endPos="0" fadeDir="0" sx="0" sy="0"/>
                </a:effectLst>
              </a:rPr>
              <a:t>Exercise 16</a:t>
            </a:r>
            <a:r>
              <a:rPr lang="en-CA" sz="2000" dirty="0">
                <a:effectLst>
                  <a:glow>
                    <a:srgbClr val="000000"/>
                  </a:glow>
                  <a:outerShdw sx="0" sy="0">
                    <a:srgbClr val="000000"/>
                  </a:outerShdw>
                  <a:reflection stA="0" endPos="0" fadeDir="0" sx="0" sy="0"/>
                </a:effectLst>
              </a:rPr>
              <a:t>: Adding Dimension Objects to existing Merged Objects in a </a:t>
            </a:r>
            <a:r>
              <a:rPr lang="en-CA" sz="2000" dirty="0" smtClean="0">
                <a:effectLst>
                  <a:glow>
                    <a:srgbClr val="000000"/>
                  </a:glow>
                  <a:outerShdw sx="0" sy="0">
                    <a:srgbClr val="000000"/>
                  </a:outerShdw>
                  <a:reflection stA="0" endPos="0" fadeDir="0" sx="0" sy="0"/>
                </a:effectLst>
              </a:rPr>
              <a:t>report.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new variables that are based on merged objects.  This is often used to determine sums or calculations from two different data sources.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a:effectLst>
                <a:glow>
                  <a:srgbClr val="000000"/>
                </a:glow>
                <a:outerShdw sx="0" sy="0">
                  <a:srgbClr val="000000"/>
                </a:outerShdw>
                <a:reflection stA="0" endPos="0" fadeDir="0" sx="0" sy="0"/>
              </a:effectLst>
            </a:endParaRP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9</a:t>
            </a:r>
            <a:endParaRPr lang="en-CA" sz="1100" dirty="0"/>
          </a:p>
        </p:txBody>
      </p:sp>
      <p:sp>
        <p:nvSpPr>
          <p:cNvPr id="9" name="Slide Number Placeholder 8"/>
          <p:cNvSpPr>
            <a:spLocks noGrp="1"/>
          </p:cNvSpPr>
          <p:nvPr>
            <p:ph type="sldNum" sz="quarter" idx="4"/>
          </p:nvPr>
        </p:nvSpPr>
        <p:spPr/>
        <p:txBody>
          <a:bodyPr/>
          <a:lstStyle/>
          <a:p>
            <a:pPr>
              <a:defRPr/>
            </a:pPr>
            <a:r>
              <a:rPr lang="en-CA" smtClean="0"/>
              <a:t>114 / 193</a:t>
            </a:r>
            <a:endParaRPr lang="en-CA" dirty="0"/>
          </a:p>
        </p:txBody>
      </p:sp>
    </p:spTree>
    <p:extLst>
      <p:ext uri="{BB962C8B-B14F-4D97-AF65-F5344CB8AC3E}">
        <p14:creationId xmlns:p14="http://schemas.microsoft.com/office/powerpoint/2010/main" val="4209900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10 – WebI Data Presentation</a:t>
            </a:r>
            <a:r>
              <a:rPr lang="en-CA" dirty="0"/>
              <a:t/>
            </a:r>
            <a:br>
              <a:rPr lang="en-CA" dirty="0"/>
            </a:br>
            <a:endParaRPr lang="en-CA" dirty="0"/>
          </a:p>
        </p:txBody>
      </p:sp>
      <p:sp>
        <p:nvSpPr>
          <p:cNvPr id="3" name="TextBox 87"/>
          <p:cNvSpPr txBox="1">
            <a:spLocks noChangeArrowheads="1"/>
          </p:cNvSpPr>
          <p:nvPr/>
        </p:nvSpPr>
        <p:spPr bwMode="auto">
          <a:xfrm>
            <a:off x="539552" y="1412776"/>
            <a:ext cx="7992888"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10.1.	</a:t>
            </a:r>
            <a:r>
              <a:rPr lang="en-CA" sz="2000" dirty="0" smtClean="0"/>
              <a:t>Break</a:t>
            </a:r>
          </a:p>
          <a:p>
            <a:pPr eaLnBrk="1" hangingPunct="1">
              <a:lnSpc>
                <a:spcPct val="150000"/>
              </a:lnSpc>
            </a:pPr>
            <a:r>
              <a:rPr lang="en-CA" sz="2000" dirty="0" smtClean="0"/>
              <a:t>10.2</a:t>
            </a:r>
            <a:r>
              <a:rPr lang="en-CA" sz="2000" dirty="0"/>
              <a:t>.	</a:t>
            </a:r>
            <a:r>
              <a:rPr lang="en-CA" sz="2000" dirty="0" smtClean="0"/>
              <a:t>Section</a:t>
            </a:r>
            <a:endParaRPr lang="en-CA" sz="2000" dirty="0"/>
          </a:p>
          <a:p>
            <a:pPr eaLnBrk="1" hangingPunct="1">
              <a:lnSpc>
                <a:spcPct val="150000"/>
              </a:lnSpc>
            </a:pPr>
            <a:r>
              <a:rPr lang="en-CA" sz="2000" dirty="0" smtClean="0"/>
              <a:t>10.3</a:t>
            </a:r>
            <a:r>
              <a:rPr lang="en-CA" sz="2000" dirty="0"/>
              <a:t>.	</a:t>
            </a:r>
            <a:r>
              <a:rPr lang="en-CA" sz="2000" dirty="0" smtClean="0"/>
              <a:t>Filter</a:t>
            </a:r>
            <a:endParaRPr lang="en-CA" sz="2000" dirty="0"/>
          </a:p>
          <a:p>
            <a:pPr eaLnBrk="1" hangingPunct="1">
              <a:lnSpc>
                <a:spcPct val="150000"/>
              </a:lnSpc>
            </a:pPr>
            <a:r>
              <a:rPr lang="en-CA" sz="2000" dirty="0" smtClean="0"/>
              <a:t>10.4</a:t>
            </a:r>
            <a:r>
              <a:rPr lang="en-CA" sz="2000" dirty="0"/>
              <a:t>.	Input </a:t>
            </a:r>
            <a:r>
              <a:rPr lang="en-CA" sz="2000" dirty="0" smtClean="0"/>
              <a:t>Control</a:t>
            </a:r>
            <a:endParaRPr lang="en-CA" sz="2000" dirty="0"/>
          </a:p>
          <a:p>
            <a:pPr eaLnBrk="1" hangingPunct="1">
              <a:lnSpc>
                <a:spcPct val="150000"/>
              </a:lnSpc>
            </a:pPr>
            <a:r>
              <a:rPr lang="en-CA" sz="2000" dirty="0" smtClean="0"/>
              <a:t>10.5</a:t>
            </a:r>
            <a:r>
              <a:rPr lang="en-CA" sz="2000" dirty="0"/>
              <a:t>.	Conditional Formatting </a:t>
            </a:r>
            <a:r>
              <a:rPr lang="en-CA" sz="2000" dirty="0" smtClean="0"/>
              <a:t>Rule</a:t>
            </a:r>
            <a:endParaRPr lang="en-CA" sz="2000" dirty="0"/>
          </a:p>
          <a:p>
            <a:pPr eaLnBrk="1" hangingPunct="1">
              <a:lnSpc>
                <a:spcPct val="150000"/>
              </a:lnSpc>
            </a:pPr>
            <a:r>
              <a:rPr lang="en-CA" sz="2000" dirty="0" smtClean="0"/>
              <a:t>10.6</a:t>
            </a:r>
            <a:r>
              <a:rPr lang="en-CA" sz="2000" dirty="0"/>
              <a:t>.	</a:t>
            </a:r>
            <a:r>
              <a:rPr lang="en-CA" sz="2000" dirty="0" smtClean="0"/>
              <a:t>Ranking</a:t>
            </a:r>
            <a:endParaRPr lang="en-CA" sz="2000" dirty="0"/>
          </a:p>
          <a:p>
            <a:pPr eaLnBrk="1" hangingPunct="1">
              <a:lnSpc>
                <a:spcPct val="150000"/>
              </a:lnSpc>
            </a:pPr>
            <a:r>
              <a:rPr lang="en-CA" sz="2000" dirty="0"/>
              <a:t>10.7.	Element </a:t>
            </a:r>
            <a:r>
              <a:rPr lang="en-CA" sz="2000" dirty="0" smtClean="0"/>
              <a:t>Linking</a:t>
            </a:r>
            <a:endParaRPr lang="en-CA" sz="2000" dirty="0"/>
          </a:p>
        </p:txBody>
      </p:sp>
      <p:sp>
        <p:nvSpPr>
          <p:cNvPr id="8" name="Slide Number Placeholder 7"/>
          <p:cNvSpPr>
            <a:spLocks noGrp="1"/>
          </p:cNvSpPr>
          <p:nvPr>
            <p:ph type="sldNum" sz="quarter" idx="4"/>
          </p:nvPr>
        </p:nvSpPr>
        <p:spPr/>
        <p:txBody>
          <a:bodyPr/>
          <a:lstStyle/>
          <a:p>
            <a:pPr>
              <a:defRPr/>
            </a:pPr>
            <a:r>
              <a:rPr lang="en-CA" smtClean="0"/>
              <a:t>115 / 193</a:t>
            </a:r>
            <a:endParaRPr lang="en-CA" dirty="0"/>
          </a:p>
        </p:txBody>
      </p:sp>
    </p:spTree>
    <p:extLst>
      <p:ext uri="{BB962C8B-B14F-4D97-AF65-F5344CB8AC3E}">
        <p14:creationId xmlns:p14="http://schemas.microsoft.com/office/powerpoint/2010/main" val="1193620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solidFill>
                  <a:srgbClr val="324F81"/>
                </a:solidFill>
                <a:latin typeface="Arial" charset="0"/>
                <a:ea typeface="ＭＳ Ｐゴシック" charset="0"/>
                <a:cs typeface="ＭＳ Ｐゴシック" charset="0"/>
              </a:rPr>
              <a:t>Break</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Break can be created within a table to add divisions within the data for calculation and presentation purposes. A break separates the table based on the column that you choose. All similar data is placed within the same </a:t>
            </a:r>
            <a:r>
              <a:rPr lang="en-US" sz="2000" dirty="0" smtClean="0"/>
              <a:t>break</a:t>
            </a:r>
            <a:r>
              <a:rPr lang="en-US" sz="2000" dirty="0"/>
              <a:t>. </a:t>
            </a: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5472644" y="2924944"/>
            <a:ext cx="3131804" cy="3567603"/>
          </a:xfrm>
          <a:prstGeom prst="rect">
            <a:avLst/>
          </a:prstGeom>
          <a:ln>
            <a:solidFill>
              <a:schemeClr val="accent1"/>
            </a:solidFill>
          </a:ln>
        </p:spPr>
      </p:pic>
      <p:pic>
        <p:nvPicPr>
          <p:cNvPr id="9" name="Picture 8"/>
          <p:cNvPicPr>
            <a:picLocks noChangeAspect="1"/>
          </p:cNvPicPr>
          <p:nvPr/>
        </p:nvPicPr>
        <p:blipFill>
          <a:blip r:embed="rId4"/>
          <a:stretch>
            <a:fillRect/>
          </a:stretch>
        </p:blipFill>
        <p:spPr>
          <a:xfrm>
            <a:off x="572748" y="2924944"/>
            <a:ext cx="4536504" cy="1972393"/>
          </a:xfrm>
          <a:prstGeom prst="rect">
            <a:avLst/>
          </a:prstGeom>
          <a:ln>
            <a:solidFill>
              <a:schemeClr val="accent1"/>
            </a:solidFill>
          </a:ln>
        </p:spPr>
      </p:pic>
      <p:sp>
        <p:nvSpPr>
          <p:cNvPr id="11" name="Slide Number Placeholder 10"/>
          <p:cNvSpPr>
            <a:spLocks noGrp="1"/>
          </p:cNvSpPr>
          <p:nvPr>
            <p:ph type="sldNum" sz="quarter" idx="4"/>
          </p:nvPr>
        </p:nvSpPr>
        <p:spPr/>
        <p:txBody>
          <a:bodyPr/>
          <a:lstStyle/>
          <a:p>
            <a:pPr>
              <a:defRPr/>
            </a:pPr>
            <a:r>
              <a:rPr lang="en-CA" smtClean="0"/>
              <a:t>116 / 193</a:t>
            </a:r>
            <a:endParaRPr lang="en-CA" dirty="0"/>
          </a:p>
        </p:txBody>
      </p:sp>
    </p:spTree>
    <p:extLst>
      <p:ext uri="{BB962C8B-B14F-4D97-AF65-F5344CB8AC3E}">
        <p14:creationId xmlns:p14="http://schemas.microsoft.com/office/powerpoint/2010/main" val="26419087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Break </a:t>
            </a:r>
            <a:r>
              <a:rPr lang="en-CA" dirty="0" smtClean="0">
                <a:solidFill>
                  <a:srgbClr val="324F81"/>
                </a:solidFill>
                <a:latin typeface="Arial" charset="0"/>
                <a:ea typeface="ＭＳ Ｐゴシック" charset="0"/>
                <a:cs typeface="ＭＳ Ｐゴシック" charset="0"/>
              </a:rPr>
              <a:t>(</a:t>
            </a:r>
            <a:r>
              <a:rPr lang="en-CA" dirty="0">
                <a:solidFill>
                  <a:srgbClr val="324F81"/>
                </a:solidFill>
                <a:latin typeface="Arial" charset="0"/>
                <a:ea typeface="ＭＳ Ｐゴシック" charset="0"/>
                <a:cs typeface="ＭＳ Ｐゴシック" charset="0"/>
              </a:rPr>
              <a:t>contd.)</a:t>
            </a: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3172991" y="1554810"/>
            <a:ext cx="5143425" cy="2304256"/>
          </a:xfrm>
          <a:prstGeom prst="rect">
            <a:avLst/>
          </a:prstGeom>
          <a:noFill/>
          <a:ln>
            <a:solidFill>
              <a:schemeClr val="accent1"/>
            </a:solidFill>
          </a:ln>
        </p:spPr>
      </p:pic>
      <p:sp>
        <p:nvSpPr>
          <p:cNvPr id="6" name="TextBox 87"/>
          <p:cNvSpPr txBox="1">
            <a:spLocks noChangeArrowheads="1"/>
          </p:cNvSpPr>
          <p:nvPr/>
        </p:nvSpPr>
        <p:spPr bwMode="auto">
          <a:xfrm>
            <a:off x="8604448" y="6597352"/>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7" name="Picture 6"/>
          <p:cNvPicPr/>
          <p:nvPr/>
        </p:nvPicPr>
        <p:blipFill>
          <a:blip r:embed="rId4">
            <a:extLst>
              <a:ext uri="{28A0092B-C50C-407E-A947-70E740481C1C}">
                <a14:useLocalDpi xmlns:a14="http://schemas.microsoft.com/office/drawing/2010/main" val="0"/>
              </a:ext>
            </a:extLst>
          </a:blip>
          <a:stretch>
            <a:fillRect/>
          </a:stretch>
        </p:blipFill>
        <p:spPr>
          <a:xfrm>
            <a:off x="3191683" y="4001100"/>
            <a:ext cx="3900597" cy="2727057"/>
          </a:xfrm>
          <a:prstGeom prst="rect">
            <a:avLst/>
          </a:prstGeom>
          <a:ln>
            <a:solidFill>
              <a:schemeClr val="accent1"/>
            </a:solidFill>
          </a:ln>
        </p:spPr>
      </p:pic>
      <p:sp>
        <p:nvSpPr>
          <p:cNvPr id="8" name="TextBox 87"/>
          <p:cNvSpPr txBox="1">
            <a:spLocks noChangeArrowheads="1"/>
          </p:cNvSpPr>
          <p:nvPr/>
        </p:nvSpPr>
        <p:spPr bwMode="auto">
          <a:xfrm>
            <a:off x="539552" y="1412776"/>
            <a:ext cx="2659147"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Example of a Break:</a:t>
            </a:r>
          </a:p>
          <a:p>
            <a:endParaRPr lang="en-CA" sz="2000" dirty="0"/>
          </a:p>
          <a:p>
            <a:endParaRPr lang="en-CA" sz="2000" dirty="0" smtClean="0"/>
          </a:p>
          <a:p>
            <a:endParaRPr lang="en-CA" sz="2000" dirty="0"/>
          </a:p>
          <a:p>
            <a:endParaRPr lang="en-CA" sz="2000" dirty="0" smtClean="0"/>
          </a:p>
          <a:p>
            <a:endParaRPr lang="en-CA" sz="2000" dirty="0"/>
          </a:p>
          <a:p>
            <a:endParaRPr lang="en-CA" sz="2000" dirty="0" smtClean="0"/>
          </a:p>
          <a:p>
            <a:endParaRPr lang="en-CA" sz="2000" dirty="0"/>
          </a:p>
          <a:p>
            <a:r>
              <a:rPr lang="en-CA" sz="2000" dirty="0" smtClean="0"/>
              <a:t>Breaks’ settings</a:t>
            </a:r>
            <a:br>
              <a:rPr lang="en-CA" sz="2000" dirty="0" smtClean="0"/>
            </a:br>
            <a:r>
              <a:rPr lang="en-CA" sz="2000" dirty="0" smtClean="0"/>
              <a:t>under Manage Breaks:</a:t>
            </a:r>
            <a:endParaRPr lang="en-US" sz="2000" dirty="0"/>
          </a:p>
        </p:txBody>
      </p:sp>
      <p:sp>
        <p:nvSpPr>
          <p:cNvPr id="11" name="Slide Number Placeholder 10"/>
          <p:cNvSpPr>
            <a:spLocks noGrp="1"/>
          </p:cNvSpPr>
          <p:nvPr>
            <p:ph type="sldNum" sz="quarter" idx="4"/>
          </p:nvPr>
        </p:nvSpPr>
        <p:spPr/>
        <p:txBody>
          <a:bodyPr/>
          <a:lstStyle/>
          <a:p>
            <a:pPr>
              <a:defRPr/>
            </a:pPr>
            <a:r>
              <a:rPr lang="en-CA" smtClean="0"/>
              <a:t>117 / 193</a:t>
            </a:r>
            <a:endParaRPr lang="en-CA" dirty="0"/>
          </a:p>
        </p:txBody>
      </p:sp>
    </p:spTree>
    <p:extLst>
      <p:ext uri="{BB962C8B-B14F-4D97-AF65-F5344CB8AC3E}">
        <p14:creationId xmlns:p14="http://schemas.microsoft.com/office/powerpoint/2010/main" val="4820177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17</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17</a:t>
            </a:r>
            <a:r>
              <a:rPr lang="en-CA" sz="2000" dirty="0">
                <a:effectLst>
                  <a:glow>
                    <a:srgbClr val="000000"/>
                  </a:glow>
                  <a:outerShdw sx="0" sy="0">
                    <a:srgbClr val="000000"/>
                  </a:outerShdw>
                  <a:reflection stA="0" endPos="0" fadeDir="0" sx="0" sy="0"/>
                </a:effectLst>
              </a:rPr>
              <a:t>: Creating </a:t>
            </a:r>
            <a:r>
              <a:rPr lang="en-CA" sz="2000" dirty="0" smtClean="0">
                <a:effectLst>
                  <a:glow>
                    <a:srgbClr val="000000"/>
                  </a:glow>
                  <a:outerShdw sx="0" sy="0">
                    <a:srgbClr val="000000"/>
                  </a:outerShdw>
                  <a:reflection stA="0" endPos="0" fadeDir="0" sx="0" sy="0"/>
                </a:effectLst>
              </a:rPr>
              <a:t>Breaks </a:t>
            </a:r>
            <a:r>
              <a:rPr lang="en-CA" sz="2000" dirty="0">
                <a:effectLst>
                  <a:glow>
                    <a:srgbClr val="000000"/>
                  </a:glow>
                  <a:outerShdw sx="0" sy="0">
                    <a:srgbClr val="000000"/>
                  </a:outerShdw>
                  <a:reflection stA="0" endPos="0" fadeDir="0" sx="0" sy="0"/>
                </a:effectLst>
              </a:rPr>
              <a:t>and </a:t>
            </a:r>
            <a:r>
              <a:rPr lang="en-CA" sz="2000" dirty="0" smtClean="0">
                <a:effectLst>
                  <a:glow>
                    <a:srgbClr val="000000"/>
                  </a:glow>
                  <a:outerShdw sx="0" sy="0">
                    <a:srgbClr val="000000"/>
                  </a:outerShdw>
                  <a:reflection stA="0" endPos="0" fadeDir="0" sx="0" sy="0"/>
                </a:effectLst>
              </a:rPr>
              <a:t>Using Sort.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display table data in various methods using visual breaks by a sorted object.  This is used to display long lists of data and often has a running sum for each of the sections. </a:t>
            </a:r>
          </a:p>
          <a:p>
            <a:pPr eaLnBrk="1" hangingPunct="1"/>
            <a:endParaRPr lang="en-CA" sz="2000" dirty="0" smtClean="0">
              <a:effectLst>
                <a:glow>
                  <a:srgbClr val="000000"/>
                </a:glow>
                <a:outerShdw sx="0" sy="0">
                  <a:srgbClr val="000000"/>
                </a:outerShdw>
                <a:reflection stA="0" endPos="0" fadeDir="0" sx="0" sy="0"/>
              </a:effectLst>
            </a:endParaRPr>
          </a:p>
        </p:txBody>
      </p:sp>
      <p:sp>
        <p:nvSpPr>
          <p:cNvPr id="9" name="Slide Number Placeholder 8"/>
          <p:cNvSpPr>
            <a:spLocks noGrp="1"/>
          </p:cNvSpPr>
          <p:nvPr>
            <p:ph type="sldNum" sz="quarter" idx="4"/>
          </p:nvPr>
        </p:nvSpPr>
        <p:spPr/>
        <p:txBody>
          <a:bodyPr/>
          <a:lstStyle/>
          <a:p>
            <a:pPr>
              <a:defRPr/>
            </a:pPr>
            <a:r>
              <a:rPr lang="en-CA" smtClean="0"/>
              <a:t>118 / 193</a:t>
            </a:r>
            <a:endParaRPr lang="en-CA" dirty="0"/>
          </a:p>
        </p:txBody>
      </p:sp>
    </p:spTree>
    <p:extLst>
      <p:ext uri="{BB962C8B-B14F-4D97-AF65-F5344CB8AC3E}">
        <p14:creationId xmlns:p14="http://schemas.microsoft.com/office/powerpoint/2010/main" val="23348767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Section</a:t>
            </a:r>
          </a:p>
        </p:txBody>
      </p:sp>
      <p:sp>
        <p:nvSpPr>
          <p:cNvPr id="3" name="TextBox 87"/>
          <p:cNvSpPr txBox="1">
            <a:spLocks noChangeArrowheads="1"/>
          </p:cNvSpPr>
          <p:nvPr/>
        </p:nvSpPr>
        <p:spPr bwMode="auto">
          <a:xfrm>
            <a:off x="539552" y="1412776"/>
            <a:ext cx="7992888"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Similar to Breaks, </a:t>
            </a:r>
            <a:r>
              <a:rPr lang="en-US" sz="2000" dirty="0" smtClean="0"/>
              <a:t>sections </a:t>
            </a:r>
            <a:r>
              <a:rPr lang="en-US" sz="2000" dirty="0"/>
              <a:t>can be created to visualize a division between different points of data. </a:t>
            </a:r>
            <a:endParaRPr lang="en-US" sz="2000" dirty="0" smtClean="0"/>
          </a:p>
          <a:p>
            <a:endParaRPr lang="en-US" sz="2000" dirty="0"/>
          </a:p>
          <a:p>
            <a:r>
              <a:rPr lang="en-US" sz="2000" dirty="0" smtClean="0"/>
              <a:t>By creating nested sections </a:t>
            </a:r>
            <a:br>
              <a:rPr lang="en-US" sz="2000" dirty="0" smtClean="0"/>
            </a:br>
            <a:r>
              <a:rPr lang="en-US" sz="2000" dirty="0" smtClean="0"/>
              <a:t>using </a:t>
            </a:r>
            <a:r>
              <a:rPr lang="en-US" sz="2000" dirty="0"/>
              <a:t>different </a:t>
            </a:r>
            <a:r>
              <a:rPr lang="en-US" sz="2000" dirty="0" smtClean="0"/>
              <a:t>objects either</a:t>
            </a:r>
            <a:br>
              <a:rPr lang="en-US" sz="2000" dirty="0" smtClean="0"/>
            </a:br>
            <a:r>
              <a:rPr lang="en-US" sz="2000" dirty="0" smtClean="0"/>
              <a:t>from </a:t>
            </a:r>
            <a:r>
              <a:rPr lang="en-US" sz="2000" dirty="0"/>
              <a:t>an Excel </a:t>
            </a:r>
            <a:r>
              <a:rPr lang="en-US" sz="2000" dirty="0" smtClean="0"/>
              <a:t>SpreadSheet based </a:t>
            </a:r>
            <a:br>
              <a:rPr lang="en-US" sz="2000" dirty="0" smtClean="0"/>
            </a:br>
            <a:r>
              <a:rPr lang="en-US" sz="2000" dirty="0" smtClean="0"/>
              <a:t>query or a </a:t>
            </a:r>
            <a:r>
              <a:rPr lang="en-US" sz="2000" dirty="0"/>
              <a:t>BEx </a:t>
            </a:r>
            <a:r>
              <a:rPr lang="en-US" sz="2000" dirty="0" smtClean="0"/>
              <a:t>query one can </a:t>
            </a:r>
            <a:br>
              <a:rPr lang="en-US" sz="2000" dirty="0" smtClean="0"/>
            </a:br>
            <a:r>
              <a:rPr lang="en-US" sz="2000" dirty="0" smtClean="0"/>
              <a:t>create pseudo hierarchy. </a:t>
            </a:r>
          </a:p>
          <a:p>
            <a:endParaRPr lang="en-US" sz="2000" dirty="0"/>
          </a:p>
          <a:p>
            <a:r>
              <a:rPr lang="en-US" sz="2000" dirty="0" smtClean="0"/>
              <a:t>Use </a:t>
            </a:r>
            <a:r>
              <a:rPr lang="en-US" sz="2000" dirty="0"/>
              <a:t>the </a:t>
            </a:r>
            <a:r>
              <a:rPr lang="en-US" sz="2000" dirty="0" smtClean="0"/>
              <a:t>“</a:t>
            </a:r>
            <a:r>
              <a:rPr lang="en-US" sz="2000" b="1" dirty="0"/>
              <a:t>Report Map</a:t>
            </a:r>
            <a:r>
              <a:rPr lang="en-US" sz="2000" dirty="0"/>
              <a:t>” tab </a:t>
            </a:r>
            <a:r>
              <a:rPr lang="en-US" sz="2000" dirty="0" smtClean="0"/>
              <a:t>from </a:t>
            </a:r>
            <a:br>
              <a:rPr lang="en-US" sz="2000" dirty="0" smtClean="0"/>
            </a:br>
            <a:r>
              <a:rPr lang="en-US" sz="2000" dirty="0" smtClean="0"/>
              <a:t>the left-hand </a:t>
            </a:r>
            <a:r>
              <a:rPr lang="en-US" sz="2000" dirty="0"/>
              <a:t>menu to </a:t>
            </a:r>
            <a:r>
              <a:rPr lang="en-US" sz="2000" dirty="0" smtClean="0"/>
              <a:t>navigate </a:t>
            </a:r>
            <a:br>
              <a:rPr lang="en-US" sz="2000" dirty="0" smtClean="0"/>
            </a:br>
            <a:r>
              <a:rPr lang="en-US" sz="2000" dirty="0" smtClean="0"/>
              <a:t>thru the </a:t>
            </a:r>
            <a:r>
              <a:rPr lang="en-US" sz="2000" dirty="0"/>
              <a:t>pseudo hierarchy(s).</a:t>
            </a:r>
          </a:p>
        </p:txBody>
      </p:sp>
      <p:grpSp>
        <p:nvGrpSpPr>
          <p:cNvPr id="7" name="Group 6"/>
          <p:cNvGrpSpPr/>
          <p:nvPr/>
        </p:nvGrpSpPr>
        <p:grpSpPr>
          <a:xfrm>
            <a:off x="4572000" y="2204864"/>
            <a:ext cx="4212468" cy="4193709"/>
            <a:chOff x="4678686" y="2204864"/>
            <a:chExt cx="4212468" cy="4193709"/>
          </a:xfrm>
        </p:grpSpPr>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4678686" y="2204864"/>
              <a:ext cx="3495040" cy="820420"/>
            </a:xfrm>
            <a:prstGeom prst="rect">
              <a:avLst/>
            </a:prstGeom>
            <a:noFill/>
            <a:ln>
              <a:solidFill>
                <a:schemeClr val="accent1"/>
              </a:solidFill>
            </a:ln>
          </p:spPr>
        </p:pic>
        <p:pic>
          <p:nvPicPr>
            <p:cNvPr id="5" name="Picture 4"/>
            <p:cNvPicPr/>
            <p:nvPr/>
          </p:nvPicPr>
          <p:blipFill>
            <a:blip r:embed="rId4">
              <a:extLst>
                <a:ext uri="{28A0092B-C50C-407E-A947-70E740481C1C}">
                  <a14:useLocalDpi xmlns:a14="http://schemas.microsoft.com/office/drawing/2010/main" val="0"/>
                </a:ext>
              </a:extLst>
            </a:blip>
            <a:stretch>
              <a:fillRect/>
            </a:stretch>
          </p:blipFill>
          <p:spPr>
            <a:xfrm>
              <a:off x="4678686" y="3356992"/>
              <a:ext cx="4212468" cy="3041581"/>
            </a:xfrm>
            <a:prstGeom prst="rect">
              <a:avLst/>
            </a:prstGeom>
            <a:ln>
              <a:solidFill>
                <a:schemeClr val="accent1"/>
              </a:solidFill>
            </a:ln>
          </p:spPr>
        </p:pic>
      </p:gr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2" name="Slide Number Placeholder 11"/>
          <p:cNvSpPr>
            <a:spLocks noGrp="1"/>
          </p:cNvSpPr>
          <p:nvPr>
            <p:ph type="sldNum" sz="quarter" idx="4"/>
          </p:nvPr>
        </p:nvSpPr>
        <p:spPr/>
        <p:txBody>
          <a:bodyPr/>
          <a:lstStyle/>
          <a:p>
            <a:pPr>
              <a:defRPr/>
            </a:pPr>
            <a:r>
              <a:rPr lang="en-CA" smtClean="0"/>
              <a:t>119 / 193</a:t>
            </a:r>
            <a:endParaRPr lang="en-CA" dirty="0"/>
          </a:p>
        </p:txBody>
      </p:sp>
    </p:spTree>
    <p:extLst>
      <p:ext uri="{BB962C8B-B14F-4D97-AF65-F5344CB8AC3E}">
        <p14:creationId xmlns:p14="http://schemas.microsoft.com/office/powerpoint/2010/main" val="32531398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Data Sources</a:t>
            </a:r>
            <a:endParaRPr lang="en-CA" dirty="0"/>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a:t>WebI allows users to create reports based on BEx </a:t>
            </a:r>
            <a:r>
              <a:rPr lang="en-US" sz="2000" dirty="0" smtClean="0"/>
              <a:t>Queries, Universes and </a:t>
            </a:r>
            <a:r>
              <a:rPr lang="en-US" sz="2000" dirty="0"/>
              <a:t>Excel SpreadSheets. </a:t>
            </a:r>
            <a:r>
              <a:rPr lang="en-US" sz="2000" dirty="0" err="1"/>
              <a:t>WebI</a:t>
            </a:r>
            <a:r>
              <a:rPr lang="en-US" sz="2000" dirty="0"/>
              <a:t> can access data from various sources:</a:t>
            </a:r>
            <a:endParaRPr lang="en-CA" sz="2000" dirty="0"/>
          </a:p>
        </p:txBody>
      </p:sp>
      <p:sp>
        <p:nvSpPr>
          <p:cNvPr id="4" name="Rectangle 3"/>
          <p:cNvSpPr/>
          <p:nvPr/>
        </p:nvSpPr>
        <p:spPr>
          <a:xfrm>
            <a:off x="539552" y="2267397"/>
            <a:ext cx="5328592" cy="3323987"/>
          </a:xfrm>
          <a:prstGeom prst="rect">
            <a:avLst/>
          </a:prstGeom>
        </p:spPr>
        <p:txBody>
          <a:bodyPr wrap="square">
            <a:spAutoFit/>
          </a:bodyPr>
          <a:lstStyle/>
          <a:p>
            <a:pPr marL="271463" lvl="0" indent="-271463" eaLnBrk="1" hangingPunct="1">
              <a:lnSpc>
                <a:spcPct val="150000"/>
              </a:lnSpc>
              <a:buFont typeface="Arial" panose="020B0604020202020204" pitchFamily="34" charset="0"/>
              <a:buChar char="•"/>
            </a:pPr>
            <a:r>
              <a:rPr lang="en-US" sz="2000" dirty="0"/>
              <a:t>Relational database via Universe</a:t>
            </a:r>
            <a:endParaRPr lang="en-CA" sz="2000" dirty="0"/>
          </a:p>
          <a:p>
            <a:pPr marL="271463" lvl="0" indent="-271463" eaLnBrk="1" hangingPunct="1">
              <a:lnSpc>
                <a:spcPct val="150000"/>
              </a:lnSpc>
              <a:buFont typeface="Arial" panose="020B0604020202020204" pitchFamily="34" charset="0"/>
              <a:buChar char="•"/>
            </a:pPr>
            <a:r>
              <a:rPr lang="en-US" sz="2000" dirty="0"/>
              <a:t>Online Analytical Processing (OLAP) server</a:t>
            </a:r>
            <a:endParaRPr lang="en-CA" sz="2000" dirty="0"/>
          </a:p>
          <a:p>
            <a:pPr marL="271463" lvl="0" indent="-271463" eaLnBrk="1" hangingPunct="1">
              <a:lnSpc>
                <a:spcPct val="150000"/>
              </a:lnSpc>
              <a:buFont typeface="Arial" panose="020B0604020202020204" pitchFamily="34" charset="0"/>
              <a:buChar char="•"/>
            </a:pPr>
            <a:r>
              <a:rPr lang="en-US" sz="2000" b="1" dirty="0"/>
              <a:t>Excel SpreadSheet</a:t>
            </a:r>
            <a:endParaRPr lang="en-CA" sz="2000" b="1" dirty="0"/>
          </a:p>
          <a:p>
            <a:pPr marL="271463" lvl="0" indent="-271463" eaLnBrk="1" hangingPunct="1">
              <a:lnSpc>
                <a:spcPct val="150000"/>
              </a:lnSpc>
              <a:buFont typeface="Arial" panose="020B0604020202020204" pitchFamily="34" charset="0"/>
              <a:buChar char="•"/>
            </a:pPr>
            <a:r>
              <a:rPr lang="en-US" sz="2000" b="1" dirty="0"/>
              <a:t>Business Explorer (BEx) query</a:t>
            </a:r>
            <a:endParaRPr lang="en-CA" sz="2000" b="1" dirty="0"/>
          </a:p>
          <a:p>
            <a:pPr marL="271463" lvl="0" indent="-271463" eaLnBrk="1" hangingPunct="1">
              <a:lnSpc>
                <a:spcPct val="150000"/>
              </a:lnSpc>
              <a:buFont typeface="Arial" panose="020B0604020202020204" pitchFamily="34" charset="0"/>
              <a:buChar char="•"/>
            </a:pPr>
            <a:r>
              <a:rPr lang="en-US" sz="2000" dirty="0"/>
              <a:t>Analysis View</a:t>
            </a:r>
            <a:endParaRPr lang="en-CA" sz="2000" dirty="0"/>
          </a:p>
          <a:p>
            <a:pPr marL="271463" lvl="0" indent="-271463" eaLnBrk="1" hangingPunct="1">
              <a:lnSpc>
                <a:spcPct val="150000"/>
              </a:lnSpc>
              <a:buFont typeface="Arial" panose="020B0604020202020204" pitchFamily="34" charset="0"/>
              <a:buChar char="•"/>
            </a:pPr>
            <a:r>
              <a:rPr lang="en-US" sz="2000" dirty="0"/>
              <a:t>SAP HANA and SAP HANA Online</a:t>
            </a:r>
            <a:r>
              <a:rPr lang="en-US" sz="2000" dirty="0">
                <a:ea typeface="Times New Roman" panose="02020603050405020304" pitchFamily="18" charset="0"/>
                <a:cs typeface="Arial" panose="020B0604020202020204" pitchFamily="34" charset="0"/>
              </a:rPr>
              <a:t> </a:t>
            </a:r>
            <a:endParaRPr lang="en-CA"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271463" indent="-271463" eaLnBrk="1" hangingPunct="1">
              <a:lnSpc>
                <a:spcPct val="150000"/>
              </a:lnSpc>
              <a:buFont typeface="Arial" panose="020B0604020202020204" pitchFamily="34" charset="0"/>
              <a:buChar char="•"/>
            </a:pPr>
            <a:r>
              <a:rPr lang="en-US" sz="2000" dirty="0"/>
              <a:t>Free-hand SQL on a relational connection</a:t>
            </a:r>
            <a:endParaRPr lang="en-CA" sz="2000" dirty="0"/>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6012750" y="2812261"/>
            <a:ext cx="2807722" cy="3779912"/>
          </a:xfrm>
          <a:prstGeom prst="rect">
            <a:avLst/>
          </a:prstGeom>
          <a:ln>
            <a:solidFill>
              <a:schemeClr val="accent1"/>
            </a:solidFill>
          </a:ln>
        </p:spPr>
      </p:pic>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1" name="Slide Number Placeholder 10"/>
          <p:cNvSpPr>
            <a:spLocks noGrp="1"/>
          </p:cNvSpPr>
          <p:nvPr>
            <p:ph type="sldNum" sz="quarter" idx="4"/>
          </p:nvPr>
        </p:nvSpPr>
        <p:spPr/>
        <p:txBody>
          <a:bodyPr/>
          <a:lstStyle/>
          <a:p>
            <a:pPr>
              <a:defRPr/>
            </a:pPr>
            <a:r>
              <a:rPr lang="en-CA" smtClean="0"/>
              <a:t>12 / 193</a:t>
            </a:r>
            <a:endParaRPr lang="en-CA" dirty="0"/>
          </a:p>
        </p:txBody>
      </p:sp>
    </p:spTree>
    <p:extLst>
      <p:ext uri="{BB962C8B-B14F-4D97-AF65-F5344CB8AC3E}">
        <p14:creationId xmlns:p14="http://schemas.microsoft.com/office/powerpoint/2010/main" val="2101082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Section (contd.)</a:t>
            </a:r>
          </a:p>
        </p:txBody>
      </p:sp>
      <p:sp>
        <p:nvSpPr>
          <p:cNvPr id="3" name="TextBox 87"/>
          <p:cNvSpPr txBox="1">
            <a:spLocks noChangeArrowheads="1"/>
          </p:cNvSpPr>
          <p:nvPr/>
        </p:nvSpPr>
        <p:spPr bwMode="auto">
          <a:xfrm>
            <a:off x="539552" y="1412776"/>
            <a:ext cx="806489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Example of two </a:t>
            </a:r>
            <a:r>
              <a:rPr lang="en-US" sz="2000" dirty="0"/>
              <a:t>nested sections </a:t>
            </a:r>
            <a:r>
              <a:rPr lang="en-US" sz="2000" dirty="0" smtClean="0"/>
              <a:t>using Calendar Year/Quarter and Maintenance Plan objects:</a:t>
            </a:r>
            <a:endParaRPr lang="en-CA" sz="2000" dirty="0"/>
          </a:p>
        </p:txBody>
      </p:sp>
      <p:sp>
        <p:nvSpPr>
          <p:cNvPr id="8"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10" name="Picture 9"/>
          <p:cNvPicPr>
            <a:picLocks noChangeAspect="1"/>
          </p:cNvPicPr>
          <p:nvPr/>
        </p:nvPicPr>
        <p:blipFill>
          <a:blip r:embed="rId3"/>
          <a:stretch>
            <a:fillRect/>
          </a:stretch>
        </p:blipFill>
        <p:spPr>
          <a:xfrm>
            <a:off x="1964246" y="2293506"/>
            <a:ext cx="5143500" cy="3429000"/>
          </a:xfrm>
          <a:prstGeom prst="rect">
            <a:avLst/>
          </a:prstGeom>
          <a:ln>
            <a:solidFill>
              <a:schemeClr val="accent1"/>
            </a:solidFill>
          </a:ln>
        </p:spPr>
      </p:pic>
      <p:sp>
        <p:nvSpPr>
          <p:cNvPr id="9" name="Slide Number Placeholder 8"/>
          <p:cNvSpPr>
            <a:spLocks noGrp="1"/>
          </p:cNvSpPr>
          <p:nvPr>
            <p:ph type="sldNum" sz="quarter" idx="4"/>
          </p:nvPr>
        </p:nvSpPr>
        <p:spPr/>
        <p:txBody>
          <a:bodyPr/>
          <a:lstStyle/>
          <a:p>
            <a:pPr>
              <a:defRPr/>
            </a:pPr>
            <a:r>
              <a:rPr lang="en-CA" smtClean="0"/>
              <a:t>120 / 193</a:t>
            </a:r>
            <a:endParaRPr lang="en-CA" dirty="0"/>
          </a:p>
        </p:txBody>
      </p:sp>
    </p:spTree>
    <p:extLst>
      <p:ext uri="{BB962C8B-B14F-4D97-AF65-F5344CB8AC3E}">
        <p14:creationId xmlns:p14="http://schemas.microsoft.com/office/powerpoint/2010/main" val="2254753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Section (contd.)</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Report Map shows the nested sections </a:t>
            </a:r>
            <a:br>
              <a:rPr lang="en-US" sz="2000" dirty="0" smtClean="0"/>
            </a:br>
            <a:r>
              <a:rPr lang="en-US" sz="2000" dirty="0" smtClean="0"/>
              <a:t>one under another like a hierarchy:</a:t>
            </a:r>
            <a:endParaRPr lang="en-CA" sz="2000" dirty="0"/>
          </a:p>
        </p:txBody>
      </p:sp>
      <p:sp>
        <p:nvSpPr>
          <p:cNvPr id="8"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11" name="Picture 10"/>
          <p:cNvPicPr>
            <a:picLocks noChangeAspect="1"/>
          </p:cNvPicPr>
          <p:nvPr/>
        </p:nvPicPr>
        <p:blipFill>
          <a:blip r:embed="rId3"/>
          <a:stretch>
            <a:fillRect/>
          </a:stretch>
        </p:blipFill>
        <p:spPr>
          <a:xfrm>
            <a:off x="5508104" y="1556792"/>
            <a:ext cx="2304256" cy="4911494"/>
          </a:xfrm>
          <a:prstGeom prst="rect">
            <a:avLst/>
          </a:prstGeom>
          <a:ln>
            <a:solidFill>
              <a:schemeClr val="accent1"/>
            </a:solidFill>
          </a:ln>
        </p:spPr>
      </p:pic>
      <p:sp>
        <p:nvSpPr>
          <p:cNvPr id="9" name="Slide Number Placeholder 8"/>
          <p:cNvSpPr>
            <a:spLocks noGrp="1"/>
          </p:cNvSpPr>
          <p:nvPr>
            <p:ph type="sldNum" sz="quarter" idx="4"/>
          </p:nvPr>
        </p:nvSpPr>
        <p:spPr/>
        <p:txBody>
          <a:bodyPr/>
          <a:lstStyle/>
          <a:p>
            <a:pPr>
              <a:defRPr/>
            </a:pPr>
            <a:r>
              <a:rPr lang="en-CA" smtClean="0"/>
              <a:t>121 / 193</a:t>
            </a:r>
            <a:endParaRPr lang="en-CA" dirty="0"/>
          </a:p>
        </p:txBody>
      </p:sp>
    </p:spTree>
    <p:extLst>
      <p:ext uri="{BB962C8B-B14F-4D97-AF65-F5344CB8AC3E}">
        <p14:creationId xmlns:p14="http://schemas.microsoft.com/office/powerpoint/2010/main" val="34178648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18</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18</a:t>
            </a:r>
            <a:r>
              <a:rPr lang="en-CA" sz="2000" dirty="0" smtClean="0">
                <a:effectLst>
                  <a:glow>
                    <a:srgbClr val="000000"/>
                  </a:glow>
                  <a:outerShdw sx="0" sy="0">
                    <a:srgbClr val="000000"/>
                  </a:outerShdw>
                  <a:reflection stA="0" endPos="0" fadeDir="0" sx="0" sy="0"/>
                </a:effectLst>
              </a:rPr>
              <a:t>: </a:t>
            </a:r>
            <a:r>
              <a:rPr lang="en-CA" sz="2000" dirty="0">
                <a:effectLst>
                  <a:glow>
                    <a:srgbClr val="000000"/>
                  </a:glow>
                  <a:outerShdw sx="0" sy="0">
                    <a:srgbClr val="000000"/>
                  </a:outerShdw>
                  <a:reflection stA="0" endPos="0" fadeDir="0" sx="0" sy="0"/>
                </a:effectLst>
              </a:rPr>
              <a:t>Creating </a:t>
            </a:r>
            <a:r>
              <a:rPr lang="en-CA" sz="2000" dirty="0" smtClean="0">
                <a:effectLst>
                  <a:glow>
                    <a:srgbClr val="000000"/>
                  </a:glow>
                  <a:outerShdw sx="0" sy="0">
                    <a:srgbClr val="000000"/>
                  </a:outerShdw>
                  <a:reflection stA="0" endPos="0" fadeDir="0" sx="0" sy="0"/>
                </a:effectLst>
              </a:rPr>
              <a:t>Sections.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a section for a table and display the sum for each section.  Sections have a similarity to breaks but have a different visualization.</a:t>
            </a:r>
          </a:p>
          <a:p>
            <a:pPr eaLnBrk="1" hangingPunct="1"/>
            <a:endParaRPr lang="en-CA" sz="2000" dirty="0" smtClean="0">
              <a:effectLst>
                <a:glow>
                  <a:srgbClr val="000000"/>
                </a:glow>
                <a:outerShdw sx="0" sy="0">
                  <a:srgbClr val="000000"/>
                </a:outerShdw>
                <a:reflection stA="0" endPos="0" fadeDir="0" sx="0" sy="0"/>
              </a:effectLst>
            </a:endParaRPr>
          </a:p>
        </p:txBody>
      </p:sp>
      <p:sp>
        <p:nvSpPr>
          <p:cNvPr id="9" name="Slide Number Placeholder 8"/>
          <p:cNvSpPr>
            <a:spLocks noGrp="1"/>
          </p:cNvSpPr>
          <p:nvPr>
            <p:ph type="sldNum" sz="quarter" idx="4"/>
          </p:nvPr>
        </p:nvSpPr>
        <p:spPr/>
        <p:txBody>
          <a:bodyPr/>
          <a:lstStyle/>
          <a:p>
            <a:pPr>
              <a:defRPr/>
            </a:pPr>
            <a:r>
              <a:rPr lang="en-CA" smtClean="0"/>
              <a:t>122 / 193</a:t>
            </a:r>
            <a:endParaRPr lang="en-CA" dirty="0"/>
          </a:p>
        </p:txBody>
      </p:sp>
    </p:spTree>
    <p:extLst>
      <p:ext uri="{BB962C8B-B14F-4D97-AF65-F5344CB8AC3E}">
        <p14:creationId xmlns:p14="http://schemas.microsoft.com/office/powerpoint/2010/main" val="3415507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Filter</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Filter can be added to a table, chart, report and/or section to limit data that are being displayed in the report. Filters can only be added or removed in the design mode, not in viewing mode.</a:t>
            </a:r>
          </a:p>
        </p:txBody>
      </p:sp>
      <p:grpSp>
        <p:nvGrpSpPr>
          <p:cNvPr id="7" name="Group 6"/>
          <p:cNvGrpSpPr/>
          <p:nvPr/>
        </p:nvGrpSpPr>
        <p:grpSpPr>
          <a:xfrm>
            <a:off x="840612" y="2711038"/>
            <a:ext cx="7390765" cy="2535451"/>
            <a:chOff x="840612" y="2711038"/>
            <a:chExt cx="7390765" cy="2535451"/>
          </a:xfrm>
        </p:grpSpPr>
        <p:pic>
          <p:nvPicPr>
            <p:cNvPr id="4" name="Picture 3"/>
            <p:cNvPicPr/>
            <p:nvPr/>
          </p:nvPicPr>
          <p:blipFill>
            <a:blip r:embed="rId3"/>
            <a:stretch>
              <a:fillRect/>
            </a:stretch>
          </p:blipFill>
          <p:spPr>
            <a:xfrm>
              <a:off x="1087310" y="2711038"/>
              <a:ext cx="6897370" cy="867410"/>
            </a:xfrm>
            <a:prstGeom prst="rect">
              <a:avLst/>
            </a:prstGeom>
            <a:ln>
              <a:solidFill>
                <a:schemeClr val="accent1"/>
              </a:solidFill>
            </a:ln>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840612" y="4005064"/>
              <a:ext cx="7390765" cy="1241425"/>
            </a:xfrm>
            <a:prstGeom prst="rect">
              <a:avLst/>
            </a:prstGeom>
            <a:noFill/>
            <a:ln>
              <a:solidFill>
                <a:schemeClr val="accent1"/>
              </a:solidFill>
            </a:ln>
          </p:spPr>
        </p:pic>
      </p:gr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2" name="Slide Number Placeholder 11"/>
          <p:cNvSpPr>
            <a:spLocks noGrp="1"/>
          </p:cNvSpPr>
          <p:nvPr>
            <p:ph type="sldNum" sz="quarter" idx="4"/>
          </p:nvPr>
        </p:nvSpPr>
        <p:spPr/>
        <p:txBody>
          <a:bodyPr/>
          <a:lstStyle/>
          <a:p>
            <a:pPr>
              <a:defRPr/>
            </a:pPr>
            <a:r>
              <a:rPr lang="en-CA" smtClean="0"/>
              <a:t>123 / 193</a:t>
            </a:r>
            <a:endParaRPr lang="en-CA" dirty="0"/>
          </a:p>
        </p:txBody>
      </p:sp>
    </p:spTree>
    <p:extLst>
      <p:ext uri="{BB962C8B-B14F-4D97-AF65-F5344CB8AC3E}">
        <p14:creationId xmlns:p14="http://schemas.microsoft.com/office/powerpoint/2010/main" val="11970401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Filter (contd.)</a:t>
            </a: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Components of a Report Filter:</a:t>
            </a:r>
            <a:endParaRPr lang="en-CA" sz="2000" dirty="0"/>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6" name="Picture 5"/>
          <p:cNvPicPr>
            <a:picLocks noChangeAspect="1"/>
          </p:cNvPicPr>
          <p:nvPr/>
        </p:nvPicPr>
        <p:blipFill>
          <a:blip r:embed="rId3"/>
          <a:stretch>
            <a:fillRect/>
          </a:stretch>
        </p:blipFill>
        <p:spPr>
          <a:xfrm>
            <a:off x="630309" y="1988840"/>
            <a:ext cx="7811373" cy="3346493"/>
          </a:xfrm>
          <a:prstGeom prst="rect">
            <a:avLst/>
          </a:prstGeom>
        </p:spPr>
      </p:pic>
      <p:sp>
        <p:nvSpPr>
          <p:cNvPr id="10" name="Slide Number Placeholder 9"/>
          <p:cNvSpPr>
            <a:spLocks noGrp="1"/>
          </p:cNvSpPr>
          <p:nvPr>
            <p:ph type="sldNum" sz="quarter" idx="4"/>
          </p:nvPr>
        </p:nvSpPr>
        <p:spPr/>
        <p:txBody>
          <a:bodyPr/>
          <a:lstStyle/>
          <a:p>
            <a:pPr>
              <a:defRPr/>
            </a:pPr>
            <a:r>
              <a:rPr lang="en-CA" smtClean="0"/>
              <a:t>124 / 193</a:t>
            </a:r>
            <a:endParaRPr lang="en-CA" dirty="0"/>
          </a:p>
        </p:txBody>
      </p:sp>
    </p:spTree>
    <p:extLst>
      <p:ext uri="{BB962C8B-B14F-4D97-AF65-F5344CB8AC3E}">
        <p14:creationId xmlns:p14="http://schemas.microsoft.com/office/powerpoint/2010/main" val="3001702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19</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19</a:t>
            </a:r>
            <a:r>
              <a:rPr lang="en-CA" sz="2000" dirty="0" smtClean="0">
                <a:effectLst>
                  <a:glow>
                    <a:srgbClr val="000000"/>
                  </a:glow>
                  <a:outerShdw sx="0" sy="0">
                    <a:srgbClr val="000000"/>
                  </a:outerShdw>
                  <a:reflection stA="0" endPos="0" fadeDir="0" sx="0" sy="0"/>
                </a:effectLst>
              </a:rPr>
              <a:t>: Using Filters.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set filters in your WebI Reports at design time.</a:t>
            </a:r>
          </a:p>
          <a:p>
            <a:pPr eaLnBrk="1" hangingPunct="1"/>
            <a:endParaRPr lang="en-CA" sz="2000" dirty="0" smtClean="0">
              <a:effectLst>
                <a:glow>
                  <a:srgbClr val="000000"/>
                </a:glow>
                <a:outerShdw sx="0" sy="0">
                  <a:srgbClr val="000000"/>
                </a:outerShdw>
                <a:reflection stA="0" endPos="0" fadeDir="0" sx="0" sy="0"/>
              </a:effectLst>
            </a:endParaRP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9" name="Slide Number Placeholder 8"/>
          <p:cNvSpPr>
            <a:spLocks noGrp="1"/>
          </p:cNvSpPr>
          <p:nvPr>
            <p:ph type="sldNum" sz="quarter" idx="4"/>
          </p:nvPr>
        </p:nvSpPr>
        <p:spPr/>
        <p:txBody>
          <a:bodyPr/>
          <a:lstStyle/>
          <a:p>
            <a:pPr>
              <a:defRPr/>
            </a:pPr>
            <a:r>
              <a:rPr lang="en-CA" smtClean="0"/>
              <a:t>125 / 193</a:t>
            </a:r>
            <a:endParaRPr lang="en-CA" dirty="0"/>
          </a:p>
        </p:txBody>
      </p:sp>
    </p:spTree>
    <p:extLst>
      <p:ext uri="{BB962C8B-B14F-4D97-AF65-F5344CB8AC3E}">
        <p14:creationId xmlns:p14="http://schemas.microsoft.com/office/powerpoint/2010/main" val="15051268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Input Control</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Input Control can provide an additional way to limit the data that is displayed in reports. Input Control can be changed by a </a:t>
            </a:r>
            <a:r>
              <a:rPr lang="en-US" sz="2000" dirty="0" smtClean="0"/>
              <a:t>consumer </a:t>
            </a:r>
            <a:r>
              <a:rPr lang="en-US" sz="2000" dirty="0"/>
              <a:t>of a report, and allows them to select the data that they wish to view</a:t>
            </a:r>
            <a:r>
              <a:rPr lang="en-US" sz="2000" dirty="0" smtClean="0"/>
              <a:t>.</a:t>
            </a: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2" name="Slide Number Placeholder 11"/>
          <p:cNvSpPr>
            <a:spLocks noGrp="1"/>
          </p:cNvSpPr>
          <p:nvPr>
            <p:ph type="sldNum" sz="quarter" idx="4"/>
          </p:nvPr>
        </p:nvSpPr>
        <p:spPr/>
        <p:txBody>
          <a:bodyPr/>
          <a:lstStyle/>
          <a:p>
            <a:pPr>
              <a:defRPr/>
            </a:pPr>
            <a:r>
              <a:rPr lang="en-CA" smtClean="0"/>
              <a:t>126 / 193</a:t>
            </a:r>
            <a:endParaRPr lang="en-CA" dirty="0"/>
          </a:p>
        </p:txBody>
      </p:sp>
      <p:grpSp>
        <p:nvGrpSpPr>
          <p:cNvPr id="9" name="Group 8"/>
          <p:cNvGrpSpPr/>
          <p:nvPr/>
        </p:nvGrpSpPr>
        <p:grpSpPr>
          <a:xfrm>
            <a:off x="1058418" y="2538528"/>
            <a:ext cx="6955155" cy="4014584"/>
            <a:chOff x="1058418" y="2538528"/>
            <a:chExt cx="6955155" cy="4014584"/>
          </a:xfrm>
        </p:grpSpPr>
        <p:pic>
          <p:nvPicPr>
            <p:cNvPr id="4" name="Picture 3"/>
            <p:cNvPicPr/>
            <p:nvPr/>
          </p:nvPicPr>
          <p:blipFill>
            <a:blip r:embed="rId3"/>
            <a:stretch>
              <a:fillRect/>
            </a:stretch>
          </p:blipFill>
          <p:spPr>
            <a:xfrm>
              <a:off x="1058418" y="2538528"/>
              <a:ext cx="6955155" cy="885190"/>
            </a:xfrm>
            <a:prstGeom prst="rect">
              <a:avLst/>
            </a:prstGeom>
            <a:ln>
              <a:solidFill>
                <a:schemeClr val="accent1"/>
              </a:solidFill>
            </a:ln>
          </p:spPr>
        </p:pic>
        <p:pic>
          <p:nvPicPr>
            <p:cNvPr id="8" name="Picture 7"/>
            <p:cNvPicPr>
              <a:picLocks noChangeAspect="1"/>
            </p:cNvPicPr>
            <p:nvPr/>
          </p:nvPicPr>
          <p:blipFill>
            <a:blip r:embed="rId4"/>
            <a:stretch>
              <a:fillRect/>
            </a:stretch>
          </p:blipFill>
          <p:spPr>
            <a:xfrm>
              <a:off x="1944231" y="3568656"/>
              <a:ext cx="5183528" cy="2984456"/>
            </a:xfrm>
            <a:prstGeom prst="rect">
              <a:avLst/>
            </a:prstGeom>
            <a:ln>
              <a:solidFill>
                <a:schemeClr val="accent1"/>
              </a:solidFill>
            </a:ln>
          </p:spPr>
        </p:pic>
      </p:grpSp>
    </p:spTree>
    <p:extLst>
      <p:ext uri="{BB962C8B-B14F-4D97-AF65-F5344CB8AC3E}">
        <p14:creationId xmlns:p14="http://schemas.microsoft.com/office/powerpoint/2010/main" val="2808272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Input Control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Steps to create an Input Control:</a:t>
            </a:r>
            <a:endParaRPr lang="en-CA" sz="2000" dirty="0"/>
          </a:p>
        </p:txBody>
      </p:sp>
      <p:grpSp>
        <p:nvGrpSpPr>
          <p:cNvPr id="4" name="Group 3"/>
          <p:cNvGrpSpPr/>
          <p:nvPr/>
        </p:nvGrpSpPr>
        <p:grpSpPr>
          <a:xfrm>
            <a:off x="395536" y="1835725"/>
            <a:ext cx="8349141" cy="4774795"/>
            <a:chOff x="395536" y="1835725"/>
            <a:chExt cx="8349141" cy="4774795"/>
          </a:xfrm>
        </p:grpSpPr>
        <p:pic>
          <p:nvPicPr>
            <p:cNvPr id="5" name="Picture 4"/>
            <p:cNvPicPr/>
            <p:nvPr/>
          </p:nvPicPr>
          <p:blipFill>
            <a:blip r:embed="rId3"/>
            <a:stretch>
              <a:fillRect/>
            </a:stretch>
          </p:blipFill>
          <p:spPr>
            <a:xfrm>
              <a:off x="395536" y="1835725"/>
              <a:ext cx="5347891" cy="3502839"/>
            </a:xfrm>
            <a:prstGeom prst="rect">
              <a:avLst/>
            </a:prstGeom>
            <a:ln>
              <a:solidFill>
                <a:schemeClr val="accent1"/>
              </a:solidFill>
            </a:ln>
          </p:spPr>
        </p:pic>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4230462" y="3943520"/>
              <a:ext cx="4514215" cy="2667000"/>
            </a:xfrm>
            <a:prstGeom prst="rect">
              <a:avLst/>
            </a:prstGeom>
            <a:noFill/>
            <a:ln>
              <a:solidFill>
                <a:schemeClr val="accent1"/>
              </a:solidFill>
            </a:ln>
          </p:spPr>
        </p:pic>
      </p:gr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2" name="Slide Number Placeholder 11"/>
          <p:cNvSpPr>
            <a:spLocks noGrp="1"/>
          </p:cNvSpPr>
          <p:nvPr>
            <p:ph type="sldNum" sz="quarter" idx="4"/>
          </p:nvPr>
        </p:nvSpPr>
        <p:spPr/>
        <p:txBody>
          <a:bodyPr/>
          <a:lstStyle/>
          <a:p>
            <a:pPr>
              <a:defRPr/>
            </a:pPr>
            <a:r>
              <a:rPr lang="en-CA" smtClean="0"/>
              <a:t>127 / 193</a:t>
            </a:r>
            <a:endParaRPr lang="en-CA" dirty="0"/>
          </a:p>
        </p:txBody>
      </p:sp>
    </p:spTree>
    <p:extLst>
      <p:ext uri="{BB962C8B-B14F-4D97-AF65-F5344CB8AC3E}">
        <p14:creationId xmlns:p14="http://schemas.microsoft.com/office/powerpoint/2010/main" val="10183287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Input Control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A sample Input Control with “OK” button:</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2620836" y="2214881"/>
            <a:ext cx="3830320" cy="3027045"/>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0" name="Slide Number Placeholder 9"/>
          <p:cNvSpPr>
            <a:spLocks noGrp="1"/>
          </p:cNvSpPr>
          <p:nvPr>
            <p:ph type="sldNum" sz="quarter" idx="4"/>
          </p:nvPr>
        </p:nvSpPr>
        <p:spPr/>
        <p:txBody>
          <a:bodyPr/>
          <a:lstStyle/>
          <a:p>
            <a:pPr>
              <a:defRPr/>
            </a:pPr>
            <a:r>
              <a:rPr lang="en-CA" smtClean="0"/>
              <a:t>128 / 193</a:t>
            </a:r>
            <a:endParaRPr lang="en-CA" dirty="0"/>
          </a:p>
        </p:txBody>
      </p:sp>
    </p:spTree>
    <p:extLst>
      <p:ext uri="{BB962C8B-B14F-4D97-AF65-F5344CB8AC3E}">
        <p14:creationId xmlns:p14="http://schemas.microsoft.com/office/powerpoint/2010/main" val="2680590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20</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20</a:t>
            </a:r>
            <a:r>
              <a:rPr lang="en-CA" sz="2000" dirty="0" smtClean="0">
                <a:effectLst>
                  <a:glow>
                    <a:srgbClr val="000000"/>
                  </a:glow>
                  <a:outerShdw sx="0" sy="0">
                    <a:srgbClr val="000000"/>
                  </a:outerShdw>
                  <a:reflection stA="0" endPos="0" fadeDir="0" sx="0" sy="0"/>
                </a:effectLst>
              </a:rPr>
              <a:t>: Creating Input </a:t>
            </a:r>
            <a:r>
              <a:rPr lang="en-CA" sz="2000" dirty="0">
                <a:effectLst>
                  <a:glow>
                    <a:srgbClr val="000000"/>
                  </a:glow>
                  <a:outerShdw sx="0" sy="0">
                    <a:srgbClr val="000000"/>
                  </a:outerShdw>
                  <a:reflection stA="0" endPos="0" fadeDir="0" sx="0" sy="0"/>
                </a:effectLst>
              </a:rPr>
              <a:t>C</a:t>
            </a:r>
            <a:r>
              <a:rPr lang="en-CA" sz="2000" dirty="0" smtClean="0">
                <a:effectLst>
                  <a:glow>
                    <a:srgbClr val="000000"/>
                  </a:glow>
                  <a:outerShdw sx="0" sy="0">
                    <a:srgbClr val="000000"/>
                  </a:outerShdw>
                  <a:reflection stA="0" endPos="0" fadeDir="0" sx="0" sy="0"/>
                </a:effectLst>
              </a:rPr>
              <a:t>ontrols.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an input control that allows consumers to change the view of a WebI Document.  This is a very essential skill to have when creating interactive documents.</a:t>
            </a:r>
          </a:p>
          <a:p>
            <a:pPr eaLnBrk="1" hangingPunct="1"/>
            <a:endParaRPr lang="en-CA" sz="2000" dirty="0" smtClean="0">
              <a:effectLst>
                <a:glow>
                  <a:srgbClr val="000000"/>
                </a:glow>
                <a:outerShdw sx="0" sy="0">
                  <a:srgbClr val="000000"/>
                </a:outerShdw>
                <a:reflection stA="0" endPos="0" fadeDir="0" sx="0" sy="0"/>
              </a:effectLst>
            </a:endParaRPr>
          </a:p>
        </p:txBody>
      </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9" name="Slide Number Placeholder 8"/>
          <p:cNvSpPr>
            <a:spLocks noGrp="1"/>
          </p:cNvSpPr>
          <p:nvPr>
            <p:ph type="sldNum" sz="quarter" idx="4"/>
          </p:nvPr>
        </p:nvSpPr>
        <p:spPr/>
        <p:txBody>
          <a:bodyPr/>
          <a:lstStyle/>
          <a:p>
            <a:pPr>
              <a:defRPr/>
            </a:pPr>
            <a:r>
              <a:rPr lang="en-CA" smtClean="0"/>
              <a:t>129 / 193</a:t>
            </a:r>
            <a:endParaRPr lang="en-CA" dirty="0"/>
          </a:p>
        </p:txBody>
      </p:sp>
    </p:spTree>
    <p:extLst>
      <p:ext uri="{BB962C8B-B14F-4D97-AF65-F5344CB8AC3E}">
        <p14:creationId xmlns:p14="http://schemas.microsoft.com/office/powerpoint/2010/main" val="41958631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smtClean="0"/>
              <a:t>WebI</a:t>
            </a:r>
            <a:r>
              <a:rPr lang="en-US" dirty="0" smtClean="0"/>
              <a:t> Author’s core functionalities</a:t>
            </a:r>
            <a:endParaRPr lang="en-CA"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13 / 193</a:t>
            </a:r>
            <a:endParaRPr lang="en-CA" dirty="0"/>
          </a:p>
        </p:txBody>
      </p:sp>
      <p:sp>
        <p:nvSpPr>
          <p:cNvPr id="6" name="TextBox 87"/>
          <p:cNvSpPr txBox="1">
            <a:spLocks noChangeArrowheads="1"/>
          </p:cNvSpPr>
          <p:nvPr/>
        </p:nvSpPr>
        <p:spPr bwMode="auto">
          <a:xfrm>
            <a:off x="539552" y="1412776"/>
            <a:ext cx="7992888" cy="3339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A WebI Author has four core functionalities:</a:t>
            </a:r>
          </a:p>
          <a:p>
            <a:pPr eaLnBrk="1" hangingPunct="1"/>
            <a:endParaRPr lang="en-US" sz="1000" dirty="0" smtClean="0"/>
          </a:p>
          <a:p>
            <a:pPr marL="457200" indent="-457200">
              <a:lnSpc>
                <a:spcPct val="150000"/>
              </a:lnSpc>
              <a:buAutoNum type="arabicPeriod"/>
            </a:pPr>
            <a:r>
              <a:rPr lang="en-US" sz="2000" dirty="0"/>
              <a:t> </a:t>
            </a:r>
            <a:r>
              <a:rPr lang="en-US" sz="2000" b="1" dirty="0" smtClean="0"/>
              <a:t>Querying</a:t>
            </a:r>
            <a:r>
              <a:rPr lang="en-US" sz="2000" dirty="0" smtClean="0"/>
              <a:t> - 	creating </a:t>
            </a:r>
            <a:r>
              <a:rPr lang="en-US" sz="2000" dirty="0"/>
              <a:t>query(s) in WebI Query Panel</a:t>
            </a:r>
          </a:p>
          <a:p>
            <a:pPr marL="457200" indent="-457200">
              <a:lnSpc>
                <a:spcPct val="150000"/>
              </a:lnSpc>
              <a:buAutoNum type="arabicPeriod"/>
            </a:pPr>
            <a:r>
              <a:rPr lang="en-CA" sz="2000" dirty="0" smtClean="0"/>
              <a:t> </a:t>
            </a:r>
            <a:r>
              <a:rPr lang="en-CA" sz="2000" b="1" dirty="0" smtClean="0"/>
              <a:t>Reporting </a:t>
            </a:r>
            <a:r>
              <a:rPr lang="en-CA" sz="2000" dirty="0" smtClean="0"/>
              <a:t>- 	creating </a:t>
            </a:r>
            <a:r>
              <a:rPr lang="en-CA" sz="2000" dirty="0"/>
              <a:t>WebI Report(s) in WebI Report Panel</a:t>
            </a:r>
          </a:p>
          <a:p>
            <a:pPr marL="457200" indent="-457200">
              <a:lnSpc>
                <a:spcPct val="150000"/>
              </a:lnSpc>
              <a:buAutoNum type="arabicPeriod"/>
            </a:pPr>
            <a:r>
              <a:rPr lang="en-CA" sz="2000" dirty="0" smtClean="0"/>
              <a:t> </a:t>
            </a:r>
            <a:r>
              <a:rPr lang="en-CA" sz="2000" b="1" dirty="0" smtClean="0"/>
              <a:t>Analyzing </a:t>
            </a:r>
            <a:r>
              <a:rPr lang="en-CA" sz="2000" dirty="0" smtClean="0"/>
              <a:t>- 	analyze </a:t>
            </a:r>
            <a:r>
              <a:rPr lang="en-CA" sz="2000" dirty="0"/>
              <a:t>WebI Report(s)</a:t>
            </a:r>
          </a:p>
          <a:p>
            <a:pPr marL="457200" indent="-457200">
              <a:lnSpc>
                <a:spcPct val="150000"/>
              </a:lnSpc>
              <a:buAutoNum type="arabicPeriod"/>
            </a:pPr>
            <a:r>
              <a:rPr lang="en-CA" sz="2000" dirty="0" smtClean="0"/>
              <a:t> </a:t>
            </a:r>
            <a:r>
              <a:rPr lang="en-CA" sz="2000" b="1" dirty="0" smtClean="0"/>
              <a:t>Sharing </a:t>
            </a:r>
            <a:r>
              <a:rPr lang="en-CA" sz="2000" dirty="0" smtClean="0"/>
              <a:t>- 	sharing </a:t>
            </a:r>
            <a:r>
              <a:rPr lang="en-CA" sz="2000" dirty="0"/>
              <a:t>WebI Report(s)</a:t>
            </a:r>
          </a:p>
          <a:p>
            <a:pPr marL="457200" indent="-457200">
              <a:buAutoNum type="arabicPeriod"/>
            </a:pPr>
            <a:endParaRPr lang="en-US" sz="2000" b="1" dirty="0"/>
          </a:p>
          <a:p>
            <a:endParaRPr lang="en-CA" sz="2000" dirty="0"/>
          </a:p>
          <a:p>
            <a:pPr eaLnBrk="1" hangingPunct="1"/>
            <a:endParaRPr lang="en-CA" sz="2000" dirty="0"/>
          </a:p>
        </p:txBody>
      </p:sp>
    </p:spTree>
    <p:extLst>
      <p:ext uri="{BB962C8B-B14F-4D97-AF65-F5344CB8AC3E}">
        <p14:creationId xmlns:p14="http://schemas.microsoft.com/office/powerpoint/2010/main" val="30240708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Conditional Formatting Rule</a:t>
            </a:r>
          </a:p>
        </p:txBody>
      </p:sp>
      <p:sp>
        <p:nvSpPr>
          <p:cNvPr id="3" name="TextBox 87"/>
          <p:cNvSpPr txBox="1">
            <a:spLocks noChangeArrowheads="1"/>
          </p:cNvSpPr>
          <p:nvPr/>
        </p:nvSpPr>
        <p:spPr bwMode="auto">
          <a:xfrm>
            <a:off x="539552" y="1412776"/>
            <a:ext cx="7992888" cy="4616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Conditional Formatting rules can assist reports in highlighting crucial data. They can be applied to tables, individual cells, and within sections and breaks</a:t>
            </a:r>
            <a:r>
              <a:rPr lang="en-US" sz="2000" dirty="0" smtClean="0"/>
              <a:t>.</a:t>
            </a:r>
          </a:p>
          <a:p>
            <a:endParaRPr lang="en-US" sz="1000" dirty="0" smtClean="0"/>
          </a:p>
          <a:p>
            <a:r>
              <a:rPr lang="en-US" sz="2000" dirty="0" smtClean="0"/>
              <a:t>When </a:t>
            </a:r>
            <a:r>
              <a:rPr lang="en-US" sz="2000" dirty="0"/>
              <a:t>using Conditional Formatting, the </a:t>
            </a:r>
            <a:r>
              <a:rPr lang="en-US" sz="2000" dirty="0" smtClean="0"/>
              <a:t>rule </a:t>
            </a:r>
            <a:r>
              <a:rPr lang="en-US" sz="2000" dirty="0"/>
              <a:t>can apply to a different cell than the </a:t>
            </a:r>
            <a:r>
              <a:rPr lang="en-US" sz="2000" dirty="0" smtClean="0"/>
              <a:t>cell </a:t>
            </a:r>
            <a:r>
              <a:rPr lang="en-US" sz="2000" dirty="0"/>
              <a:t>that the calculation is on. </a:t>
            </a:r>
            <a:endParaRPr lang="en-US" sz="2000" dirty="0" smtClean="0"/>
          </a:p>
          <a:p>
            <a:endParaRPr lang="en-CA" sz="3200" dirty="0" smtClean="0"/>
          </a:p>
          <a:p>
            <a:endParaRPr lang="en-CA" sz="4000" dirty="0"/>
          </a:p>
          <a:p>
            <a:endParaRPr lang="en-US" sz="1200" dirty="0"/>
          </a:p>
          <a:p>
            <a:r>
              <a:rPr lang="en-US" sz="2000" dirty="0" smtClean="0"/>
              <a:t>For </a:t>
            </a:r>
            <a:r>
              <a:rPr lang="en-US" sz="2000" dirty="0"/>
              <a:t>example, you can set the text to </a:t>
            </a:r>
            <a:r>
              <a:rPr lang="en-US" sz="2000" dirty="0" smtClean="0"/>
              <a:t>Red font with Yellow background, </a:t>
            </a:r>
            <a:br>
              <a:rPr lang="en-US" sz="2000" dirty="0" smtClean="0"/>
            </a:br>
            <a:r>
              <a:rPr lang="en-US" sz="2000" dirty="0" smtClean="0"/>
              <a:t>if </a:t>
            </a:r>
            <a:r>
              <a:rPr lang="en-US" sz="2000" dirty="0"/>
              <a:t>a number is larger than </a:t>
            </a:r>
            <a:r>
              <a:rPr lang="en-US" sz="2000" dirty="0" smtClean="0"/>
              <a:t>10000</a:t>
            </a:r>
            <a:r>
              <a:rPr lang="en-US" sz="2000" dirty="0"/>
              <a:t>, but that </a:t>
            </a:r>
            <a:r>
              <a:rPr lang="en-US" sz="2000" dirty="0" smtClean="0"/>
              <a:t/>
            </a:r>
            <a:br>
              <a:rPr lang="en-US" sz="2000" dirty="0" smtClean="0"/>
            </a:br>
            <a:r>
              <a:rPr lang="en-US" sz="2000" dirty="0" smtClean="0"/>
              <a:t>conditional </a:t>
            </a:r>
            <a:r>
              <a:rPr lang="en-US" sz="2000" dirty="0"/>
              <a:t>format could be applied </a:t>
            </a:r>
            <a:r>
              <a:rPr lang="en-US" sz="2000" dirty="0" smtClean="0"/>
              <a:t/>
            </a:r>
            <a:br>
              <a:rPr lang="en-US" sz="2000" dirty="0" smtClean="0"/>
            </a:br>
            <a:r>
              <a:rPr lang="en-US" sz="2000" dirty="0" smtClean="0"/>
              <a:t>anywhere </a:t>
            </a:r>
            <a:r>
              <a:rPr lang="en-US" sz="2000" dirty="0"/>
              <a:t>on the row, not just on </a:t>
            </a:r>
            <a:r>
              <a:rPr lang="en-US" sz="2000" dirty="0" smtClean="0"/>
              <a:t>the </a:t>
            </a:r>
            <a:br>
              <a:rPr lang="en-US" sz="2000" dirty="0" smtClean="0"/>
            </a:br>
            <a:r>
              <a:rPr lang="en-US" sz="2000" dirty="0" smtClean="0"/>
              <a:t>cell </a:t>
            </a:r>
            <a:r>
              <a:rPr lang="en-US" sz="2000" dirty="0"/>
              <a:t>that has the larger than </a:t>
            </a:r>
            <a:r>
              <a:rPr lang="en-US" sz="2000" dirty="0" smtClean="0"/>
              <a:t>10000 </a:t>
            </a:r>
            <a:r>
              <a:rPr lang="en-US" sz="2000" dirty="0"/>
              <a:t>value.</a:t>
            </a:r>
          </a:p>
        </p:txBody>
      </p:sp>
      <p:pic>
        <p:nvPicPr>
          <p:cNvPr id="4" name="Picture 3"/>
          <p:cNvPicPr/>
          <p:nvPr/>
        </p:nvPicPr>
        <p:blipFill>
          <a:blip r:embed="rId3"/>
          <a:stretch>
            <a:fillRect/>
          </a:stretch>
        </p:blipFill>
        <p:spPr>
          <a:xfrm>
            <a:off x="1087311" y="3292465"/>
            <a:ext cx="6897370" cy="856615"/>
          </a:xfrm>
          <a:prstGeom prst="rect">
            <a:avLst/>
          </a:prstGeom>
          <a:ln>
            <a:solidFill>
              <a:schemeClr val="accent1"/>
            </a:solidFill>
          </a:ln>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5404048" y="4797152"/>
            <a:ext cx="3200400" cy="1752600"/>
          </a:xfrm>
          <a:prstGeom prst="rect">
            <a:avLst/>
          </a:prstGeom>
          <a:noFill/>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1" name="Slide Number Placeholder 10"/>
          <p:cNvSpPr>
            <a:spLocks noGrp="1"/>
          </p:cNvSpPr>
          <p:nvPr>
            <p:ph type="sldNum" sz="quarter" idx="4"/>
          </p:nvPr>
        </p:nvSpPr>
        <p:spPr/>
        <p:txBody>
          <a:bodyPr/>
          <a:lstStyle/>
          <a:p>
            <a:pPr>
              <a:defRPr/>
            </a:pPr>
            <a:r>
              <a:rPr lang="en-CA" smtClean="0"/>
              <a:t>130 / 193</a:t>
            </a:r>
            <a:endParaRPr lang="en-CA" dirty="0"/>
          </a:p>
        </p:txBody>
      </p:sp>
    </p:spTree>
    <p:extLst>
      <p:ext uri="{BB962C8B-B14F-4D97-AF65-F5344CB8AC3E}">
        <p14:creationId xmlns:p14="http://schemas.microsoft.com/office/powerpoint/2010/main" val="3360039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Conditional Formatting Rule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Steps to create a Conditional Formatting Rule:</a:t>
            </a:r>
            <a:endParaRPr lang="en-CA" sz="2000" dirty="0"/>
          </a:p>
        </p:txBody>
      </p:sp>
      <p:pic>
        <p:nvPicPr>
          <p:cNvPr id="4" name="Picture 3"/>
          <p:cNvPicPr/>
          <p:nvPr/>
        </p:nvPicPr>
        <p:blipFill>
          <a:blip r:embed="rId3"/>
          <a:stretch>
            <a:fillRect/>
          </a:stretch>
        </p:blipFill>
        <p:spPr>
          <a:xfrm>
            <a:off x="1503826" y="1930792"/>
            <a:ext cx="6064339" cy="3119294"/>
          </a:xfrm>
          <a:prstGeom prst="rect">
            <a:avLst/>
          </a:prstGeom>
          <a:ln>
            <a:solidFill>
              <a:schemeClr val="accent1"/>
            </a:solidFill>
          </a:ln>
        </p:spPr>
      </p:pic>
      <p:pic>
        <p:nvPicPr>
          <p:cNvPr id="5" name="Picture 4"/>
          <p:cNvPicPr/>
          <p:nvPr/>
        </p:nvPicPr>
        <p:blipFill>
          <a:blip r:embed="rId4"/>
          <a:stretch>
            <a:fillRect/>
          </a:stretch>
        </p:blipFill>
        <p:spPr>
          <a:xfrm>
            <a:off x="1301622" y="5184338"/>
            <a:ext cx="6468745" cy="1324610"/>
          </a:xfrm>
          <a:prstGeom prst="rect">
            <a:avLst/>
          </a:prstGeom>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1" name="Slide Number Placeholder 10"/>
          <p:cNvSpPr>
            <a:spLocks noGrp="1"/>
          </p:cNvSpPr>
          <p:nvPr>
            <p:ph type="sldNum" sz="quarter" idx="4"/>
          </p:nvPr>
        </p:nvSpPr>
        <p:spPr/>
        <p:txBody>
          <a:bodyPr/>
          <a:lstStyle/>
          <a:p>
            <a:pPr>
              <a:defRPr/>
            </a:pPr>
            <a:r>
              <a:rPr lang="en-CA" smtClean="0"/>
              <a:t>131 / 193</a:t>
            </a:r>
            <a:endParaRPr lang="en-CA" dirty="0"/>
          </a:p>
        </p:txBody>
      </p:sp>
    </p:spTree>
    <p:extLst>
      <p:ext uri="{BB962C8B-B14F-4D97-AF65-F5344CB8AC3E}">
        <p14:creationId xmlns:p14="http://schemas.microsoft.com/office/powerpoint/2010/main" val="30333599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21</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21</a:t>
            </a:r>
            <a:r>
              <a:rPr lang="en-CA" sz="2000" dirty="0" smtClean="0">
                <a:effectLst>
                  <a:glow>
                    <a:srgbClr val="000000"/>
                  </a:glow>
                  <a:outerShdw sx="0" sy="0">
                    <a:srgbClr val="000000"/>
                  </a:outerShdw>
                  <a:reflection stA="0" endPos="0" fadeDir="0" sx="0" sy="0"/>
                </a:effectLst>
              </a:rPr>
              <a:t>: Creating Formatting Rules.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rules to format a table.  This method has been used by many authors as a first main report to show visualizations of changes.  These formatting rules can use complex formulas as well as detailed visual effects.</a:t>
            </a:r>
          </a:p>
          <a:p>
            <a:pPr eaLnBrk="1" hangingPunct="1"/>
            <a:endParaRPr lang="en-CA" sz="2000" dirty="0" smtClean="0">
              <a:effectLst>
                <a:glow>
                  <a:srgbClr val="000000"/>
                </a:glow>
                <a:outerShdw sx="0" sy="0">
                  <a:srgbClr val="000000"/>
                </a:outerShdw>
                <a:reflection stA="0" endPos="0" fadeDir="0" sx="0" sy="0"/>
              </a:effectLst>
            </a:endParaRPr>
          </a:p>
        </p:txBody>
      </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9" name="Slide Number Placeholder 8"/>
          <p:cNvSpPr>
            <a:spLocks noGrp="1"/>
          </p:cNvSpPr>
          <p:nvPr>
            <p:ph type="sldNum" sz="quarter" idx="4"/>
          </p:nvPr>
        </p:nvSpPr>
        <p:spPr/>
        <p:txBody>
          <a:bodyPr/>
          <a:lstStyle/>
          <a:p>
            <a:pPr>
              <a:defRPr/>
            </a:pPr>
            <a:r>
              <a:rPr lang="en-CA" smtClean="0"/>
              <a:t>132 / 193</a:t>
            </a:r>
            <a:endParaRPr lang="en-CA" dirty="0"/>
          </a:p>
        </p:txBody>
      </p:sp>
    </p:spTree>
    <p:extLst>
      <p:ext uri="{BB962C8B-B14F-4D97-AF65-F5344CB8AC3E}">
        <p14:creationId xmlns:p14="http://schemas.microsoft.com/office/powerpoint/2010/main" val="499230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Ranking </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For a particular measure, you can show top and/or bottom values only. You can apply the ranking at the database level (in Query Panel) or at the report level in the report tab page.</a:t>
            </a: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1512126" y="2636912"/>
            <a:ext cx="6047740" cy="3067050"/>
          </a:xfrm>
          <a:prstGeom prst="rect">
            <a:avLst/>
          </a:prstGeom>
          <a:noFill/>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0" name="Slide Number Placeholder 9"/>
          <p:cNvSpPr>
            <a:spLocks noGrp="1"/>
          </p:cNvSpPr>
          <p:nvPr>
            <p:ph type="sldNum" sz="quarter" idx="4"/>
          </p:nvPr>
        </p:nvSpPr>
        <p:spPr/>
        <p:txBody>
          <a:bodyPr/>
          <a:lstStyle/>
          <a:p>
            <a:pPr>
              <a:defRPr/>
            </a:pPr>
            <a:r>
              <a:rPr lang="en-CA" smtClean="0"/>
              <a:t>133 / 193</a:t>
            </a:r>
            <a:endParaRPr lang="en-CA" dirty="0"/>
          </a:p>
        </p:txBody>
      </p:sp>
    </p:spTree>
    <p:extLst>
      <p:ext uri="{BB962C8B-B14F-4D97-AF65-F5344CB8AC3E}">
        <p14:creationId xmlns:p14="http://schemas.microsoft.com/office/powerpoint/2010/main" val="2533801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Ranking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Example of ranking:</a:t>
            </a:r>
            <a:endParaRPr lang="en-CA" sz="2000" dirty="0"/>
          </a:p>
        </p:txBody>
      </p:sp>
      <p:sp>
        <p:nvSpPr>
          <p:cNvPr id="8"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4" name="Slide Number Placeholder 13"/>
          <p:cNvSpPr>
            <a:spLocks noGrp="1"/>
          </p:cNvSpPr>
          <p:nvPr>
            <p:ph type="sldNum" sz="quarter" idx="4"/>
          </p:nvPr>
        </p:nvSpPr>
        <p:spPr/>
        <p:txBody>
          <a:bodyPr/>
          <a:lstStyle/>
          <a:p>
            <a:pPr>
              <a:defRPr/>
            </a:pPr>
            <a:r>
              <a:rPr lang="en-CA" smtClean="0"/>
              <a:t>134 / 193</a:t>
            </a:r>
            <a:endParaRPr lang="en-CA" dirty="0"/>
          </a:p>
        </p:txBody>
      </p:sp>
      <p:grpSp>
        <p:nvGrpSpPr>
          <p:cNvPr id="11" name="Group 10"/>
          <p:cNvGrpSpPr/>
          <p:nvPr/>
        </p:nvGrpSpPr>
        <p:grpSpPr>
          <a:xfrm>
            <a:off x="971600" y="1990264"/>
            <a:ext cx="6753676" cy="4175040"/>
            <a:chOff x="971600" y="1990264"/>
            <a:chExt cx="6753676" cy="417504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971600" y="4765129"/>
              <a:ext cx="2609850" cy="1400175"/>
            </a:xfrm>
            <a:prstGeom prst="rect">
              <a:avLst/>
            </a:prstGeom>
            <a:ln>
              <a:solidFill>
                <a:schemeClr val="accent1"/>
              </a:solidFill>
            </a:ln>
          </p:spPr>
        </p:pic>
        <p:pic>
          <p:nvPicPr>
            <p:cNvPr id="7" name="Picture 6"/>
            <p:cNvPicPr/>
            <p:nvPr/>
          </p:nvPicPr>
          <p:blipFill>
            <a:blip r:embed="rId4">
              <a:extLst>
                <a:ext uri="{28A0092B-C50C-407E-A947-70E740481C1C}">
                  <a14:useLocalDpi xmlns:a14="http://schemas.microsoft.com/office/drawing/2010/main" val="0"/>
                </a:ext>
              </a:extLst>
            </a:blip>
            <a:stretch>
              <a:fillRect/>
            </a:stretch>
          </p:blipFill>
          <p:spPr>
            <a:xfrm>
              <a:off x="5076056" y="5064090"/>
              <a:ext cx="2649220" cy="885190"/>
            </a:xfrm>
            <a:prstGeom prst="rect">
              <a:avLst/>
            </a:prstGeom>
            <a:ln>
              <a:solidFill>
                <a:schemeClr val="accent1"/>
              </a:solidFill>
            </a:ln>
          </p:spPr>
        </p:pic>
        <p:sp>
          <p:nvSpPr>
            <p:cNvPr id="4" name="Right Arrow 3"/>
            <p:cNvSpPr/>
            <p:nvPr/>
          </p:nvSpPr>
          <p:spPr bwMode="auto">
            <a:xfrm>
              <a:off x="3856852" y="5166638"/>
              <a:ext cx="936104" cy="566618"/>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pic>
          <p:nvPicPr>
            <p:cNvPr id="10" name="Picture 9"/>
            <p:cNvPicPr>
              <a:picLocks noChangeAspect="1"/>
            </p:cNvPicPr>
            <p:nvPr/>
          </p:nvPicPr>
          <p:blipFill>
            <a:blip r:embed="rId5"/>
            <a:stretch>
              <a:fillRect/>
            </a:stretch>
          </p:blipFill>
          <p:spPr>
            <a:xfrm>
              <a:off x="2020726" y="1990264"/>
              <a:ext cx="5030539" cy="2558841"/>
            </a:xfrm>
            <a:prstGeom prst="rect">
              <a:avLst/>
            </a:prstGeom>
          </p:spPr>
        </p:pic>
      </p:grpSp>
    </p:spTree>
    <p:extLst>
      <p:ext uri="{BB962C8B-B14F-4D97-AF65-F5344CB8AC3E}">
        <p14:creationId xmlns:p14="http://schemas.microsoft.com/office/powerpoint/2010/main" val="5871132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Element Linking</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If you would like to control the content of one or more tables and charts based on the selected value of a particular table/chart, you can do so by using Element Linking.</a:t>
            </a:r>
          </a:p>
        </p:txBody>
      </p:sp>
      <p:pic>
        <p:nvPicPr>
          <p:cNvPr id="9" name="Picture 8"/>
          <p:cNvPicPr>
            <a:picLocks noChangeAspect="1"/>
          </p:cNvPicPr>
          <p:nvPr/>
        </p:nvPicPr>
        <p:blipFill>
          <a:blip r:embed="rId3"/>
          <a:stretch>
            <a:fillRect/>
          </a:stretch>
        </p:blipFill>
        <p:spPr>
          <a:xfrm>
            <a:off x="1301514" y="2428439"/>
            <a:ext cx="6468963" cy="1446377"/>
          </a:xfrm>
          <a:prstGeom prst="rect">
            <a:avLst/>
          </a:prstGeom>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1301514" y="3501008"/>
            <a:ext cx="3606915" cy="3160801"/>
          </a:xfrm>
          <a:prstGeom prst="rect">
            <a:avLst/>
          </a:prstGeom>
          <a:noFill/>
          <a:ln>
            <a:solidFill>
              <a:schemeClr val="accent1"/>
            </a:solidFill>
          </a:ln>
        </p:spPr>
      </p:pic>
      <p:sp>
        <p:nvSpPr>
          <p:cNvPr id="10"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1" name="Slide Number Placeholder 10"/>
          <p:cNvSpPr>
            <a:spLocks noGrp="1"/>
          </p:cNvSpPr>
          <p:nvPr>
            <p:ph type="sldNum" sz="quarter" idx="4"/>
          </p:nvPr>
        </p:nvSpPr>
        <p:spPr/>
        <p:txBody>
          <a:bodyPr/>
          <a:lstStyle/>
          <a:p>
            <a:pPr>
              <a:defRPr/>
            </a:pPr>
            <a:r>
              <a:rPr lang="en-CA" smtClean="0"/>
              <a:t>135 / 193</a:t>
            </a:r>
            <a:endParaRPr lang="en-CA" dirty="0"/>
          </a:p>
        </p:txBody>
      </p:sp>
    </p:spTree>
    <p:extLst>
      <p:ext uri="{BB962C8B-B14F-4D97-AF65-F5344CB8AC3E}">
        <p14:creationId xmlns:p14="http://schemas.microsoft.com/office/powerpoint/2010/main" val="24001132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Element Linking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Select the report object and assign the report elements to be controlled by that object:</a:t>
            </a:r>
            <a:endParaRPr lang="en-CA" sz="2000" dirty="0"/>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pic>
        <p:nvPicPr>
          <p:cNvPr id="11" name="Picture 10"/>
          <p:cNvPicPr>
            <a:picLocks noChangeAspect="1"/>
          </p:cNvPicPr>
          <p:nvPr/>
        </p:nvPicPr>
        <p:blipFill>
          <a:blip r:embed="rId3"/>
          <a:stretch>
            <a:fillRect/>
          </a:stretch>
        </p:blipFill>
        <p:spPr>
          <a:xfrm>
            <a:off x="755576" y="2155438"/>
            <a:ext cx="4217870" cy="3756645"/>
          </a:xfrm>
          <a:prstGeom prst="rect">
            <a:avLst/>
          </a:prstGeom>
        </p:spPr>
      </p:pic>
      <p:pic>
        <p:nvPicPr>
          <p:cNvPr id="12" name="Picture 11"/>
          <p:cNvPicPr>
            <a:picLocks noChangeAspect="1"/>
          </p:cNvPicPr>
          <p:nvPr/>
        </p:nvPicPr>
        <p:blipFill>
          <a:blip r:embed="rId4"/>
          <a:stretch>
            <a:fillRect/>
          </a:stretch>
        </p:blipFill>
        <p:spPr>
          <a:xfrm>
            <a:off x="4211960" y="2564904"/>
            <a:ext cx="4463011" cy="3967907"/>
          </a:xfrm>
          <a:prstGeom prst="rect">
            <a:avLst/>
          </a:prstGeom>
        </p:spPr>
      </p:pic>
      <p:sp>
        <p:nvSpPr>
          <p:cNvPr id="17" name="Slide Number Placeholder 16"/>
          <p:cNvSpPr>
            <a:spLocks noGrp="1"/>
          </p:cNvSpPr>
          <p:nvPr>
            <p:ph type="sldNum" sz="quarter" idx="4"/>
          </p:nvPr>
        </p:nvSpPr>
        <p:spPr/>
        <p:txBody>
          <a:bodyPr/>
          <a:lstStyle/>
          <a:p>
            <a:pPr>
              <a:defRPr/>
            </a:pPr>
            <a:r>
              <a:rPr lang="en-CA" smtClean="0"/>
              <a:t>136 / 193</a:t>
            </a:r>
            <a:endParaRPr lang="en-CA" dirty="0"/>
          </a:p>
        </p:txBody>
      </p:sp>
    </p:spTree>
    <p:extLst>
      <p:ext uri="{BB962C8B-B14F-4D97-AF65-F5344CB8AC3E}">
        <p14:creationId xmlns:p14="http://schemas.microsoft.com/office/powerpoint/2010/main" val="3576994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Element Linking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Menu button for the Element Linking:</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597726" y="1916832"/>
            <a:ext cx="7876540" cy="4495800"/>
          </a:xfrm>
          <a:prstGeom prst="rect">
            <a:avLst/>
          </a:prstGeom>
          <a:noFill/>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0" name="Slide Number Placeholder 9"/>
          <p:cNvSpPr>
            <a:spLocks noGrp="1"/>
          </p:cNvSpPr>
          <p:nvPr>
            <p:ph type="sldNum" sz="quarter" idx="4"/>
          </p:nvPr>
        </p:nvSpPr>
        <p:spPr/>
        <p:txBody>
          <a:bodyPr/>
          <a:lstStyle/>
          <a:p>
            <a:pPr>
              <a:defRPr/>
            </a:pPr>
            <a:r>
              <a:rPr lang="en-CA" smtClean="0"/>
              <a:t>137 / 193</a:t>
            </a:r>
            <a:endParaRPr lang="en-CA" dirty="0"/>
          </a:p>
        </p:txBody>
      </p:sp>
    </p:spTree>
    <p:extLst>
      <p:ext uri="{BB962C8B-B14F-4D97-AF65-F5344CB8AC3E}">
        <p14:creationId xmlns:p14="http://schemas.microsoft.com/office/powerpoint/2010/main" val="41095347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Element Linking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Context menu of the object’s Element Linking functionality:</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2824480" y="2205037"/>
            <a:ext cx="3495040" cy="2447925"/>
          </a:xfrm>
          <a:prstGeom prst="rect">
            <a:avLst/>
          </a:prstGeom>
          <a:noFill/>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10" name="Slide Number Placeholder 9"/>
          <p:cNvSpPr>
            <a:spLocks noGrp="1"/>
          </p:cNvSpPr>
          <p:nvPr>
            <p:ph type="sldNum" sz="quarter" idx="4"/>
          </p:nvPr>
        </p:nvSpPr>
        <p:spPr/>
        <p:txBody>
          <a:bodyPr/>
          <a:lstStyle/>
          <a:p>
            <a:pPr>
              <a:defRPr/>
            </a:pPr>
            <a:r>
              <a:rPr lang="en-CA" smtClean="0"/>
              <a:t>138 / 193</a:t>
            </a:r>
            <a:endParaRPr lang="en-CA" dirty="0"/>
          </a:p>
        </p:txBody>
      </p:sp>
    </p:spTree>
    <p:extLst>
      <p:ext uri="{BB962C8B-B14F-4D97-AF65-F5344CB8AC3E}">
        <p14:creationId xmlns:p14="http://schemas.microsoft.com/office/powerpoint/2010/main" val="38925568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22</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22</a:t>
            </a:r>
            <a:r>
              <a:rPr lang="en-CA" sz="2000" dirty="0" smtClean="0">
                <a:effectLst>
                  <a:glow>
                    <a:srgbClr val="000000"/>
                  </a:glow>
                  <a:outerShdw sx="0" sy="0">
                    <a:srgbClr val="000000"/>
                  </a:outerShdw>
                  <a:reflection stA="0" endPos="0" fadeDir="0" sx="0" sy="0"/>
                </a:effectLst>
              </a:rPr>
              <a:t>: Creating Element Linking.</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linked tables using Element Linking.  Element linking is used to control the content of one or more tables and charts based on the selected value of a particular table/chart.</a:t>
            </a:r>
          </a:p>
          <a:p>
            <a:pPr eaLnBrk="1" hangingPunct="1"/>
            <a:endParaRPr lang="en-CA" sz="2000" dirty="0" smtClean="0">
              <a:effectLst>
                <a:glow>
                  <a:srgbClr val="000000"/>
                </a:glow>
                <a:outerShdw sx="0" sy="0">
                  <a:srgbClr val="000000"/>
                </a:outerShdw>
                <a:reflection stA="0" endPos="0" fadeDir="0" sx="0" sy="0"/>
              </a:effectLst>
            </a:endParaRPr>
          </a:p>
        </p:txBody>
      </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10</a:t>
            </a:r>
            <a:endParaRPr lang="en-CA" sz="1100" dirty="0"/>
          </a:p>
        </p:txBody>
      </p:sp>
      <p:sp>
        <p:nvSpPr>
          <p:cNvPr id="9" name="Slide Number Placeholder 8"/>
          <p:cNvSpPr>
            <a:spLocks noGrp="1"/>
          </p:cNvSpPr>
          <p:nvPr>
            <p:ph type="sldNum" sz="quarter" idx="4"/>
          </p:nvPr>
        </p:nvSpPr>
        <p:spPr/>
        <p:txBody>
          <a:bodyPr/>
          <a:lstStyle/>
          <a:p>
            <a:pPr>
              <a:defRPr/>
            </a:pPr>
            <a:r>
              <a:rPr lang="en-CA" smtClean="0"/>
              <a:t>139 / 193</a:t>
            </a:r>
            <a:endParaRPr lang="en-CA" dirty="0"/>
          </a:p>
        </p:txBody>
      </p:sp>
    </p:spTree>
    <p:extLst>
      <p:ext uri="{BB962C8B-B14F-4D97-AF65-F5344CB8AC3E}">
        <p14:creationId xmlns:p14="http://schemas.microsoft.com/office/powerpoint/2010/main" val="24817435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WebI Author’s core functionalities (contd.)</a:t>
            </a:r>
            <a:endParaRPr lang="en-CA" dirty="0"/>
          </a:p>
        </p:txBody>
      </p:sp>
      <p:sp>
        <p:nvSpPr>
          <p:cNvPr id="3" name="TextBox 87"/>
          <p:cNvSpPr txBox="1">
            <a:spLocks noChangeArrowheads="1"/>
          </p:cNvSpPr>
          <p:nvPr/>
        </p:nvSpPr>
        <p:spPr bwMode="auto">
          <a:xfrm>
            <a:off x="539552" y="1412776"/>
            <a:ext cx="7992888"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b="1" dirty="0" smtClean="0"/>
              <a:t>1. Querying:</a:t>
            </a:r>
          </a:p>
          <a:p>
            <a:r>
              <a:rPr lang="en-US" sz="2000" dirty="0" smtClean="0"/>
              <a:t>A </a:t>
            </a:r>
            <a:r>
              <a:rPr lang="en-US" sz="2000" dirty="0"/>
              <a:t>WebI Author uses the </a:t>
            </a:r>
            <a:r>
              <a:rPr lang="en-US" sz="2000" b="1" dirty="0"/>
              <a:t>Query Panel</a:t>
            </a:r>
            <a:r>
              <a:rPr lang="en-US" sz="2000" dirty="0"/>
              <a:t> to add a Query on a selected source (like, </a:t>
            </a:r>
            <a:r>
              <a:rPr lang="en-US" sz="2000" dirty="0" smtClean="0"/>
              <a:t>a </a:t>
            </a:r>
            <a:r>
              <a:rPr lang="en-US" sz="2000" dirty="0"/>
              <a:t>BEx query or an Excel SpreadSheet) and then add objects (dimensions and measures) from the Query into the </a:t>
            </a:r>
            <a:r>
              <a:rPr lang="en-US" sz="2000" b="1" dirty="0"/>
              <a:t>Results Objects </a:t>
            </a:r>
            <a:r>
              <a:rPr lang="en-US" sz="2000" dirty="0"/>
              <a:t>section. For most sources, </a:t>
            </a:r>
            <a:r>
              <a:rPr lang="en-US" sz="2000" b="1" dirty="0"/>
              <a:t>query filters </a:t>
            </a:r>
            <a:r>
              <a:rPr lang="en-US" sz="2000" dirty="0"/>
              <a:t>can also be used to restrict the data being fetched from the database. </a:t>
            </a:r>
            <a:endParaRPr lang="en-CA" sz="2000" dirty="0"/>
          </a:p>
          <a:p>
            <a:r>
              <a:rPr lang="en-US" sz="2000" dirty="0"/>
              <a:t> </a:t>
            </a:r>
            <a:endParaRPr lang="en-CA" sz="2000" dirty="0"/>
          </a:p>
          <a:p>
            <a:r>
              <a:rPr lang="en-US" sz="2000" dirty="0"/>
              <a:t>When executed, the query is being converted into equivalent SQL statement and this statement is then being sent to the </a:t>
            </a:r>
            <a:r>
              <a:rPr lang="en-US" sz="2000" dirty="0" err="1"/>
              <a:t>WebI</a:t>
            </a:r>
            <a:r>
              <a:rPr lang="en-US" sz="2000" dirty="0"/>
              <a:t> Server for processing. </a:t>
            </a:r>
            <a:r>
              <a:rPr lang="en-US" sz="2000" dirty="0" err="1"/>
              <a:t>WebI</a:t>
            </a:r>
            <a:r>
              <a:rPr lang="en-US" sz="2000" dirty="0"/>
              <a:t> Server sends the SQL statement to database to retrieve data correspond to the selected objects. The rows of data returned by the database are stored in </a:t>
            </a:r>
            <a:r>
              <a:rPr lang="en-US" sz="2000" b="1" dirty="0" err="1"/>
              <a:t>microcube</a:t>
            </a:r>
            <a:r>
              <a:rPr lang="en-US" sz="2000" dirty="0"/>
              <a:t> in </a:t>
            </a:r>
            <a:r>
              <a:rPr lang="en-US" sz="2000" dirty="0" err="1"/>
              <a:t>WebI</a:t>
            </a:r>
            <a:r>
              <a:rPr lang="en-US" sz="2000" dirty="0"/>
              <a:t> Server, called a </a:t>
            </a:r>
            <a:r>
              <a:rPr lang="en-US" sz="2000" b="1" dirty="0"/>
              <a:t>Data Provider</a:t>
            </a:r>
            <a:r>
              <a:rPr lang="en-US" sz="2000" dirty="0"/>
              <a:t>. </a:t>
            </a:r>
            <a:endParaRPr lang="en-US" sz="2000" dirty="0" smtClean="0"/>
          </a:p>
          <a:p>
            <a:endParaRPr lang="en-US" sz="2000" dirty="0"/>
          </a:p>
          <a:p>
            <a:r>
              <a:rPr lang="en-US" sz="2000" dirty="0" smtClean="0"/>
              <a:t>A </a:t>
            </a:r>
            <a:r>
              <a:rPr lang="en-US" sz="2000" dirty="0" err="1"/>
              <a:t>WebI</a:t>
            </a:r>
            <a:r>
              <a:rPr lang="en-US" sz="2000" dirty="0"/>
              <a:t> document can contain multiple queries which are being fed to the corresponding Data Providers.</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14 / 193</a:t>
            </a:r>
            <a:endParaRPr lang="en-CA" dirty="0"/>
          </a:p>
        </p:txBody>
      </p:sp>
    </p:spTree>
    <p:extLst>
      <p:ext uri="{BB962C8B-B14F-4D97-AF65-F5344CB8AC3E}">
        <p14:creationId xmlns:p14="http://schemas.microsoft.com/office/powerpoint/2010/main" val="3008674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11 – </a:t>
            </a:r>
            <a:r>
              <a:rPr lang="en-US" dirty="0"/>
              <a:t>WebI Document Formatting</a:t>
            </a:r>
            <a:br>
              <a:rPr lang="en-US" dirty="0"/>
            </a:br>
            <a:r>
              <a:rPr lang="en-CA" dirty="0"/>
              <a:t/>
            </a:r>
            <a:br>
              <a:rPr lang="en-CA" dirty="0"/>
            </a:br>
            <a:endParaRPr lang="en-CA" dirty="0"/>
          </a:p>
        </p:txBody>
      </p:sp>
      <p:sp>
        <p:nvSpPr>
          <p:cNvPr id="3" name="TextBox 87"/>
          <p:cNvSpPr txBox="1">
            <a:spLocks noChangeArrowheads="1"/>
          </p:cNvSpPr>
          <p:nvPr/>
        </p:nvSpPr>
        <p:spPr bwMode="auto">
          <a:xfrm>
            <a:off x="539552" y="1412776"/>
            <a:ext cx="7992888" cy="3276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11.1.	Formatting </a:t>
            </a:r>
            <a:r>
              <a:rPr lang="en-CA" sz="2000" dirty="0" smtClean="0"/>
              <a:t>Report</a:t>
            </a:r>
            <a:endParaRPr lang="en-CA" sz="2000" dirty="0"/>
          </a:p>
          <a:p>
            <a:pPr eaLnBrk="1" hangingPunct="1">
              <a:lnSpc>
                <a:spcPct val="150000"/>
              </a:lnSpc>
            </a:pPr>
            <a:r>
              <a:rPr lang="en-CA" sz="2000" dirty="0"/>
              <a:t>11.2.	Formatting </a:t>
            </a:r>
            <a:r>
              <a:rPr lang="en-CA" sz="2000" dirty="0" smtClean="0"/>
              <a:t>Table</a:t>
            </a:r>
            <a:endParaRPr lang="en-CA" sz="2000" dirty="0"/>
          </a:p>
          <a:p>
            <a:pPr eaLnBrk="1" hangingPunct="1">
              <a:lnSpc>
                <a:spcPct val="150000"/>
              </a:lnSpc>
            </a:pPr>
            <a:r>
              <a:rPr lang="en-CA" sz="2000" dirty="0"/>
              <a:t>11.3.	Formatting </a:t>
            </a:r>
            <a:r>
              <a:rPr lang="en-CA" sz="2000" dirty="0" smtClean="0"/>
              <a:t>Cell</a:t>
            </a:r>
            <a:endParaRPr lang="en-CA" sz="2000" dirty="0"/>
          </a:p>
          <a:p>
            <a:pPr eaLnBrk="1" hangingPunct="1">
              <a:lnSpc>
                <a:spcPct val="150000"/>
              </a:lnSpc>
            </a:pPr>
            <a:r>
              <a:rPr lang="en-CA" sz="2000" dirty="0"/>
              <a:t>11.4.	Formatting </a:t>
            </a:r>
            <a:r>
              <a:rPr lang="en-CA" sz="2000" dirty="0" smtClean="0"/>
              <a:t>Numbers</a:t>
            </a:r>
            <a:endParaRPr lang="en-CA" sz="2000" dirty="0"/>
          </a:p>
          <a:p>
            <a:pPr eaLnBrk="1" hangingPunct="1">
              <a:lnSpc>
                <a:spcPct val="150000"/>
              </a:lnSpc>
            </a:pPr>
            <a:r>
              <a:rPr lang="en-CA" sz="2000" dirty="0"/>
              <a:t>11.5.	Formatting Header and </a:t>
            </a:r>
            <a:r>
              <a:rPr lang="en-CA" sz="2000" dirty="0" smtClean="0"/>
              <a:t>Footer</a:t>
            </a:r>
            <a:endParaRPr lang="en-CA" sz="2000" dirty="0"/>
          </a:p>
          <a:p>
            <a:pPr eaLnBrk="1" hangingPunct="1">
              <a:lnSpc>
                <a:spcPct val="150000"/>
              </a:lnSpc>
            </a:pPr>
            <a:r>
              <a:rPr lang="en-CA" sz="2000" dirty="0"/>
              <a:t>11.6.	Formatting </a:t>
            </a:r>
            <a:r>
              <a:rPr lang="en-CA" sz="2000" dirty="0" smtClean="0"/>
              <a:t>Section</a:t>
            </a:r>
            <a:endParaRPr lang="en-CA" sz="2000" dirty="0"/>
          </a:p>
          <a:p>
            <a:pPr eaLnBrk="1" hangingPunct="1">
              <a:lnSpc>
                <a:spcPct val="150000"/>
              </a:lnSpc>
            </a:pPr>
            <a:r>
              <a:rPr lang="en-CA" sz="2000" dirty="0"/>
              <a:t>11.7.	Formatting </a:t>
            </a:r>
            <a:r>
              <a:rPr lang="en-CA" sz="2000" dirty="0" smtClean="0"/>
              <a:t>Chart</a:t>
            </a:r>
            <a:endParaRPr lang="en-CA" sz="2000" dirty="0"/>
          </a:p>
        </p:txBody>
      </p:sp>
      <p:sp>
        <p:nvSpPr>
          <p:cNvPr id="8" name="Slide Number Placeholder 7"/>
          <p:cNvSpPr>
            <a:spLocks noGrp="1"/>
          </p:cNvSpPr>
          <p:nvPr>
            <p:ph type="sldNum" sz="quarter" idx="4"/>
          </p:nvPr>
        </p:nvSpPr>
        <p:spPr/>
        <p:txBody>
          <a:bodyPr/>
          <a:lstStyle/>
          <a:p>
            <a:pPr>
              <a:defRPr/>
            </a:pPr>
            <a:r>
              <a:rPr lang="en-CA" smtClean="0"/>
              <a:t>140 / 193</a:t>
            </a:r>
            <a:endParaRPr lang="en-CA" dirty="0"/>
          </a:p>
        </p:txBody>
      </p:sp>
    </p:spTree>
    <p:extLst>
      <p:ext uri="{BB962C8B-B14F-4D97-AF65-F5344CB8AC3E}">
        <p14:creationId xmlns:p14="http://schemas.microsoft.com/office/powerpoint/2010/main" val="28056669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WebI Document Formatting</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WebI document formatting options would need to be used to create reports that match with your organizations standard. The templates are being provided to take care of many of these formatting options, however you would still need to use many of these formatting techniques while designing a WebI report.</a:t>
            </a:r>
          </a:p>
          <a:p>
            <a:r>
              <a:rPr lang="en-US" sz="2000" dirty="0"/>
              <a:t> </a:t>
            </a:r>
          </a:p>
          <a:p>
            <a:r>
              <a:rPr lang="en-US" sz="2000" dirty="0"/>
              <a:t>Generally from the </a:t>
            </a:r>
            <a:r>
              <a:rPr lang="en-US" sz="2000" b="1" dirty="0"/>
              <a:t>context menu </a:t>
            </a:r>
            <a:r>
              <a:rPr lang="en-US" sz="2000" dirty="0"/>
              <a:t>of any object (like, report body, header, footer, table, document structure, etc.) you can get to the </a:t>
            </a:r>
            <a:r>
              <a:rPr lang="en-US" sz="2000" dirty="0" smtClean="0"/>
              <a:t>format </a:t>
            </a:r>
            <a:r>
              <a:rPr lang="en-US" sz="2000" dirty="0"/>
              <a:t>window for that particular object. </a:t>
            </a:r>
            <a:endParaRPr lang="en-US" sz="2000" dirty="0" smtClean="0"/>
          </a:p>
          <a:p>
            <a:endParaRPr lang="en-US" sz="2000" dirty="0"/>
          </a:p>
          <a:p>
            <a:r>
              <a:rPr lang="en-US" sz="2000" b="1" dirty="0" smtClean="0"/>
              <a:t>Context </a:t>
            </a:r>
            <a:r>
              <a:rPr lang="en-US" sz="2000" b="1" dirty="0"/>
              <a:t>menu </a:t>
            </a:r>
            <a:r>
              <a:rPr lang="en-US" sz="2000" dirty="0"/>
              <a:t>is the menu that you get by right-clicking on a certain object</a:t>
            </a:r>
            <a:r>
              <a:rPr lang="en-US" sz="2000" dirty="0" smtClean="0"/>
              <a:t>.</a:t>
            </a:r>
          </a:p>
          <a:p>
            <a:endParaRPr lang="en-CA" sz="2000" dirty="0"/>
          </a:p>
          <a:p>
            <a:r>
              <a:rPr lang="en-US" sz="2000" dirty="0" smtClean="0">
                <a:solidFill>
                  <a:srgbClr val="0070C0"/>
                </a:solidFill>
              </a:rPr>
              <a:t>In the following slides the </a:t>
            </a:r>
            <a:r>
              <a:rPr lang="en-US" sz="2000" dirty="0">
                <a:solidFill>
                  <a:srgbClr val="0070C0"/>
                </a:solidFill>
              </a:rPr>
              <a:t>most </a:t>
            </a:r>
            <a:r>
              <a:rPr lang="en-US" sz="2000" dirty="0" smtClean="0">
                <a:solidFill>
                  <a:srgbClr val="0070C0"/>
                </a:solidFill>
              </a:rPr>
              <a:t>useful formatting options under each category are being documented and most of these are already being discussed in prior chapters.</a:t>
            </a:r>
            <a:endParaRPr lang="en-US" sz="2000" dirty="0">
              <a:solidFill>
                <a:srgbClr val="0070C0"/>
              </a:solidFill>
            </a:endParaRP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141 / 193</a:t>
            </a:r>
            <a:endParaRPr lang="en-CA" dirty="0"/>
          </a:p>
        </p:txBody>
      </p:sp>
    </p:spTree>
    <p:extLst>
      <p:ext uri="{BB962C8B-B14F-4D97-AF65-F5344CB8AC3E}">
        <p14:creationId xmlns:p14="http://schemas.microsoft.com/office/powerpoint/2010/main" val="1770162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Report</a:t>
            </a:r>
          </a:p>
        </p:txBody>
      </p:sp>
      <p:sp>
        <p:nvSpPr>
          <p:cNvPr id="3" name="TextBox 87"/>
          <p:cNvSpPr txBox="1">
            <a:spLocks noChangeArrowheads="1"/>
          </p:cNvSpPr>
          <p:nvPr/>
        </p:nvSpPr>
        <p:spPr bwMode="auto">
          <a:xfrm>
            <a:off x="539552" y="1412776"/>
            <a:ext cx="7992888" cy="4016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You can get various report related formatting options by right clicking on any blank area on the report body. Following are the most useful ones</a:t>
            </a:r>
            <a:r>
              <a:rPr lang="en-US" sz="2000" dirty="0" smtClean="0"/>
              <a:t>:</a:t>
            </a:r>
          </a:p>
          <a:p>
            <a:endParaRPr lang="en-US" sz="800" dirty="0"/>
          </a:p>
          <a:p>
            <a:pPr marL="342900" indent="-342900">
              <a:lnSpc>
                <a:spcPct val="150000"/>
              </a:lnSpc>
              <a:buFont typeface="Arial" panose="020B0604020202020204" pitchFamily="34" charset="0"/>
              <a:buChar char="•"/>
            </a:pPr>
            <a:r>
              <a:rPr lang="en-US" sz="2000" b="1" dirty="0" smtClean="0"/>
              <a:t>Layout</a:t>
            </a:r>
            <a:endParaRPr lang="en-US" sz="2000" dirty="0" smtClean="0"/>
          </a:p>
          <a:p>
            <a:pPr lvl="1">
              <a:buFont typeface="Arial" panose="020B0604020202020204" pitchFamily="34" charset="0"/>
              <a:buChar char="•"/>
              <a:tabLst>
                <a:tab pos="7534275" algn="l"/>
              </a:tabLst>
            </a:pPr>
            <a:r>
              <a:rPr lang="en-US" dirty="0"/>
              <a:t>Page Size</a:t>
            </a:r>
          </a:p>
          <a:p>
            <a:pPr lvl="1">
              <a:buFont typeface="Arial" panose="020B0604020202020204" pitchFamily="34" charset="0"/>
              <a:buChar char="•"/>
              <a:tabLst>
                <a:tab pos="7534275" algn="l"/>
              </a:tabLst>
            </a:pPr>
            <a:r>
              <a:rPr lang="en-US" dirty="0"/>
              <a:t>Orientation</a:t>
            </a:r>
          </a:p>
          <a:p>
            <a:pPr lvl="1">
              <a:buFont typeface="Arial" panose="020B0604020202020204" pitchFamily="34" charset="0"/>
              <a:buChar char="•"/>
              <a:tabLst>
                <a:tab pos="7534275" algn="l"/>
              </a:tabLst>
            </a:pPr>
            <a:r>
              <a:rPr lang="en-US" dirty="0"/>
              <a:t>Page Scaling</a:t>
            </a:r>
          </a:p>
          <a:p>
            <a:pPr lvl="1">
              <a:buFont typeface="Arial" panose="020B0604020202020204" pitchFamily="34" charset="0"/>
              <a:buChar char="•"/>
              <a:tabLst>
                <a:tab pos="7534275" algn="l"/>
              </a:tabLst>
            </a:pPr>
            <a:r>
              <a:rPr lang="en-US" dirty="0"/>
              <a:t>Margins</a:t>
            </a:r>
          </a:p>
          <a:p>
            <a:pPr lvl="1">
              <a:buFont typeface="Arial" panose="020B0604020202020204" pitchFamily="34" charset="0"/>
              <a:buChar char="•"/>
              <a:tabLst>
                <a:tab pos="7534275" algn="l"/>
              </a:tabLst>
            </a:pPr>
            <a:r>
              <a:rPr lang="en-US" dirty="0"/>
              <a:t>Header and Footer size</a:t>
            </a:r>
          </a:p>
          <a:p>
            <a:pPr marL="342900" indent="-342900">
              <a:lnSpc>
                <a:spcPct val="150000"/>
              </a:lnSpc>
              <a:buFont typeface="Arial" panose="020B0604020202020204" pitchFamily="34" charset="0"/>
              <a:buChar char="•"/>
            </a:pPr>
            <a:r>
              <a:rPr lang="en-US" sz="2000" b="1" dirty="0" smtClean="0"/>
              <a:t>Appearance</a:t>
            </a:r>
            <a:endParaRPr lang="en-US" sz="2000" dirty="0" smtClean="0"/>
          </a:p>
          <a:p>
            <a:pPr lvl="1">
              <a:buFont typeface="Arial" panose="020B0604020202020204" pitchFamily="34" charset="0"/>
              <a:buChar char="•"/>
              <a:tabLst>
                <a:tab pos="7534275" algn="l"/>
              </a:tabLst>
            </a:pPr>
            <a:r>
              <a:rPr lang="en-US" dirty="0"/>
              <a:t>Color, Patter, Hyperlink Color, etc.</a:t>
            </a:r>
          </a:p>
          <a:p>
            <a:pPr marL="342900" indent="-342900">
              <a:lnSpc>
                <a:spcPct val="150000"/>
              </a:lnSpc>
              <a:buFont typeface="Arial" panose="020B0604020202020204" pitchFamily="34" charset="0"/>
              <a:buChar char="•"/>
            </a:pPr>
            <a:r>
              <a:rPr lang="en-US" sz="2000" b="1" dirty="0"/>
              <a:t>Border</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142 / 193</a:t>
            </a:r>
            <a:endParaRPr lang="en-CA" dirty="0"/>
          </a:p>
        </p:txBody>
      </p:sp>
    </p:spTree>
    <p:extLst>
      <p:ext uri="{BB962C8B-B14F-4D97-AF65-F5344CB8AC3E}">
        <p14:creationId xmlns:p14="http://schemas.microsoft.com/office/powerpoint/2010/main" val="831540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Table</a:t>
            </a:r>
          </a:p>
        </p:txBody>
      </p:sp>
      <p:sp>
        <p:nvSpPr>
          <p:cNvPr id="3" name="TextBox 87"/>
          <p:cNvSpPr txBox="1">
            <a:spLocks noChangeArrowheads="1"/>
          </p:cNvSpPr>
          <p:nvPr/>
        </p:nvSpPr>
        <p:spPr bwMode="auto">
          <a:xfrm>
            <a:off x="539552" y="1412776"/>
            <a:ext cx="8388932"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Following are the most used formatting options for a table:</a:t>
            </a:r>
          </a:p>
          <a:p>
            <a:pPr marL="342900" lvl="0" indent="-342900">
              <a:lnSpc>
                <a:spcPct val="150000"/>
              </a:lnSpc>
              <a:buFont typeface="Arial" panose="020B0604020202020204" pitchFamily="34" charset="0"/>
              <a:buChar char="•"/>
            </a:pPr>
            <a:r>
              <a:rPr lang="en-US" sz="2000" b="1" dirty="0" smtClean="0"/>
              <a:t>General</a:t>
            </a:r>
            <a:r>
              <a:rPr lang="en-US" sz="2000" dirty="0" smtClean="0"/>
              <a:t> </a:t>
            </a:r>
          </a:p>
          <a:p>
            <a:pPr lvl="1">
              <a:buFont typeface="Arial" panose="020B0604020202020204" pitchFamily="34" charset="0"/>
              <a:buChar char="•"/>
              <a:tabLst>
                <a:tab pos="7534275" algn="l"/>
              </a:tabLst>
            </a:pPr>
            <a:r>
              <a:rPr lang="en-US" dirty="0"/>
              <a:t>Name: it’s a good idea to give unique name to your table if you are </a:t>
            </a:r>
            <a:r>
              <a:rPr lang="en-US" dirty="0" smtClean="0"/>
              <a:t>dealing</a:t>
            </a:r>
            <a:br>
              <a:rPr lang="en-US" dirty="0" smtClean="0"/>
            </a:br>
            <a:r>
              <a:rPr lang="en-US" dirty="0" smtClean="0"/>
              <a:t>with </a:t>
            </a:r>
            <a:r>
              <a:rPr lang="en-US" dirty="0"/>
              <a:t>multiple tables</a:t>
            </a:r>
          </a:p>
          <a:p>
            <a:pPr lvl="1">
              <a:buFont typeface="Arial" panose="020B0604020202020204" pitchFamily="34" charset="0"/>
              <a:buChar char="•"/>
            </a:pPr>
            <a:r>
              <a:rPr lang="en-US" dirty="0"/>
              <a:t>Show Table </a:t>
            </a:r>
            <a:r>
              <a:rPr lang="en-US" dirty="0" smtClean="0"/>
              <a:t>Headers,   Show </a:t>
            </a:r>
            <a:r>
              <a:rPr lang="en-US" dirty="0"/>
              <a:t>Table Footers</a:t>
            </a:r>
          </a:p>
          <a:p>
            <a:pPr lvl="1">
              <a:buFont typeface="Arial" panose="020B0604020202020204" pitchFamily="34" charset="0"/>
              <a:buChar char="•"/>
            </a:pPr>
            <a:r>
              <a:rPr lang="en-US" dirty="0"/>
              <a:t>Hide always: when you need a table but don’t want to show it</a:t>
            </a:r>
          </a:p>
          <a:p>
            <a:pPr lvl="1">
              <a:buFont typeface="Arial" panose="020B0604020202020204" pitchFamily="34" charset="0"/>
              <a:buChar char="•"/>
            </a:pPr>
            <a:r>
              <a:rPr lang="en-US" dirty="0"/>
              <a:t>Hide when Empty</a:t>
            </a:r>
          </a:p>
          <a:p>
            <a:pPr lvl="1">
              <a:buFont typeface="Arial" panose="020B0604020202020204" pitchFamily="34" charset="0"/>
              <a:buChar char="•"/>
            </a:pPr>
            <a:r>
              <a:rPr lang="en-US" dirty="0"/>
              <a:t>Hide when following formula is true</a:t>
            </a:r>
          </a:p>
          <a:p>
            <a:pPr marL="342900" lvl="0" indent="-342900">
              <a:lnSpc>
                <a:spcPct val="150000"/>
              </a:lnSpc>
              <a:buFont typeface="Arial" panose="020B0604020202020204" pitchFamily="34" charset="0"/>
              <a:buChar char="•"/>
            </a:pPr>
            <a:r>
              <a:rPr lang="en-US" sz="2000" b="1" dirty="0" smtClean="0"/>
              <a:t>Border</a:t>
            </a:r>
            <a:endParaRPr lang="en-US" sz="2000" b="1" dirty="0"/>
          </a:p>
          <a:p>
            <a:pPr marL="342900" lvl="0" indent="-342900">
              <a:lnSpc>
                <a:spcPct val="150000"/>
              </a:lnSpc>
              <a:buFont typeface="Arial" panose="020B0604020202020204" pitchFamily="34" charset="0"/>
              <a:buChar char="•"/>
            </a:pPr>
            <a:r>
              <a:rPr lang="en-US" sz="2000" b="1" dirty="0"/>
              <a:t>Appearance</a:t>
            </a:r>
            <a:r>
              <a:rPr lang="en-US" sz="2000" dirty="0"/>
              <a:t>: Color, Pattern, Spacing and Padding, Alternate Color</a:t>
            </a:r>
          </a:p>
          <a:p>
            <a:pPr marL="342900" lvl="0" indent="-342900">
              <a:lnSpc>
                <a:spcPct val="150000"/>
              </a:lnSpc>
              <a:buFont typeface="Arial" panose="020B0604020202020204" pitchFamily="34" charset="0"/>
              <a:buChar char="•"/>
            </a:pPr>
            <a:r>
              <a:rPr lang="en-US" sz="2000" b="1" dirty="0" smtClean="0"/>
              <a:t>Layout</a:t>
            </a:r>
          </a:p>
          <a:p>
            <a:pPr lvl="1">
              <a:buFont typeface="Arial" panose="020B0604020202020204" pitchFamily="34" charset="0"/>
              <a:buChar char="•"/>
            </a:pPr>
            <a:r>
              <a:rPr lang="en-US" dirty="0"/>
              <a:t>Horizontal - Start on a new </a:t>
            </a:r>
            <a:r>
              <a:rPr lang="en-US" dirty="0" smtClean="0"/>
              <a:t>page,    Horizontal </a:t>
            </a:r>
            <a:r>
              <a:rPr lang="en-US" dirty="0"/>
              <a:t>- Avoid page break</a:t>
            </a:r>
          </a:p>
          <a:p>
            <a:pPr lvl="1">
              <a:buFont typeface="Arial" panose="020B0604020202020204" pitchFamily="34" charset="0"/>
              <a:buChar char="•"/>
            </a:pPr>
            <a:r>
              <a:rPr lang="en-US" dirty="0"/>
              <a:t>Vertical - Repeat header on every </a:t>
            </a:r>
            <a:r>
              <a:rPr lang="en-US" dirty="0" smtClean="0"/>
              <a:t>page,    Vertical </a:t>
            </a:r>
            <a:r>
              <a:rPr lang="en-US" dirty="0"/>
              <a:t>- Repeat footer on every page</a:t>
            </a:r>
          </a:p>
          <a:p>
            <a:pPr lvl="1">
              <a:buFont typeface="Arial" panose="020B0604020202020204" pitchFamily="34" charset="0"/>
              <a:buChar char="•"/>
            </a:pPr>
            <a:r>
              <a:rPr lang="en-US" dirty="0"/>
              <a:t>Vertical – Avoid page </a:t>
            </a:r>
            <a:r>
              <a:rPr lang="en-US" dirty="0" smtClean="0"/>
              <a:t>break,   Relative </a:t>
            </a:r>
            <a:r>
              <a:rPr lang="en-US" dirty="0"/>
              <a:t>Position - Horizontal and </a:t>
            </a:r>
            <a:r>
              <a:rPr lang="en-US" dirty="0" smtClean="0"/>
              <a:t>Vertical</a:t>
            </a:r>
            <a:endParaRPr lang="en-US" sz="2000" dirty="0"/>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143 / 193</a:t>
            </a:r>
            <a:endParaRPr lang="en-CA" dirty="0"/>
          </a:p>
        </p:txBody>
      </p:sp>
    </p:spTree>
    <p:extLst>
      <p:ext uri="{BB962C8B-B14F-4D97-AF65-F5344CB8AC3E}">
        <p14:creationId xmlns:p14="http://schemas.microsoft.com/office/powerpoint/2010/main" val="17729181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a:t>
            </a:r>
            <a:r>
              <a:rPr lang="en-US" dirty="0" smtClean="0"/>
              <a:t>Cell</a:t>
            </a:r>
            <a:endParaRPr lang="en-US" dirty="0"/>
          </a:p>
        </p:txBody>
      </p:sp>
      <p:sp>
        <p:nvSpPr>
          <p:cNvPr id="3" name="TextBox 87"/>
          <p:cNvSpPr txBox="1">
            <a:spLocks noChangeArrowheads="1"/>
          </p:cNvSpPr>
          <p:nvPr/>
        </p:nvSpPr>
        <p:spPr bwMode="auto">
          <a:xfrm>
            <a:off x="539552" y="1412776"/>
            <a:ext cx="7992888" cy="575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Following are the most used formatting options for a cell:</a:t>
            </a:r>
          </a:p>
          <a:p>
            <a:pPr marL="342900" indent="-342900">
              <a:lnSpc>
                <a:spcPct val="150000"/>
              </a:lnSpc>
              <a:buFont typeface="Arial" panose="020B0604020202020204" pitchFamily="34" charset="0"/>
              <a:buChar char="•"/>
            </a:pPr>
            <a:r>
              <a:rPr lang="en-US" sz="2000" b="1" dirty="0"/>
              <a:t>General</a:t>
            </a:r>
          </a:p>
          <a:p>
            <a:pPr lvl="1">
              <a:buFont typeface="Arial" panose="020B0604020202020204" pitchFamily="34" charset="0"/>
              <a:buChar char="•"/>
              <a:tabLst>
                <a:tab pos="7534275" algn="l"/>
              </a:tabLst>
            </a:pPr>
            <a:r>
              <a:rPr lang="en-US" dirty="0"/>
              <a:t>Auto fit width</a:t>
            </a:r>
          </a:p>
          <a:p>
            <a:pPr lvl="1">
              <a:buFont typeface="Arial" panose="020B0604020202020204" pitchFamily="34" charset="0"/>
              <a:buChar char="•"/>
              <a:tabLst>
                <a:tab pos="7534275" algn="l"/>
              </a:tabLst>
            </a:pPr>
            <a:r>
              <a:rPr lang="en-US" dirty="0"/>
              <a:t>Auto fit height</a:t>
            </a:r>
          </a:p>
          <a:p>
            <a:pPr lvl="1">
              <a:buFont typeface="Arial" panose="020B0604020202020204" pitchFamily="34" charset="0"/>
              <a:buChar char="•"/>
              <a:tabLst>
                <a:tab pos="7534275" algn="l"/>
              </a:tabLst>
            </a:pPr>
            <a:r>
              <a:rPr lang="en-US" dirty="0"/>
              <a:t>Read contents as </a:t>
            </a:r>
          </a:p>
          <a:p>
            <a:pPr marL="342900" indent="-342900">
              <a:lnSpc>
                <a:spcPct val="150000"/>
              </a:lnSpc>
              <a:buFont typeface="Arial" panose="020B0604020202020204" pitchFamily="34" charset="0"/>
              <a:buChar char="•"/>
            </a:pPr>
            <a:r>
              <a:rPr lang="en-US" sz="2000" b="1" dirty="0"/>
              <a:t>Alignment</a:t>
            </a:r>
          </a:p>
          <a:p>
            <a:pPr lvl="1">
              <a:buFont typeface="Arial" panose="020B0604020202020204" pitchFamily="34" charset="0"/>
              <a:buChar char="•"/>
              <a:tabLst>
                <a:tab pos="7534275" algn="l"/>
              </a:tabLst>
            </a:pPr>
            <a:r>
              <a:rPr lang="en-US" dirty="0"/>
              <a:t>Horizontal alignment</a:t>
            </a:r>
          </a:p>
          <a:p>
            <a:pPr lvl="1">
              <a:buFont typeface="Arial" panose="020B0604020202020204" pitchFamily="34" charset="0"/>
              <a:buChar char="•"/>
              <a:tabLst>
                <a:tab pos="7534275" algn="l"/>
              </a:tabLst>
            </a:pPr>
            <a:r>
              <a:rPr lang="en-US" dirty="0"/>
              <a:t>Vertical alignment</a:t>
            </a:r>
          </a:p>
          <a:p>
            <a:pPr lvl="1">
              <a:buFont typeface="Arial" panose="020B0604020202020204" pitchFamily="34" charset="0"/>
              <a:buChar char="•"/>
              <a:tabLst>
                <a:tab pos="7534275" algn="l"/>
              </a:tabLst>
            </a:pPr>
            <a:r>
              <a:rPr lang="en-US" dirty="0"/>
              <a:t>Display – Wrap text</a:t>
            </a:r>
          </a:p>
          <a:p>
            <a:pPr lvl="1">
              <a:buFont typeface="Arial" panose="020B0604020202020204" pitchFamily="34" charset="0"/>
              <a:buChar char="•"/>
              <a:tabLst>
                <a:tab pos="7534275" algn="l"/>
              </a:tabLst>
            </a:pPr>
            <a:r>
              <a:rPr lang="en-US" dirty="0"/>
              <a:t>Display – Merge Cells</a:t>
            </a:r>
          </a:p>
          <a:p>
            <a:pPr marL="342900" indent="-342900">
              <a:lnSpc>
                <a:spcPct val="150000"/>
              </a:lnSpc>
              <a:buFont typeface="Arial" panose="020B0604020202020204" pitchFamily="34" charset="0"/>
              <a:buChar char="•"/>
            </a:pPr>
            <a:r>
              <a:rPr lang="en-US" sz="2000" b="1" dirty="0"/>
              <a:t>Font</a:t>
            </a:r>
          </a:p>
          <a:p>
            <a:pPr marL="342900" indent="-342900">
              <a:buFont typeface="Arial" panose="020B0604020202020204" pitchFamily="34" charset="0"/>
              <a:buChar char="•"/>
            </a:pPr>
            <a:r>
              <a:rPr lang="en-US" sz="2000" b="1" dirty="0"/>
              <a:t>Border</a:t>
            </a:r>
          </a:p>
          <a:p>
            <a:pPr marL="342900" indent="-342900">
              <a:buFont typeface="Arial" panose="020B0604020202020204" pitchFamily="34" charset="0"/>
              <a:buChar char="•"/>
            </a:pPr>
            <a:r>
              <a:rPr lang="en-US" sz="2000" b="1" dirty="0"/>
              <a:t>Appearance</a:t>
            </a:r>
          </a:p>
          <a:p>
            <a:pPr lvl="1">
              <a:buFont typeface="Arial" panose="020B0604020202020204" pitchFamily="34" charset="0"/>
              <a:buChar char="•"/>
              <a:tabLst>
                <a:tab pos="7534275" algn="l"/>
              </a:tabLst>
            </a:pPr>
            <a:r>
              <a:rPr lang="en-US" dirty="0"/>
              <a:t>Color</a:t>
            </a:r>
          </a:p>
          <a:p>
            <a:pPr lvl="1">
              <a:buFont typeface="Arial" panose="020B0604020202020204" pitchFamily="34" charset="0"/>
              <a:buChar char="•"/>
              <a:tabLst>
                <a:tab pos="7534275" algn="l"/>
              </a:tabLst>
            </a:pPr>
            <a:r>
              <a:rPr lang="en-US" dirty="0"/>
              <a:t>Pattern</a:t>
            </a:r>
          </a:p>
          <a:p>
            <a:pPr lvl="1">
              <a:buFont typeface="Arial" panose="020B0604020202020204" pitchFamily="34" charset="0"/>
              <a:buChar char="•"/>
              <a:tabLst>
                <a:tab pos="7534275" algn="l"/>
              </a:tabLst>
            </a:pPr>
            <a:r>
              <a:rPr lang="en-US" dirty="0"/>
              <a:t>Image from address</a:t>
            </a:r>
          </a:p>
          <a:p>
            <a:pPr lvl="1">
              <a:buFont typeface="Arial" panose="020B0604020202020204" pitchFamily="34" charset="0"/>
              <a:buChar char="•"/>
              <a:tabLst>
                <a:tab pos="7534275" algn="l"/>
              </a:tabLst>
            </a:pPr>
            <a:r>
              <a:rPr lang="en-US" dirty="0"/>
              <a:t>Image from file</a:t>
            </a:r>
          </a:p>
          <a:p>
            <a:pPr lvl="0"/>
            <a:endParaRPr lang="en-US" sz="2000" dirty="0"/>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144 / 193</a:t>
            </a:r>
            <a:endParaRPr lang="en-CA" dirty="0"/>
          </a:p>
        </p:txBody>
      </p:sp>
    </p:spTree>
    <p:extLst>
      <p:ext uri="{BB962C8B-B14F-4D97-AF65-F5344CB8AC3E}">
        <p14:creationId xmlns:p14="http://schemas.microsoft.com/office/powerpoint/2010/main" val="789621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Numbers</a:t>
            </a:r>
          </a:p>
        </p:txBody>
      </p:sp>
      <p:sp>
        <p:nvSpPr>
          <p:cNvPr id="3" name="TextBox 87"/>
          <p:cNvSpPr txBox="1">
            <a:spLocks noChangeArrowheads="1"/>
          </p:cNvSpPr>
          <p:nvPr/>
        </p:nvSpPr>
        <p:spPr bwMode="auto">
          <a:xfrm>
            <a:off x="539552" y="1412776"/>
            <a:ext cx="799288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a:t>To change how</a:t>
            </a:r>
            <a:r>
              <a:rPr lang="en-US" sz="2000" b="1" dirty="0"/>
              <a:t> </a:t>
            </a:r>
            <a:r>
              <a:rPr lang="en-US" sz="2000" dirty="0"/>
              <a:t>numbers appear within a table, click on the “Format” tab and the “Numbers” sub-tab. You will be able to select how you want the data to be presented by using the drop down menu to select the desired format. You can also select the Percentage sign to change the number into a </a:t>
            </a:r>
            <a:r>
              <a:rPr lang="en-US" sz="2000" dirty="0" smtClean="0"/>
              <a:t>percentile.</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3045651" y="3212976"/>
            <a:ext cx="2980690" cy="1979930"/>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10" name="Slide Number Placeholder 9"/>
          <p:cNvSpPr>
            <a:spLocks noGrp="1"/>
          </p:cNvSpPr>
          <p:nvPr>
            <p:ph type="sldNum" sz="quarter" idx="4"/>
          </p:nvPr>
        </p:nvSpPr>
        <p:spPr/>
        <p:txBody>
          <a:bodyPr/>
          <a:lstStyle/>
          <a:p>
            <a:pPr>
              <a:defRPr/>
            </a:pPr>
            <a:r>
              <a:rPr lang="en-CA" smtClean="0"/>
              <a:t>145 / 193</a:t>
            </a:r>
            <a:endParaRPr lang="en-CA" dirty="0"/>
          </a:p>
        </p:txBody>
      </p:sp>
    </p:spTree>
    <p:extLst>
      <p:ext uri="{BB962C8B-B14F-4D97-AF65-F5344CB8AC3E}">
        <p14:creationId xmlns:p14="http://schemas.microsoft.com/office/powerpoint/2010/main" val="3774306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Formatting Numbers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5139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b="1" dirty="0">
                <a:effectLst>
                  <a:glow>
                    <a:srgbClr val="000000"/>
                  </a:glow>
                  <a:outerShdw sx="0" sy="0">
                    <a:srgbClr val="000000"/>
                  </a:outerShdw>
                  <a:reflection stA="0" endPos="0" fadeDir="0" sx="0" sy="0"/>
                </a:effectLst>
              </a:rPr>
              <a:t>Custom Formatting </a:t>
            </a:r>
            <a:r>
              <a:rPr lang="en-US" sz="2000" b="1" dirty="0" smtClean="0">
                <a:effectLst>
                  <a:glow>
                    <a:srgbClr val="000000"/>
                  </a:glow>
                  <a:outerShdw sx="0" sy="0">
                    <a:srgbClr val="000000"/>
                  </a:outerShdw>
                  <a:reflection stA="0" endPos="0" fadeDir="0" sx="0" sy="0"/>
                </a:effectLst>
              </a:rPr>
              <a:t>Numbers:</a:t>
            </a:r>
          </a:p>
          <a:p>
            <a:endParaRPr lang="en-US" sz="800" b="1" dirty="0">
              <a:effectLst>
                <a:glow>
                  <a:srgbClr val="000000"/>
                </a:glow>
                <a:outerShdw sx="0" sy="0">
                  <a:srgbClr val="000000"/>
                </a:outerShdw>
                <a:reflection stA="0" endPos="0" fadeDir="0" sx="0" sy="0"/>
              </a:effectLst>
            </a:endParaRPr>
          </a:p>
          <a:p>
            <a:r>
              <a:rPr lang="en-US" sz="2000" dirty="0" smtClean="0"/>
              <a:t>While </a:t>
            </a:r>
            <a:r>
              <a:rPr lang="en-US" sz="2000" dirty="0"/>
              <a:t>in a numeric field, go to “Format -&gt; Numbers” tab, click on “Custom” button and then go to the “Custom” section in the “Format Number” window, and again click on the “custom” button to get the “New Custom Format” window</a:t>
            </a:r>
            <a:r>
              <a:rPr lang="en-US" sz="2000" dirty="0" smtClean="0"/>
              <a:t>:</a:t>
            </a:r>
          </a:p>
          <a:p>
            <a:endParaRPr lang="en-CA" sz="2000" dirty="0"/>
          </a:p>
          <a:p>
            <a:endParaRPr lang="en-CA" sz="2000" dirty="0" smtClean="0"/>
          </a:p>
          <a:p>
            <a:endParaRPr lang="en-CA" sz="2000" dirty="0"/>
          </a:p>
          <a:p>
            <a:endParaRPr lang="en-CA" sz="2000" dirty="0" smtClean="0"/>
          </a:p>
          <a:p>
            <a:endParaRPr lang="en-CA" sz="2000" dirty="0"/>
          </a:p>
          <a:p>
            <a:endParaRPr lang="en-CA" sz="2000" dirty="0" smtClean="0"/>
          </a:p>
          <a:p>
            <a:endParaRPr lang="en-US" sz="2000" dirty="0" smtClean="0"/>
          </a:p>
          <a:p>
            <a:r>
              <a:rPr lang="en-US" sz="2000" dirty="0" smtClean="0"/>
              <a:t>Here type </a:t>
            </a:r>
            <a:r>
              <a:rPr lang="en-US" sz="2000" dirty="0"/>
              <a:t>in “#,#.#” and “-#,#.#” in the Positive and Negative input boxes, respectively. This will give one decimal point rounded up to the nearest 10s. This will show “1.29” as “1.3” and “1.98” as “2”</a:t>
            </a:r>
          </a:p>
          <a:p>
            <a:endParaRPr lang="en-US" sz="2000"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2051720" y="3284984"/>
            <a:ext cx="4930172" cy="1728192"/>
          </a:xfrm>
          <a:prstGeom prst="rect">
            <a:avLst/>
          </a:prstGeom>
          <a:noFill/>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10" name="Slide Number Placeholder 9"/>
          <p:cNvSpPr>
            <a:spLocks noGrp="1"/>
          </p:cNvSpPr>
          <p:nvPr>
            <p:ph type="sldNum" sz="quarter" idx="4"/>
          </p:nvPr>
        </p:nvSpPr>
        <p:spPr/>
        <p:txBody>
          <a:bodyPr/>
          <a:lstStyle/>
          <a:p>
            <a:pPr>
              <a:defRPr/>
            </a:pPr>
            <a:r>
              <a:rPr lang="en-CA" smtClean="0"/>
              <a:t>146 / 193</a:t>
            </a:r>
            <a:endParaRPr lang="en-CA" dirty="0"/>
          </a:p>
        </p:txBody>
      </p:sp>
    </p:spTree>
    <p:extLst>
      <p:ext uri="{BB962C8B-B14F-4D97-AF65-F5344CB8AC3E}">
        <p14:creationId xmlns:p14="http://schemas.microsoft.com/office/powerpoint/2010/main" val="38611539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Header and Footer</a:t>
            </a:r>
          </a:p>
        </p:txBody>
      </p:sp>
      <p:sp>
        <p:nvSpPr>
          <p:cNvPr id="3" name="TextBox 87"/>
          <p:cNvSpPr txBox="1">
            <a:spLocks noChangeArrowheads="1"/>
          </p:cNvSpPr>
          <p:nvPr/>
        </p:nvSpPr>
        <p:spPr bwMode="auto">
          <a:xfrm>
            <a:off x="539552" y="1412776"/>
            <a:ext cx="7992888" cy="2954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dirty="0"/>
              <a:t>Following are the most used formatting options for header and/or footer:</a:t>
            </a:r>
          </a:p>
          <a:p>
            <a:pPr marL="342900" indent="-342900">
              <a:lnSpc>
                <a:spcPct val="150000"/>
              </a:lnSpc>
              <a:buFont typeface="Arial" panose="020B0604020202020204" pitchFamily="34" charset="0"/>
              <a:buChar char="•"/>
            </a:pPr>
            <a:r>
              <a:rPr lang="en-US" sz="2000" b="1" dirty="0"/>
              <a:t>Appearance</a:t>
            </a:r>
          </a:p>
          <a:p>
            <a:pPr lvl="1">
              <a:buFont typeface="Arial" panose="020B0604020202020204" pitchFamily="34" charset="0"/>
              <a:buChar char="•"/>
              <a:tabLst>
                <a:tab pos="7534275" algn="l"/>
              </a:tabLst>
            </a:pPr>
            <a:r>
              <a:rPr lang="en-US" dirty="0"/>
              <a:t>Color</a:t>
            </a:r>
          </a:p>
          <a:p>
            <a:pPr lvl="1">
              <a:buFont typeface="Arial" panose="020B0604020202020204" pitchFamily="34" charset="0"/>
              <a:buChar char="•"/>
              <a:tabLst>
                <a:tab pos="7534275" algn="l"/>
              </a:tabLst>
            </a:pPr>
            <a:r>
              <a:rPr lang="en-US" dirty="0"/>
              <a:t>Pattern</a:t>
            </a:r>
          </a:p>
          <a:p>
            <a:pPr lvl="1">
              <a:buFont typeface="Arial" panose="020B0604020202020204" pitchFamily="34" charset="0"/>
              <a:buChar char="•"/>
              <a:tabLst>
                <a:tab pos="7534275" algn="l"/>
              </a:tabLst>
            </a:pPr>
            <a:r>
              <a:rPr lang="en-US" dirty="0"/>
              <a:t>Image from address</a:t>
            </a:r>
          </a:p>
          <a:p>
            <a:pPr lvl="1">
              <a:buFont typeface="Arial" panose="020B0604020202020204" pitchFamily="34" charset="0"/>
              <a:buChar char="•"/>
              <a:tabLst>
                <a:tab pos="7534275" algn="l"/>
              </a:tabLst>
            </a:pPr>
            <a:r>
              <a:rPr lang="en-US" dirty="0"/>
              <a:t>Image from file</a:t>
            </a:r>
          </a:p>
          <a:p>
            <a:pPr marL="342900" indent="-342900">
              <a:lnSpc>
                <a:spcPct val="150000"/>
              </a:lnSpc>
              <a:buFont typeface="Arial" panose="020B0604020202020204" pitchFamily="34" charset="0"/>
              <a:buChar char="•"/>
            </a:pPr>
            <a:r>
              <a:rPr lang="en-US" sz="2000" b="1" dirty="0" smtClean="0"/>
              <a:t>Layout</a:t>
            </a:r>
            <a:endParaRPr lang="en-US" sz="2000" b="1" dirty="0"/>
          </a:p>
          <a:p>
            <a:pPr lvl="1">
              <a:buFont typeface="Arial" panose="020B0604020202020204" pitchFamily="34" charset="0"/>
              <a:buChar char="•"/>
              <a:tabLst>
                <a:tab pos="7534275" algn="l"/>
              </a:tabLst>
            </a:pPr>
            <a:r>
              <a:rPr lang="en-US" dirty="0"/>
              <a:t>Show header/footer</a:t>
            </a:r>
          </a:p>
          <a:p>
            <a:pPr lvl="1">
              <a:buFont typeface="Arial" panose="020B0604020202020204" pitchFamily="34" charset="0"/>
              <a:buChar char="•"/>
              <a:tabLst>
                <a:tab pos="7534275" algn="l"/>
              </a:tabLst>
            </a:pPr>
            <a:r>
              <a:rPr lang="en-US" dirty="0"/>
              <a:t>Height</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147 / 193</a:t>
            </a:r>
            <a:endParaRPr lang="en-CA" dirty="0"/>
          </a:p>
        </p:txBody>
      </p:sp>
    </p:spTree>
    <p:extLst>
      <p:ext uri="{BB962C8B-B14F-4D97-AF65-F5344CB8AC3E}">
        <p14:creationId xmlns:p14="http://schemas.microsoft.com/office/powerpoint/2010/main" val="275813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a:t>
            </a:r>
            <a:r>
              <a:rPr lang="en-US" dirty="0" smtClean="0"/>
              <a:t>Section</a:t>
            </a:r>
            <a:endParaRPr lang="en-US" dirty="0"/>
          </a:p>
        </p:txBody>
      </p:sp>
      <p:sp>
        <p:nvSpPr>
          <p:cNvPr id="3" name="TextBox 87"/>
          <p:cNvSpPr txBox="1">
            <a:spLocks noChangeArrowheads="1"/>
          </p:cNvSpPr>
          <p:nvPr/>
        </p:nvSpPr>
        <p:spPr bwMode="auto">
          <a:xfrm>
            <a:off x="539552" y="1412776"/>
            <a:ext cx="7992888" cy="50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dirty="0"/>
              <a:t>Following are the most used formatting options for header and/or footer:</a:t>
            </a:r>
          </a:p>
          <a:p>
            <a:pPr marL="342900" lvl="1" indent="-342900">
              <a:lnSpc>
                <a:spcPct val="150000"/>
              </a:lnSpc>
              <a:buFont typeface="Arial" panose="020B0604020202020204" pitchFamily="34" charset="0"/>
              <a:buChar char="•"/>
            </a:pPr>
            <a:r>
              <a:rPr lang="en-US" sz="2000" b="1" dirty="0"/>
              <a:t>General</a:t>
            </a:r>
          </a:p>
          <a:p>
            <a:pPr lvl="1">
              <a:buFont typeface="Arial" panose="020B0604020202020204" pitchFamily="34" charset="0"/>
              <a:buChar char="•"/>
              <a:tabLst>
                <a:tab pos="7534275" algn="l"/>
              </a:tabLst>
            </a:pPr>
            <a:r>
              <a:rPr lang="en-US" dirty="0"/>
              <a:t>Display – Minimum height</a:t>
            </a:r>
          </a:p>
          <a:p>
            <a:pPr lvl="1">
              <a:buFont typeface="Arial" panose="020B0604020202020204" pitchFamily="34" charset="0"/>
              <a:buChar char="•"/>
              <a:tabLst>
                <a:tab pos="7534275" algn="l"/>
              </a:tabLst>
            </a:pPr>
            <a:r>
              <a:rPr lang="en-US" dirty="0"/>
              <a:t>Hide when Empty</a:t>
            </a:r>
          </a:p>
          <a:p>
            <a:pPr lvl="1">
              <a:buFont typeface="Arial" panose="020B0604020202020204" pitchFamily="34" charset="0"/>
              <a:buChar char="•"/>
              <a:tabLst>
                <a:tab pos="7534275" algn="l"/>
              </a:tabLst>
            </a:pPr>
            <a:r>
              <a:rPr lang="en-US" dirty="0"/>
              <a:t>Hide when following formula is true</a:t>
            </a:r>
          </a:p>
          <a:p>
            <a:pPr marL="342900" lvl="1" indent="-342900">
              <a:lnSpc>
                <a:spcPct val="150000"/>
              </a:lnSpc>
              <a:buFont typeface="Arial" panose="020B0604020202020204" pitchFamily="34" charset="0"/>
              <a:buChar char="•"/>
            </a:pPr>
            <a:r>
              <a:rPr lang="en-US" sz="2000" b="1" dirty="0" smtClean="0"/>
              <a:t>Appearance</a:t>
            </a:r>
            <a:endParaRPr lang="en-US" sz="2000" b="1" dirty="0"/>
          </a:p>
          <a:p>
            <a:pPr lvl="1">
              <a:buFont typeface="Arial" panose="020B0604020202020204" pitchFamily="34" charset="0"/>
              <a:buChar char="•"/>
              <a:tabLst>
                <a:tab pos="7534275" algn="l"/>
              </a:tabLst>
            </a:pPr>
            <a:r>
              <a:rPr lang="en-US" dirty="0"/>
              <a:t>Color</a:t>
            </a:r>
          </a:p>
          <a:p>
            <a:pPr lvl="1">
              <a:buFont typeface="Arial" panose="020B0604020202020204" pitchFamily="34" charset="0"/>
              <a:buChar char="•"/>
              <a:tabLst>
                <a:tab pos="7534275" algn="l"/>
              </a:tabLst>
            </a:pPr>
            <a:r>
              <a:rPr lang="en-US" dirty="0"/>
              <a:t>Pattern</a:t>
            </a:r>
          </a:p>
          <a:p>
            <a:pPr lvl="1">
              <a:buFont typeface="Arial" panose="020B0604020202020204" pitchFamily="34" charset="0"/>
              <a:buChar char="•"/>
              <a:tabLst>
                <a:tab pos="7534275" algn="l"/>
              </a:tabLst>
            </a:pPr>
            <a:r>
              <a:rPr lang="en-US" dirty="0"/>
              <a:t>Image from address</a:t>
            </a:r>
          </a:p>
          <a:p>
            <a:pPr lvl="1">
              <a:buFont typeface="Arial" panose="020B0604020202020204" pitchFamily="34" charset="0"/>
              <a:buChar char="•"/>
              <a:tabLst>
                <a:tab pos="7534275" algn="l"/>
              </a:tabLst>
            </a:pPr>
            <a:r>
              <a:rPr lang="en-US" dirty="0"/>
              <a:t>Image from file</a:t>
            </a:r>
          </a:p>
          <a:p>
            <a:pPr marL="342900" lvl="1" indent="-342900">
              <a:lnSpc>
                <a:spcPct val="150000"/>
              </a:lnSpc>
              <a:buFont typeface="Arial" panose="020B0604020202020204" pitchFamily="34" charset="0"/>
              <a:buChar char="•"/>
              <a:tabLst>
                <a:tab pos="7534275" algn="l"/>
              </a:tabLst>
            </a:pPr>
            <a:r>
              <a:rPr lang="en-US" sz="2000" b="1" dirty="0" smtClean="0"/>
              <a:t>Layout</a:t>
            </a:r>
            <a:endParaRPr lang="en-US" sz="2000" b="1" dirty="0"/>
          </a:p>
          <a:p>
            <a:pPr lvl="1">
              <a:buFont typeface="Arial" panose="020B0604020202020204" pitchFamily="34" charset="0"/>
              <a:buChar char="•"/>
              <a:tabLst>
                <a:tab pos="7534275" algn="l"/>
              </a:tabLst>
            </a:pPr>
            <a:r>
              <a:rPr lang="en-US" dirty="0"/>
              <a:t>Start on a new page</a:t>
            </a:r>
          </a:p>
          <a:p>
            <a:pPr lvl="1">
              <a:buFont typeface="Arial" panose="020B0604020202020204" pitchFamily="34" charset="0"/>
              <a:buChar char="•"/>
              <a:tabLst>
                <a:tab pos="7534275" algn="l"/>
              </a:tabLst>
            </a:pPr>
            <a:r>
              <a:rPr lang="en-US" dirty="0"/>
              <a:t>Repeat on every page</a:t>
            </a:r>
          </a:p>
          <a:p>
            <a:pPr lvl="1">
              <a:buFont typeface="Arial" panose="020B0604020202020204" pitchFamily="34" charset="0"/>
              <a:buChar char="•"/>
              <a:tabLst>
                <a:tab pos="7534275" algn="l"/>
              </a:tabLst>
            </a:pPr>
            <a:r>
              <a:rPr lang="en-US" dirty="0"/>
              <a:t>Avoid page break</a:t>
            </a:r>
          </a:p>
          <a:p>
            <a:pPr lvl="1">
              <a:buFont typeface="Arial" panose="020B0604020202020204" pitchFamily="34" charset="0"/>
              <a:buChar char="•"/>
              <a:tabLst>
                <a:tab pos="7534275" algn="l"/>
              </a:tabLst>
            </a:pPr>
            <a:r>
              <a:rPr lang="en-US" dirty="0"/>
              <a:t>Minimum top offset</a:t>
            </a:r>
          </a:p>
          <a:p>
            <a:pPr lvl="1">
              <a:buFont typeface="Arial" panose="020B0604020202020204" pitchFamily="34" charset="0"/>
              <a:buChar char="•"/>
              <a:tabLst>
                <a:tab pos="7534275" algn="l"/>
              </a:tabLst>
            </a:pPr>
            <a:r>
              <a:rPr lang="en-US" dirty="0"/>
              <a:t>Top Margin</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148 / 193</a:t>
            </a:r>
            <a:endParaRPr lang="en-CA" dirty="0"/>
          </a:p>
        </p:txBody>
      </p:sp>
    </p:spTree>
    <p:extLst>
      <p:ext uri="{BB962C8B-B14F-4D97-AF65-F5344CB8AC3E}">
        <p14:creationId xmlns:p14="http://schemas.microsoft.com/office/powerpoint/2010/main" val="24135132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Formatting Chart</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Charts have too many options to format, refer to the course booklet section 11.7 for the detailed list of those options.</a:t>
            </a:r>
            <a:endParaRPr lang="en-CA" sz="2000" dirty="0"/>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11</a:t>
            </a:r>
            <a:endParaRPr lang="en-CA" sz="1100" dirty="0"/>
          </a:p>
        </p:txBody>
      </p:sp>
      <p:sp>
        <p:nvSpPr>
          <p:cNvPr id="9" name="Slide Number Placeholder 8"/>
          <p:cNvSpPr>
            <a:spLocks noGrp="1"/>
          </p:cNvSpPr>
          <p:nvPr>
            <p:ph type="sldNum" sz="quarter" idx="4"/>
          </p:nvPr>
        </p:nvSpPr>
        <p:spPr/>
        <p:txBody>
          <a:bodyPr/>
          <a:lstStyle/>
          <a:p>
            <a:pPr>
              <a:defRPr/>
            </a:pPr>
            <a:r>
              <a:rPr lang="en-CA" smtClean="0"/>
              <a:t>149 / 193</a:t>
            </a:r>
            <a:endParaRPr lang="en-CA" dirty="0"/>
          </a:p>
        </p:txBody>
      </p:sp>
    </p:spTree>
    <p:extLst>
      <p:ext uri="{BB962C8B-B14F-4D97-AF65-F5344CB8AC3E}">
        <p14:creationId xmlns:p14="http://schemas.microsoft.com/office/powerpoint/2010/main" val="3888624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err="1">
                <a:solidFill>
                  <a:srgbClr val="324F81"/>
                </a:solidFill>
                <a:latin typeface="Arial" charset="0"/>
                <a:ea typeface="ＭＳ Ｐゴシック" charset="0"/>
                <a:cs typeface="ＭＳ Ｐゴシック" charset="0"/>
              </a:rPr>
              <a:t>WebI</a:t>
            </a:r>
            <a:r>
              <a:rPr lang="en-US" dirty="0">
                <a:solidFill>
                  <a:srgbClr val="324F81"/>
                </a:solidFill>
                <a:latin typeface="Arial" charset="0"/>
                <a:ea typeface="ＭＳ Ｐゴシック" charset="0"/>
                <a:cs typeface="ＭＳ Ｐゴシック" charset="0"/>
              </a:rPr>
              <a:t> Author’s core functionalities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b="1" dirty="0" smtClean="0"/>
              <a:t>2. Reporting</a:t>
            </a:r>
          </a:p>
          <a:p>
            <a:r>
              <a:rPr lang="en-US" sz="2000" dirty="0" smtClean="0"/>
              <a:t>The </a:t>
            </a:r>
            <a:r>
              <a:rPr lang="en-US" sz="2000" dirty="0"/>
              <a:t>WebI Author then creates one or more </a:t>
            </a:r>
            <a:r>
              <a:rPr lang="en-US" sz="2000" dirty="0" smtClean="0"/>
              <a:t>reports in WebI </a:t>
            </a:r>
            <a:r>
              <a:rPr lang="en-US" sz="2000" b="1" dirty="0" smtClean="0"/>
              <a:t>Report Panel </a:t>
            </a:r>
            <a:r>
              <a:rPr lang="en-US" sz="2000" dirty="0"/>
              <a:t>by dragging and dropping objects from these Data Providers into various design components, like, charts, tables, etc. He/she also formats and organizes the data, highlights important ones, creates formulas and variables, adds multidimensional analysis techniques, like, drill-down or drill-through capabilities, etc</a:t>
            </a:r>
            <a:r>
              <a:rPr lang="en-US" sz="2000" dirty="0" smtClean="0"/>
              <a:t>.</a:t>
            </a:r>
          </a:p>
          <a:p>
            <a:endParaRPr lang="en-CA" sz="2000" dirty="0"/>
          </a:p>
          <a:p>
            <a:r>
              <a:rPr lang="en-CA" sz="2000" b="1" dirty="0" smtClean="0"/>
              <a:t>3. Analyzing</a:t>
            </a:r>
            <a:endParaRPr lang="en-US" sz="2000" b="1" dirty="0" smtClean="0"/>
          </a:p>
          <a:p>
            <a:r>
              <a:rPr lang="en-US" sz="2000" dirty="0" smtClean="0"/>
              <a:t>The </a:t>
            </a:r>
            <a:r>
              <a:rPr lang="en-US" sz="2000" dirty="0"/>
              <a:t>WebI Author uses the WebI reports </a:t>
            </a:r>
            <a:r>
              <a:rPr lang="en-US" sz="2000" dirty="0" smtClean="0"/>
              <a:t>to analyze various ad-hoc questions and/or to create analytic reporting for his/her department and/or organization. </a:t>
            </a:r>
            <a:endParaRPr lang="en-CA" sz="2000" dirty="0"/>
          </a:p>
          <a:p>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15 / 193</a:t>
            </a:r>
            <a:endParaRPr lang="en-CA" dirty="0"/>
          </a:p>
        </p:txBody>
      </p:sp>
    </p:spTree>
    <p:extLst>
      <p:ext uri="{BB962C8B-B14F-4D97-AF65-F5344CB8AC3E}">
        <p14:creationId xmlns:p14="http://schemas.microsoft.com/office/powerpoint/2010/main" val="4576885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12 – </a:t>
            </a:r>
            <a:r>
              <a:rPr lang="en-US" dirty="0" smtClean="0"/>
              <a:t>WebI Calculation </a:t>
            </a:r>
            <a:r>
              <a:rPr lang="en-US" dirty="0"/>
              <a:t>Context</a:t>
            </a:r>
            <a:br>
              <a:rPr lang="en-US" dirty="0"/>
            </a:br>
            <a:r>
              <a:rPr lang="en-CA" dirty="0"/>
              <a:t/>
            </a:r>
            <a:br>
              <a:rPr lang="en-CA" dirty="0"/>
            </a:br>
            <a:endParaRPr lang="en-CA" dirty="0"/>
          </a:p>
        </p:txBody>
      </p:sp>
      <p:sp>
        <p:nvSpPr>
          <p:cNvPr id="3" name="TextBox 87"/>
          <p:cNvSpPr txBox="1">
            <a:spLocks noChangeArrowheads="1"/>
          </p:cNvSpPr>
          <p:nvPr/>
        </p:nvSpPr>
        <p:spPr bwMode="auto">
          <a:xfrm>
            <a:off x="539552" y="1412776"/>
            <a:ext cx="799288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12.1.	Default Calculation </a:t>
            </a:r>
            <a:r>
              <a:rPr lang="en-CA" sz="2000" dirty="0" smtClean="0"/>
              <a:t>Contexts</a:t>
            </a:r>
            <a:endParaRPr lang="en-CA" sz="2000" dirty="0"/>
          </a:p>
          <a:p>
            <a:pPr eaLnBrk="1" hangingPunct="1">
              <a:lnSpc>
                <a:spcPct val="150000"/>
              </a:lnSpc>
            </a:pPr>
            <a:r>
              <a:rPr lang="en-CA" sz="2000" dirty="0"/>
              <a:t>12.2.	User Defined Calculation </a:t>
            </a:r>
            <a:r>
              <a:rPr lang="en-CA" sz="2000" dirty="0" smtClean="0"/>
              <a:t>Contexts</a:t>
            </a:r>
            <a:endParaRPr lang="en-CA" sz="2000" dirty="0"/>
          </a:p>
          <a:p>
            <a:pPr eaLnBrk="1" hangingPunct="1">
              <a:lnSpc>
                <a:spcPct val="150000"/>
              </a:lnSpc>
            </a:pPr>
            <a:r>
              <a:rPr lang="en-CA" sz="2000" dirty="0" smtClean="0"/>
              <a:t>12.3</a:t>
            </a:r>
            <a:r>
              <a:rPr lang="en-CA" sz="2000" dirty="0"/>
              <a:t>.	Contexts </a:t>
            </a:r>
            <a:r>
              <a:rPr lang="en-CA" sz="2000" dirty="0" smtClean="0"/>
              <a:t>Operators</a:t>
            </a:r>
            <a:endParaRPr lang="en-CA" sz="2000" dirty="0"/>
          </a:p>
        </p:txBody>
      </p:sp>
      <p:sp>
        <p:nvSpPr>
          <p:cNvPr id="8" name="Slide Number Placeholder 7"/>
          <p:cNvSpPr>
            <a:spLocks noGrp="1"/>
          </p:cNvSpPr>
          <p:nvPr>
            <p:ph type="sldNum" sz="quarter" idx="4"/>
          </p:nvPr>
        </p:nvSpPr>
        <p:spPr/>
        <p:txBody>
          <a:bodyPr/>
          <a:lstStyle/>
          <a:p>
            <a:pPr>
              <a:defRPr/>
            </a:pPr>
            <a:r>
              <a:rPr lang="en-CA" smtClean="0"/>
              <a:t>150 / 193</a:t>
            </a:r>
            <a:endParaRPr lang="en-CA" dirty="0"/>
          </a:p>
        </p:txBody>
      </p:sp>
    </p:spTree>
    <p:extLst>
      <p:ext uri="{BB962C8B-B14F-4D97-AF65-F5344CB8AC3E}">
        <p14:creationId xmlns:p14="http://schemas.microsoft.com/office/powerpoint/2010/main" val="12390250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WebI Calculation Context</a:t>
            </a: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value/amount returned by a measure (in a calculation) depends on the dimensions it is associated with in the immediate block and this combination of dimensions is called Calculation Context.</a:t>
            </a:r>
          </a:p>
          <a:p>
            <a:r>
              <a:rPr lang="en-US" sz="2000" dirty="0"/>
              <a:t> </a:t>
            </a:r>
          </a:p>
          <a:p>
            <a:r>
              <a:rPr lang="en-US" sz="2000" dirty="0"/>
              <a:t>Calculation Context, either default or user defined, is the way to control the behavior of any calculation on a measure.</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9" name="Slide Number Placeholder 8"/>
          <p:cNvSpPr>
            <a:spLocks noGrp="1"/>
          </p:cNvSpPr>
          <p:nvPr>
            <p:ph type="sldNum" sz="quarter" idx="4"/>
          </p:nvPr>
        </p:nvSpPr>
        <p:spPr/>
        <p:txBody>
          <a:bodyPr/>
          <a:lstStyle/>
          <a:p>
            <a:pPr>
              <a:defRPr/>
            </a:pPr>
            <a:r>
              <a:rPr lang="en-CA" smtClean="0"/>
              <a:t>151 / 193</a:t>
            </a:r>
            <a:endParaRPr lang="en-CA" dirty="0"/>
          </a:p>
        </p:txBody>
      </p:sp>
    </p:spTree>
    <p:extLst>
      <p:ext uri="{BB962C8B-B14F-4D97-AF65-F5344CB8AC3E}">
        <p14:creationId xmlns:p14="http://schemas.microsoft.com/office/powerpoint/2010/main" val="32417432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Default Calculation Context</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Depending on the placement of a measure in a report or in a table or in a chart, a measure or a calculation on a measure would return a certain result. This is known as Default Calculation Context.</a:t>
            </a:r>
          </a:p>
          <a:p>
            <a:r>
              <a:rPr lang="en-US" sz="800" dirty="0"/>
              <a:t> </a:t>
            </a:r>
          </a:p>
          <a:p>
            <a:r>
              <a:rPr lang="en-US" sz="2000" dirty="0"/>
              <a:t>Example: in the following table </a:t>
            </a:r>
            <a:r>
              <a:rPr lang="en-US" sz="2000" dirty="0" smtClean="0"/>
              <a:t>the </a:t>
            </a:r>
            <a:r>
              <a:rPr lang="en-US" sz="2000" dirty="0"/>
              <a:t>Actual measure is aggregated up to the </a:t>
            </a:r>
            <a:r>
              <a:rPr lang="en-US" sz="2000" dirty="0" smtClean="0"/>
              <a:t>RCN Cost Center </a:t>
            </a:r>
            <a:r>
              <a:rPr lang="en-US" sz="2000" dirty="0"/>
              <a:t>and shown as a single </a:t>
            </a:r>
            <a:r>
              <a:rPr lang="en-US" sz="2000" dirty="0" smtClean="0"/>
              <a:t>value</a:t>
            </a:r>
            <a:r>
              <a:rPr lang="en-US" sz="2000" dirty="0"/>
              <a:t>:</a:t>
            </a:r>
            <a:endParaRPr lang="en-US" sz="2000" dirty="0" smtClean="0"/>
          </a:p>
          <a:p>
            <a:endParaRPr lang="en-CA" sz="2000" dirty="0"/>
          </a:p>
          <a:p>
            <a:endParaRPr lang="en-CA" sz="2000" dirty="0" smtClean="0"/>
          </a:p>
          <a:p>
            <a:endParaRPr lang="en-US" sz="2800" dirty="0" smtClean="0"/>
          </a:p>
          <a:p>
            <a:r>
              <a:rPr lang="en-US" sz="2000" dirty="0"/>
              <a:t>However, if </a:t>
            </a:r>
            <a:r>
              <a:rPr lang="en-US" sz="2000" dirty="0" smtClean="0"/>
              <a:t>Fiscal </a:t>
            </a:r>
            <a:r>
              <a:rPr lang="en-US" sz="2000" dirty="0"/>
              <a:t>Year </a:t>
            </a:r>
            <a:r>
              <a:rPr lang="en-US" sz="2000" dirty="0" smtClean="0"/>
              <a:t>is added in </a:t>
            </a:r>
            <a:r>
              <a:rPr lang="en-US" sz="2000" dirty="0"/>
              <a:t>the table, the Actual amount would be broken out by both </a:t>
            </a:r>
            <a:r>
              <a:rPr lang="en-US" sz="2000" dirty="0" smtClean="0"/>
              <a:t>Cost </a:t>
            </a:r>
            <a:r>
              <a:rPr lang="en-US" sz="2000" dirty="0"/>
              <a:t>Center and Fiscal Year </a:t>
            </a:r>
            <a:r>
              <a:rPr lang="en-US" sz="2000" dirty="0" smtClean="0"/>
              <a:t>dimensions</a:t>
            </a:r>
            <a:r>
              <a:rPr lang="en-US" sz="2000" dirty="0"/>
              <a:t>:</a:t>
            </a:r>
          </a:p>
        </p:txBody>
      </p:sp>
      <p:pic>
        <p:nvPicPr>
          <p:cNvPr id="5" name="Picture 4"/>
          <p:cNvPicPr/>
          <p:nvPr/>
        </p:nvPicPr>
        <p:blipFill>
          <a:blip r:embed="rId3"/>
          <a:stretch>
            <a:fillRect/>
          </a:stretch>
        </p:blipFill>
        <p:spPr>
          <a:xfrm>
            <a:off x="2640837" y="4890651"/>
            <a:ext cx="3790315" cy="1475740"/>
          </a:xfrm>
          <a:prstGeom prst="rect">
            <a:avLst/>
          </a:prstGeom>
          <a:ln>
            <a:solidFill>
              <a:schemeClr val="accent1"/>
            </a:solidFill>
          </a:ln>
        </p:spPr>
      </p:pic>
      <p:pic>
        <p:nvPicPr>
          <p:cNvPr id="6" name="Picture 5"/>
          <p:cNvPicPr/>
          <p:nvPr/>
        </p:nvPicPr>
        <p:blipFill>
          <a:blip r:embed="rId4"/>
          <a:stretch>
            <a:fillRect/>
          </a:stretch>
        </p:blipFill>
        <p:spPr>
          <a:xfrm>
            <a:off x="2997708" y="3237731"/>
            <a:ext cx="3076575" cy="695325"/>
          </a:xfrm>
          <a:prstGeom prst="rect">
            <a:avLst/>
          </a:prstGeom>
          <a:ln>
            <a:solidFill>
              <a:schemeClr val="accent1"/>
            </a:solidFill>
          </a:ln>
        </p:spPr>
      </p:pic>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152 / 193</a:t>
            </a:r>
            <a:endParaRPr lang="en-CA" dirty="0"/>
          </a:p>
        </p:txBody>
      </p:sp>
    </p:spTree>
    <p:extLst>
      <p:ext uri="{BB962C8B-B14F-4D97-AF65-F5344CB8AC3E}">
        <p14:creationId xmlns:p14="http://schemas.microsoft.com/office/powerpoint/2010/main" val="1076082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User Defined Calculation Context</a:t>
            </a:r>
          </a:p>
        </p:txBody>
      </p:sp>
      <p:sp>
        <p:nvSpPr>
          <p:cNvPr id="3" name="TextBox 87"/>
          <p:cNvSpPr txBox="1">
            <a:spLocks noChangeArrowheads="1"/>
          </p:cNvSpPr>
          <p:nvPr/>
        </p:nvSpPr>
        <p:spPr bwMode="auto">
          <a:xfrm>
            <a:off x="539552" y="1412776"/>
            <a:ext cx="7992888"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Calculation context of any calculation or formula in WebI can be reclassified by defining either or both of its input and output contexts.</a:t>
            </a:r>
          </a:p>
          <a:p>
            <a:r>
              <a:rPr lang="en-US" sz="2000" dirty="0"/>
              <a:t> </a:t>
            </a:r>
          </a:p>
          <a:p>
            <a:r>
              <a:rPr lang="en-US" sz="2000" b="1" dirty="0"/>
              <a:t>Input Context </a:t>
            </a:r>
            <a:r>
              <a:rPr lang="en-US" sz="2000" dirty="0"/>
              <a:t>is used to determine what values are taken into the calculation. For example, “User is required to take into the calculation, one number for every Fiscal Year.”</a:t>
            </a:r>
          </a:p>
          <a:p>
            <a:r>
              <a:rPr lang="en-US" sz="2000" dirty="0"/>
              <a:t> </a:t>
            </a:r>
          </a:p>
          <a:p>
            <a:r>
              <a:rPr lang="en-US" sz="2000" b="1" dirty="0" smtClean="0"/>
              <a:t>Output Context </a:t>
            </a:r>
            <a:r>
              <a:rPr lang="en-US" sz="2000" dirty="0" smtClean="0"/>
              <a:t>is used determine the level or dimension, by which the calculation is output. For example, “User is required to use a formula to display (/output) one number for every Fiscal Year.”</a:t>
            </a:r>
            <a:endParaRPr lang="en-US" sz="2000" dirty="0"/>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9" name="Slide Number Placeholder 8"/>
          <p:cNvSpPr>
            <a:spLocks noGrp="1"/>
          </p:cNvSpPr>
          <p:nvPr>
            <p:ph type="sldNum" sz="quarter" idx="4"/>
          </p:nvPr>
        </p:nvSpPr>
        <p:spPr/>
        <p:txBody>
          <a:bodyPr/>
          <a:lstStyle/>
          <a:p>
            <a:pPr>
              <a:defRPr/>
            </a:pPr>
            <a:r>
              <a:rPr lang="en-CA" smtClean="0"/>
              <a:t>153 / 193</a:t>
            </a:r>
            <a:endParaRPr lang="en-CA" dirty="0"/>
          </a:p>
        </p:txBody>
      </p:sp>
    </p:spTree>
    <p:extLst>
      <p:ext uri="{BB962C8B-B14F-4D97-AF65-F5344CB8AC3E}">
        <p14:creationId xmlns:p14="http://schemas.microsoft.com/office/powerpoint/2010/main" val="38001283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Input Context</a:t>
            </a:r>
          </a:p>
        </p:txBody>
      </p:sp>
      <p:sp>
        <p:nvSpPr>
          <p:cNvPr id="3" name="TextBox 87"/>
          <p:cNvSpPr txBox="1">
            <a:spLocks noChangeArrowheads="1"/>
          </p:cNvSpPr>
          <p:nvPr/>
        </p:nvSpPr>
        <p:spPr bwMode="auto">
          <a:xfrm>
            <a:off x="539552" y="1412776"/>
            <a:ext cx="7992888"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Input context is the set of dimensions that are used to make the calculation. These dimensions in the </a:t>
            </a:r>
            <a:r>
              <a:rPr lang="en-US" sz="2000" b="1" dirty="0"/>
              <a:t>input context appear inside the parentheses of the function </a:t>
            </a:r>
            <a:r>
              <a:rPr lang="en-US" sz="2000" dirty="0"/>
              <a:t>whose input context is being specified. </a:t>
            </a:r>
          </a:p>
          <a:p>
            <a:endParaRPr lang="en-US" sz="1200" dirty="0"/>
          </a:p>
          <a:p>
            <a:r>
              <a:rPr lang="en-US" sz="2000" dirty="0"/>
              <a:t>Example: You need a report showing fiscal year, posting period, actuals per year/period, and the actual percentage within that year.</a:t>
            </a:r>
          </a:p>
          <a:p>
            <a:r>
              <a:rPr lang="en-US" sz="1200" dirty="0"/>
              <a:t> </a:t>
            </a:r>
          </a:p>
          <a:p>
            <a:r>
              <a:rPr lang="en-US" sz="2000" dirty="0"/>
              <a:t>In order to compute the yearly actual percentage, you would need to get the yearly actual total by using the following Input Context formula:</a:t>
            </a:r>
          </a:p>
          <a:p>
            <a:r>
              <a:rPr lang="en-US" sz="1200" dirty="0"/>
              <a:t> </a:t>
            </a:r>
          </a:p>
          <a:p>
            <a:r>
              <a:rPr lang="en-US" sz="2000" dirty="0" smtClean="0"/>
              <a:t>	                =</a:t>
            </a:r>
            <a:r>
              <a:rPr lang="en-US" sz="2000" b="1" dirty="0">
                <a:solidFill>
                  <a:srgbClr val="E36C0A"/>
                </a:solidFill>
                <a:ea typeface="Times New Roman" panose="02020603050405020304" pitchFamily="18" charset="0"/>
                <a:cs typeface="Arial" panose="020B0604020202020204" pitchFamily="34" charset="0"/>
              </a:rPr>
              <a:t>Sum(  </a:t>
            </a:r>
            <a:r>
              <a:rPr lang="en-US" sz="2000" b="1" dirty="0" smtClean="0">
                <a:solidFill>
                  <a:srgbClr val="E36C0A"/>
                </a:solidFill>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rPr>
              <a:t>[</a:t>
            </a:r>
            <a:r>
              <a:rPr lang="en-US" sz="2000" dirty="0" smtClean="0"/>
              <a:t>Actual</a:t>
            </a:r>
            <a:r>
              <a:rPr lang="en-US" sz="2000" b="1" dirty="0" smtClean="0">
                <a:solidFill>
                  <a:schemeClr val="accent2">
                    <a:lumMod val="60000"/>
                    <a:lumOff val="40000"/>
                  </a:schemeClr>
                </a:solidFill>
              </a:rPr>
              <a:t>]</a:t>
            </a:r>
            <a:r>
              <a:rPr lang="en-US" sz="2000" dirty="0" smtClean="0"/>
              <a:t>  </a:t>
            </a:r>
            <a:r>
              <a:rPr lang="en-US" sz="2000" dirty="0"/>
              <a:t>IN  </a:t>
            </a:r>
            <a:r>
              <a:rPr lang="en-US" sz="2000" b="1" dirty="0">
                <a:solidFill>
                  <a:srgbClr val="00B050"/>
                </a:solidFill>
              </a:rPr>
              <a:t>(</a:t>
            </a:r>
            <a:r>
              <a:rPr lang="en-US" sz="2000" dirty="0"/>
              <a:t> </a:t>
            </a:r>
            <a:r>
              <a:rPr lang="en-US" sz="2000" b="1" dirty="0" smtClean="0">
                <a:solidFill>
                  <a:schemeClr val="accent2">
                    <a:lumMod val="60000"/>
                    <a:lumOff val="40000"/>
                  </a:schemeClr>
                </a:solidFill>
              </a:rPr>
              <a:t>[</a:t>
            </a:r>
            <a:r>
              <a:rPr lang="en-US" sz="2000" dirty="0"/>
              <a:t>Fiscal</a:t>
            </a:r>
            <a:r>
              <a:rPr lang="en-US" sz="2000" b="1" dirty="0" smtClean="0">
                <a:solidFill>
                  <a:schemeClr val="accent2">
                    <a:lumMod val="60000"/>
                    <a:lumOff val="40000"/>
                  </a:schemeClr>
                </a:solidFill>
              </a:rPr>
              <a:t> </a:t>
            </a:r>
            <a:r>
              <a:rPr lang="en-US" sz="2000" dirty="0" smtClean="0"/>
              <a:t>Year</a:t>
            </a:r>
            <a:r>
              <a:rPr lang="en-US" sz="2000" b="1" dirty="0">
                <a:solidFill>
                  <a:schemeClr val="accent2">
                    <a:lumMod val="60000"/>
                    <a:lumOff val="40000"/>
                  </a:schemeClr>
                </a:solidFill>
              </a:rPr>
              <a:t>]</a:t>
            </a:r>
            <a:r>
              <a:rPr lang="en-US" sz="2000" dirty="0"/>
              <a:t> </a:t>
            </a:r>
            <a:r>
              <a:rPr lang="en-US" sz="2000" b="1" dirty="0" smtClean="0">
                <a:solidFill>
                  <a:srgbClr val="00B050"/>
                </a:solidFill>
              </a:rPr>
              <a:t>)</a:t>
            </a:r>
            <a:r>
              <a:rPr lang="en-US" sz="2000" dirty="0" smtClean="0"/>
              <a:t>   </a:t>
            </a:r>
            <a:r>
              <a:rPr lang="en-US" sz="2000" b="1" dirty="0">
                <a:solidFill>
                  <a:srgbClr val="E36C0A"/>
                </a:solidFill>
                <a:ea typeface="Times New Roman" panose="02020603050405020304" pitchFamily="18" charset="0"/>
                <a:cs typeface="Arial" panose="020B0604020202020204" pitchFamily="34" charset="0"/>
              </a:rPr>
              <a:t>)</a:t>
            </a:r>
          </a:p>
        </p:txBody>
      </p:sp>
      <p:pic>
        <p:nvPicPr>
          <p:cNvPr id="5" name="Picture 4"/>
          <p:cNvPicPr>
            <a:picLocks noChangeAspect="1"/>
          </p:cNvPicPr>
          <p:nvPr/>
        </p:nvPicPr>
        <p:blipFill>
          <a:blip r:embed="rId3"/>
          <a:stretch>
            <a:fillRect/>
          </a:stretch>
        </p:blipFill>
        <p:spPr>
          <a:xfrm>
            <a:off x="2173796" y="4613652"/>
            <a:ext cx="4724400" cy="2000250"/>
          </a:xfrm>
          <a:prstGeom prst="rect">
            <a:avLst/>
          </a:prstGeom>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154 / 193</a:t>
            </a:r>
            <a:endParaRPr lang="en-CA" dirty="0"/>
          </a:p>
        </p:txBody>
      </p:sp>
    </p:spTree>
    <p:extLst>
      <p:ext uri="{BB962C8B-B14F-4D97-AF65-F5344CB8AC3E}">
        <p14:creationId xmlns:p14="http://schemas.microsoft.com/office/powerpoint/2010/main" val="2555955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Output Context</a:t>
            </a:r>
          </a:p>
        </p:txBody>
      </p:sp>
      <p:sp>
        <p:nvSpPr>
          <p:cNvPr id="3" name="TextBox 87"/>
          <p:cNvSpPr txBox="1">
            <a:spLocks noChangeArrowheads="1"/>
          </p:cNvSpPr>
          <p:nvPr/>
        </p:nvSpPr>
        <p:spPr bwMode="auto">
          <a:xfrm>
            <a:off x="539552" y="1412776"/>
            <a:ext cx="8064896"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output context consists of set of dimensions that determine where the calculation would be placed in the report, i.e., the level where the calculation is to be performed. </a:t>
            </a:r>
            <a:endParaRPr lang="en-US" sz="2000" dirty="0" smtClean="0"/>
          </a:p>
          <a:p>
            <a:endParaRPr lang="en-US" sz="2000" dirty="0"/>
          </a:p>
          <a:p>
            <a:r>
              <a:rPr lang="en-US" sz="2000" dirty="0" smtClean="0"/>
              <a:t>The </a:t>
            </a:r>
            <a:r>
              <a:rPr lang="en-US" sz="2000" b="1" dirty="0"/>
              <a:t>output context appears after the parentheses of the function</a:t>
            </a:r>
            <a:r>
              <a:rPr lang="en-US" sz="2000" dirty="0"/>
              <a:t>. </a:t>
            </a:r>
            <a:endParaRPr lang="en-US" sz="2000" dirty="0" smtClean="0"/>
          </a:p>
          <a:p>
            <a:endParaRPr lang="en-US" sz="2000" dirty="0"/>
          </a:p>
          <a:p>
            <a:r>
              <a:rPr lang="en-US" sz="2000" dirty="0" smtClean="0"/>
              <a:t>It </a:t>
            </a:r>
            <a:r>
              <a:rPr lang="en-US" sz="2000" dirty="0"/>
              <a:t>causes the formula to output a value as if it is placed in the footer of a block containing a break.</a:t>
            </a:r>
          </a:p>
          <a:p>
            <a:r>
              <a:rPr lang="en-US" sz="1200" dirty="0"/>
              <a:t> </a:t>
            </a:r>
          </a:p>
          <a:p>
            <a:endParaRPr lang="en-US" sz="2000" dirty="0"/>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9" name="Slide Number Placeholder 8"/>
          <p:cNvSpPr>
            <a:spLocks noGrp="1"/>
          </p:cNvSpPr>
          <p:nvPr>
            <p:ph type="sldNum" sz="quarter" idx="4"/>
          </p:nvPr>
        </p:nvSpPr>
        <p:spPr/>
        <p:txBody>
          <a:bodyPr/>
          <a:lstStyle/>
          <a:p>
            <a:pPr>
              <a:defRPr/>
            </a:pPr>
            <a:r>
              <a:rPr lang="en-CA" smtClean="0"/>
              <a:t>155 / 193</a:t>
            </a:r>
            <a:endParaRPr lang="en-CA" dirty="0"/>
          </a:p>
        </p:txBody>
      </p:sp>
    </p:spTree>
    <p:extLst>
      <p:ext uri="{BB962C8B-B14F-4D97-AF65-F5344CB8AC3E}">
        <p14:creationId xmlns:p14="http://schemas.microsoft.com/office/powerpoint/2010/main" val="2879238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Output Context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Example: You need a report showing fiscal year, posting period, actuals per year/period, </a:t>
            </a:r>
            <a:r>
              <a:rPr lang="en-US" sz="2000" b="1" dirty="0"/>
              <a:t>the maximum actual within that year</a:t>
            </a:r>
            <a:r>
              <a:rPr lang="en-US" sz="2000" dirty="0"/>
              <a:t>, and then the difference between that period’s actual to the maximum for that year actual.</a:t>
            </a:r>
          </a:p>
          <a:p>
            <a:r>
              <a:rPr lang="en-US" sz="1200" dirty="0"/>
              <a:t> </a:t>
            </a:r>
          </a:p>
          <a:p>
            <a:r>
              <a:rPr lang="en-US" sz="2000" dirty="0"/>
              <a:t>The maximum actual within that year can be calculated by using an Output Context formula:</a:t>
            </a:r>
          </a:p>
          <a:p>
            <a:pPr algn="ct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IN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F</a:t>
            </a:r>
            <a:r>
              <a:rPr lang="en-US" sz="2000" dirty="0" smtClean="0">
                <a:ea typeface="Times New Roman" panose="02020603050405020304" pitchFamily="18" charset="0"/>
                <a:cs typeface="Arial" panose="020B0604020202020204" pitchFamily="34" charset="0"/>
              </a:rPr>
              <a:t>iscal Year</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1115616" y="3717032"/>
            <a:ext cx="6851662" cy="2709521"/>
          </a:xfrm>
          <a:prstGeom prst="rect">
            <a:avLst/>
          </a:prstGeom>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156 / 193</a:t>
            </a:r>
            <a:endParaRPr lang="en-CA" dirty="0"/>
          </a:p>
        </p:txBody>
      </p:sp>
    </p:spTree>
    <p:extLst>
      <p:ext uri="{BB962C8B-B14F-4D97-AF65-F5344CB8AC3E}">
        <p14:creationId xmlns:p14="http://schemas.microsoft.com/office/powerpoint/2010/main" val="119662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Contexts </a:t>
            </a:r>
            <a:r>
              <a:rPr lang="en-US" dirty="0" smtClean="0"/>
              <a:t>Operators - IN</a:t>
            </a:r>
            <a:endParaRPr lang="en-US" dirty="0"/>
          </a:p>
        </p:txBody>
      </p:sp>
      <p:sp>
        <p:nvSpPr>
          <p:cNvPr id="3" name="TextBox 87"/>
          <p:cNvSpPr txBox="1">
            <a:spLocks noChangeArrowheads="1"/>
          </p:cNvSpPr>
          <p:nvPr/>
        </p:nvSpPr>
        <p:spPr bwMode="auto">
          <a:xfrm>
            <a:off x="539552" y="1412776"/>
            <a:ext cx="7992888" cy="2739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 context operator is used </a:t>
            </a:r>
            <a:r>
              <a:rPr lang="en-US" sz="2000" b="1" dirty="0"/>
              <a:t>to specify exactly</a:t>
            </a:r>
            <a:r>
              <a:rPr lang="en-US" sz="2000" dirty="0"/>
              <a:t> which dimensions to be included in the calculation. Other dimensions in the block are ignored. </a:t>
            </a:r>
          </a:p>
          <a:p>
            <a:r>
              <a:rPr lang="en-US" dirty="0"/>
              <a:t> </a:t>
            </a:r>
          </a:p>
          <a:p>
            <a:r>
              <a:rPr lang="en-US" sz="2000" dirty="0"/>
              <a:t>Adding/removing other dimensions from the block does not affect the calculation because certain dimensions are already specified as part of the context.</a:t>
            </a:r>
          </a:p>
          <a:p>
            <a:r>
              <a:rPr lang="en-US" sz="1400" dirty="0"/>
              <a:t> </a:t>
            </a:r>
          </a:p>
          <a:p>
            <a:r>
              <a:rPr lang="en-US" sz="2000" dirty="0"/>
              <a:t>Example: You need a report showing fiscal year, total yearly actual and the maximum actual within that year in a posting period</a:t>
            </a:r>
            <a:r>
              <a:rPr lang="en-US" sz="2000" dirty="0" smtClean="0"/>
              <a:t>.</a:t>
            </a:r>
            <a:endParaRPr lang="en-US" sz="2000" dirty="0"/>
          </a:p>
        </p:txBody>
      </p:sp>
      <p:sp>
        <p:nvSpPr>
          <p:cNvPr id="9"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157 / 193</a:t>
            </a:r>
            <a:endParaRPr lang="en-CA" dirty="0"/>
          </a:p>
        </p:txBody>
      </p:sp>
      <p:pic>
        <p:nvPicPr>
          <p:cNvPr id="4" name="Picture 3"/>
          <p:cNvPicPr>
            <a:picLocks noChangeAspect="1"/>
          </p:cNvPicPr>
          <p:nvPr/>
        </p:nvPicPr>
        <p:blipFill>
          <a:blip r:embed="rId3"/>
          <a:stretch>
            <a:fillRect/>
          </a:stretch>
        </p:blipFill>
        <p:spPr>
          <a:xfrm>
            <a:off x="840296" y="4255482"/>
            <a:ext cx="7391400" cy="2238375"/>
          </a:xfrm>
          <a:prstGeom prst="rect">
            <a:avLst/>
          </a:prstGeom>
          <a:ln>
            <a:solidFill>
              <a:schemeClr val="accent1"/>
            </a:solidFill>
          </a:ln>
        </p:spPr>
      </p:pic>
    </p:spTree>
    <p:extLst>
      <p:ext uri="{BB962C8B-B14F-4D97-AF65-F5344CB8AC3E}">
        <p14:creationId xmlns:p14="http://schemas.microsoft.com/office/powerpoint/2010/main" val="3733065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Contexts Operators – IN (contd.)</a:t>
            </a:r>
            <a:endParaRPr lang="en-CA" dirty="0">
              <a:solidFill>
                <a:srgbClr val="324F81"/>
              </a:solidFill>
              <a:latin typeface="Arial" charset="0"/>
              <a:ea typeface="ＭＳ Ｐゴシック" charset="0"/>
              <a:cs typeface="ＭＳ Ｐゴシック" charset="0"/>
            </a:endParaRPr>
          </a:p>
        </p:txBody>
      </p:sp>
      <p:sp>
        <p:nvSpPr>
          <p:cNvPr id="4" name="Rectangle 3"/>
          <p:cNvSpPr/>
          <p:nvPr/>
        </p:nvSpPr>
        <p:spPr>
          <a:xfrm>
            <a:off x="539552" y="1412776"/>
            <a:ext cx="7992888" cy="2185214"/>
          </a:xfrm>
          <a:prstGeom prst="rect">
            <a:avLst/>
          </a:prstGeom>
        </p:spPr>
        <p:txBody>
          <a:bodyPr wrap="square">
            <a:spAutoFit/>
          </a:bodyPr>
          <a:lstStyle/>
          <a:p>
            <a:pPr>
              <a:spcAft>
                <a:spcPts val="0"/>
              </a:spcAft>
            </a:pPr>
            <a:r>
              <a:rPr lang="en-US" dirty="0">
                <a:ea typeface="Times New Roman" panose="02020603050405020304" pitchFamily="18" charset="0"/>
                <a:cs typeface="Arial" panose="020B0604020202020204" pitchFamily="34" charset="0"/>
              </a:rPr>
              <a:t>Solution: Create a table with Fiscal Year and Actual. But if you add a column to show the Max([Actual]), the result would be same as yearly Actual value. </a:t>
            </a:r>
            <a:endParaRPr lang="en-US" dirty="0">
              <a:latin typeface="Bookman Old Style" panose="02050604050505020204" pitchFamily="18" charset="0"/>
              <a:ea typeface="Times New Roman" panose="02020603050405020304" pitchFamily="18" charset="0"/>
              <a:cs typeface="Times New Roman" panose="02020603050405020304" pitchFamily="18" charset="0"/>
            </a:endParaRPr>
          </a:p>
          <a:p>
            <a:pPr>
              <a:spcAft>
                <a:spcPts val="0"/>
              </a:spcAft>
            </a:pPr>
            <a:r>
              <a:rPr lang="en-US" dirty="0">
                <a:ea typeface="Times New Roman" panose="02020603050405020304" pitchFamily="18" charset="0"/>
                <a:cs typeface="Arial" panose="020B0604020202020204" pitchFamily="34" charset="0"/>
              </a:rPr>
              <a:t> </a:t>
            </a:r>
            <a:endParaRPr lang="en-US" dirty="0">
              <a:latin typeface="Bookman Old Style" panose="02050604050505020204" pitchFamily="18" charset="0"/>
              <a:ea typeface="Times New Roman" panose="02020603050405020304" pitchFamily="18" charset="0"/>
              <a:cs typeface="Times New Roman" panose="02020603050405020304" pitchFamily="18" charset="0"/>
            </a:endParaRPr>
          </a:p>
          <a:p>
            <a:pPr>
              <a:spcAft>
                <a:spcPts val="0"/>
              </a:spcAft>
            </a:pPr>
            <a:r>
              <a:rPr lang="en-US" dirty="0">
                <a:ea typeface="Times New Roman" panose="02020603050405020304" pitchFamily="18" charset="0"/>
                <a:cs typeface="Arial" panose="020B0604020202020204" pitchFamily="34" charset="0"/>
              </a:rPr>
              <a:t>You can use the IN context operator as input context on Fiscal Year and Posting Period dimensions to achieve the maximum actual within that year in a posting period:</a:t>
            </a:r>
            <a:endParaRPr lang="en-US" dirty="0">
              <a:latin typeface="Bookman Old Style" panose="02050604050505020204" pitchFamily="18" charset="0"/>
              <a:ea typeface="Times New Roman" panose="02020603050405020304" pitchFamily="18" charset="0"/>
              <a:cs typeface="Times New Roman" panose="02020603050405020304" pitchFamily="18" charset="0"/>
            </a:endParaRPr>
          </a:p>
          <a:p>
            <a:pPr>
              <a:spcAft>
                <a:spcPts val="0"/>
              </a:spcAft>
            </a:pPr>
            <a:r>
              <a:rPr lang="en-US" sz="800" dirty="0">
                <a:ea typeface="Times New Roman" panose="02020603050405020304" pitchFamily="18" charset="0"/>
                <a:cs typeface="Arial" panose="020B0604020202020204" pitchFamily="34" charset="0"/>
              </a:rPr>
              <a:t> </a:t>
            </a:r>
            <a:endParaRPr lang="en-US" dirty="0">
              <a:latin typeface="Bookman Old Style" panose="02050604050505020204" pitchFamily="18" charset="0"/>
              <a:ea typeface="Times New Roman" panose="02020603050405020304" pitchFamily="18" charset="0"/>
              <a:cs typeface="Times New Roman" panose="02020603050405020304" pitchFamily="18" charset="0"/>
            </a:endParaRPr>
          </a:p>
          <a:p>
            <a:pPr algn="ctr">
              <a:spcAft>
                <a:spcPts val="0"/>
              </a:spcAft>
            </a:pP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dirty="0">
                <a:ea typeface="Times New Roman" panose="02020603050405020304" pitchFamily="18" charset="0"/>
                <a:cs typeface="Arial" panose="020B0604020202020204" pitchFamily="34" charset="0"/>
              </a:rPr>
              <a:t>IN  </a:t>
            </a:r>
            <a:r>
              <a:rPr lang="en-US" sz="2000" dirty="0" smtClean="0">
                <a:ea typeface="Times New Roman" panose="02020603050405020304" pitchFamily="18" charset="0"/>
                <a:cs typeface="Arial" panose="020B0604020202020204" pitchFamily="34" charset="0"/>
              </a:rPr>
              <a:t> </a:t>
            </a:r>
            <a:r>
              <a:rPr lang="en-US" sz="2000" b="1" dirty="0" smtClean="0">
                <a:solidFill>
                  <a:srgbClr val="76923C"/>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Fiscal year</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0070C0"/>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smtClean="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76923C"/>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a:solidFill>
                  <a:srgbClr val="E36C0A"/>
                </a:solidFill>
                <a:ea typeface="Times New Roman" panose="02020603050405020304" pitchFamily="18" charset="0"/>
                <a:cs typeface="Arial" panose="020B0604020202020204" pitchFamily="34" charset="0"/>
              </a:rPr>
              <a:t>)</a:t>
            </a:r>
            <a:endParaRPr lang="en-US" sz="2000" b="1"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3"/>
          <a:stretch>
            <a:fillRect/>
          </a:stretch>
        </p:blipFill>
        <p:spPr>
          <a:xfrm>
            <a:off x="1154621" y="3861048"/>
            <a:ext cx="6762750" cy="1828800"/>
          </a:xfrm>
          <a:prstGeom prst="rect">
            <a:avLst/>
          </a:prstGeom>
          <a:ln>
            <a:solidFill>
              <a:schemeClr val="accent1"/>
            </a:solidFill>
          </a:ln>
        </p:spPr>
      </p:pic>
      <p:sp>
        <p:nvSpPr>
          <p:cNvPr id="9"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158 / 193</a:t>
            </a:r>
            <a:endParaRPr lang="en-CA" dirty="0"/>
          </a:p>
        </p:txBody>
      </p:sp>
    </p:spTree>
    <p:extLst>
      <p:ext uri="{BB962C8B-B14F-4D97-AF65-F5344CB8AC3E}">
        <p14:creationId xmlns:p14="http://schemas.microsoft.com/office/powerpoint/2010/main" val="41883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Contexts Operators – IN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Other dimensions in the block are </a:t>
            </a:r>
            <a:r>
              <a:rPr lang="en-US" sz="2000" dirty="0" smtClean="0"/>
              <a:t>ignored, e.g. even with the Commitment Item dimension in the table the following formula is still giving the max Actual by fiscal year and posting period:</a:t>
            </a:r>
          </a:p>
          <a:p>
            <a:endParaRPr lang="en-US" sz="1400" dirty="0"/>
          </a:p>
          <a:p>
            <a:pPr algn="ct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IN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Fiscal year</a:t>
            </a:r>
            <a:r>
              <a:rPr lang="en-US" sz="2000" b="1" dirty="0" smtClean="0">
                <a:solidFill>
                  <a:srgbClr val="943634"/>
                </a:solidFill>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0070C0"/>
                </a:solidFill>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76923C"/>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endParaRPr lang="en-US" sz="2000" b="1" dirty="0">
              <a:latin typeface="Bookman Old Style" panose="02050604050505020204" pitchFamily="18" charset="0"/>
              <a:ea typeface="Times New Roman" panose="02020603050405020304" pitchFamily="18" charset="0"/>
              <a:cs typeface="Times New Roman" panose="02020603050405020304" pitchFamily="18" charset="0"/>
            </a:endParaRPr>
          </a:p>
          <a:p>
            <a:r>
              <a:rPr lang="en-US" sz="2000" dirty="0" smtClean="0"/>
              <a:t> </a:t>
            </a:r>
            <a:endParaRPr lang="en-US" sz="2000" dirty="0"/>
          </a:p>
        </p:txBody>
      </p:sp>
      <p:pic>
        <p:nvPicPr>
          <p:cNvPr id="6" name="Picture 5"/>
          <p:cNvPicPr>
            <a:picLocks noChangeAspect="1"/>
          </p:cNvPicPr>
          <p:nvPr/>
        </p:nvPicPr>
        <p:blipFill>
          <a:blip r:embed="rId3"/>
          <a:stretch>
            <a:fillRect/>
          </a:stretch>
        </p:blipFill>
        <p:spPr>
          <a:xfrm>
            <a:off x="1616583" y="3212976"/>
            <a:ext cx="5838825" cy="3048000"/>
          </a:xfrm>
          <a:prstGeom prst="rect">
            <a:avLst/>
          </a:prstGeom>
          <a:ln>
            <a:solidFill>
              <a:schemeClr val="accent1"/>
            </a:solidFill>
          </a:ln>
        </p:spPr>
      </p:pic>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159 / 193</a:t>
            </a:r>
            <a:endParaRPr lang="en-CA" dirty="0"/>
          </a:p>
        </p:txBody>
      </p:sp>
    </p:spTree>
    <p:extLst>
      <p:ext uri="{BB962C8B-B14F-4D97-AF65-F5344CB8AC3E}">
        <p14:creationId xmlns:p14="http://schemas.microsoft.com/office/powerpoint/2010/main" val="18741790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err="1">
                <a:solidFill>
                  <a:srgbClr val="324F81"/>
                </a:solidFill>
                <a:latin typeface="Arial" charset="0"/>
                <a:ea typeface="ＭＳ Ｐゴシック" charset="0"/>
                <a:cs typeface="ＭＳ Ｐゴシック" charset="0"/>
              </a:rPr>
              <a:t>WebI</a:t>
            </a:r>
            <a:r>
              <a:rPr lang="en-US" dirty="0">
                <a:solidFill>
                  <a:srgbClr val="324F81"/>
                </a:solidFill>
                <a:latin typeface="Arial" charset="0"/>
                <a:ea typeface="ＭＳ Ｐゴシック" charset="0"/>
                <a:cs typeface="ＭＳ Ｐゴシック" charset="0"/>
              </a:rPr>
              <a:t> Author’s core functionalities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b="1" dirty="0" smtClean="0"/>
              <a:t>4. Sharing:</a:t>
            </a:r>
          </a:p>
          <a:p>
            <a:r>
              <a:rPr lang="en-US" sz="2000" dirty="0" smtClean="0"/>
              <a:t>The </a:t>
            </a:r>
            <a:r>
              <a:rPr lang="en-US" sz="2000" dirty="0" err="1"/>
              <a:t>WebI</a:t>
            </a:r>
            <a:r>
              <a:rPr lang="en-US" sz="2000" dirty="0"/>
              <a:t> Documents are stored centrally in the BI server for everybody in the organization to access them as per their </a:t>
            </a:r>
            <a:r>
              <a:rPr lang="en-US" sz="2000" dirty="0" smtClean="0"/>
              <a:t>authorization level. </a:t>
            </a:r>
            <a:endParaRPr lang="en-CA" sz="2000" dirty="0"/>
          </a:p>
          <a:p>
            <a:r>
              <a:rPr lang="en-US" sz="2000" dirty="0"/>
              <a:t> </a:t>
            </a:r>
            <a:endParaRPr lang="en-CA" sz="2000" dirty="0"/>
          </a:p>
          <a:p>
            <a:r>
              <a:rPr lang="en-US" sz="2000" dirty="0"/>
              <a:t>A </a:t>
            </a:r>
            <a:r>
              <a:rPr lang="en-US" sz="2000" dirty="0" err="1"/>
              <a:t>WebI</a:t>
            </a:r>
            <a:r>
              <a:rPr lang="en-US" sz="2000" dirty="0"/>
              <a:t> Document can be scheduled to run on a periodic basis so that one could access up to date data without waiting for the report to execute lengthy database queries. </a:t>
            </a:r>
            <a:endParaRPr lang="en-CA" sz="2000" dirty="0"/>
          </a:p>
          <a:p>
            <a:r>
              <a:rPr lang="en-US" sz="2000" dirty="0"/>
              <a:t> </a:t>
            </a:r>
            <a:endParaRPr lang="en-CA" sz="2000" dirty="0"/>
          </a:p>
          <a:p>
            <a:r>
              <a:rPr lang="en-US" sz="2000" dirty="0"/>
              <a:t>The </a:t>
            </a:r>
            <a:r>
              <a:rPr lang="en-US" sz="2000" dirty="0" err="1"/>
              <a:t>WebI</a:t>
            </a:r>
            <a:r>
              <a:rPr lang="en-US" sz="2000" dirty="0"/>
              <a:t> document can also be disseminated to online or offline (i.e. users without BI account) users </a:t>
            </a:r>
            <a:r>
              <a:rPr lang="en-US" sz="2000" b="1" dirty="0"/>
              <a:t>via e-mail </a:t>
            </a:r>
            <a:r>
              <a:rPr lang="en-US" sz="2000" dirty="0"/>
              <a:t>as either </a:t>
            </a:r>
            <a:r>
              <a:rPr lang="en-US" sz="2000" b="1" dirty="0"/>
              <a:t>WebI Document</a:t>
            </a:r>
            <a:r>
              <a:rPr lang="en-US" sz="2000" dirty="0"/>
              <a:t>, </a:t>
            </a:r>
            <a:r>
              <a:rPr lang="en-US" sz="2000" b="1" dirty="0"/>
              <a:t>Adobe PDF</a:t>
            </a:r>
            <a:r>
              <a:rPr lang="en-US" sz="2000" dirty="0"/>
              <a:t>, </a:t>
            </a:r>
            <a:r>
              <a:rPr lang="en-US" sz="2000" b="1" dirty="0"/>
              <a:t>Excel SpreadSheet</a:t>
            </a:r>
            <a:r>
              <a:rPr lang="en-US" sz="2000" dirty="0"/>
              <a:t>, Comma-Separated Value (</a:t>
            </a:r>
            <a:r>
              <a:rPr lang="en-US" sz="2000" b="1" dirty="0"/>
              <a:t>.CSV</a:t>
            </a:r>
            <a:r>
              <a:rPr lang="en-US" sz="2000" dirty="0"/>
              <a:t>) or Plain Text. </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16 / 193</a:t>
            </a:r>
            <a:endParaRPr lang="en-CA" dirty="0"/>
          </a:p>
        </p:txBody>
      </p:sp>
    </p:spTree>
    <p:extLst>
      <p:ext uri="{BB962C8B-B14F-4D97-AF65-F5344CB8AC3E}">
        <p14:creationId xmlns:p14="http://schemas.microsoft.com/office/powerpoint/2010/main" val="2817049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Contexts Operators – IN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With Commitment Item in the formula you would not get the correct value since it will then try to find maximum based on fiscal year, posting period and commitment item altogether:</a:t>
            </a:r>
          </a:p>
          <a:p>
            <a:endParaRPr lang="en-CA" sz="2000" dirty="0"/>
          </a:p>
          <a:p>
            <a:pPr algn="ctr"/>
            <a:r>
              <a:rPr lang="en-CA" sz="2000" dirty="0" smtClean="0"/>
              <a:t>=</a:t>
            </a:r>
            <a:r>
              <a:rPr lang="en-US" sz="2000" b="1" dirty="0">
                <a:solidFill>
                  <a:srgbClr val="E36C0A"/>
                </a:solidFill>
                <a:ea typeface="Times New Roman" panose="02020603050405020304" pitchFamily="18" charset="0"/>
                <a:cs typeface="Arial" panose="020B0604020202020204" pitchFamily="34" charset="0"/>
              </a:rPr>
              <a:t>Max(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CA" sz="2000" dirty="0" smtClean="0"/>
              <a:t>Actual</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CA" sz="2000" dirty="0" smtClean="0"/>
              <a:t> </a:t>
            </a:r>
            <a:r>
              <a:rPr lang="en-CA" sz="2000" dirty="0"/>
              <a:t>In </a:t>
            </a:r>
            <a:r>
              <a:rPr lang="en-CA" sz="2000" b="1" dirty="0" smtClean="0">
                <a:solidFill>
                  <a:srgbClr val="00B0F0"/>
                </a:solidFill>
              </a:rPr>
              <a:t>(</a:t>
            </a:r>
            <a:r>
              <a:rPr lang="en-CA" sz="2000" dirty="0" smtClean="0"/>
              <a:t> </a:t>
            </a:r>
            <a:r>
              <a:rPr lang="en-US" sz="2000" b="1" dirty="0" smtClean="0">
                <a:solidFill>
                  <a:srgbClr val="943634"/>
                </a:solidFill>
                <a:ea typeface="Times New Roman" panose="02020603050405020304" pitchFamily="18" charset="0"/>
                <a:cs typeface="Arial" panose="020B0604020202020204" pitchFamily="34" charset="0"/>
              </a:rPr>
              <a:t>[</a:t>
            </a:r>
            <a:r>
              <a:rPr lang="en-CA" sz="2000" dirty="0" smtClean="0"/>
              <a:t>Fiscal year</a:t>
            </a:r>
            <a:r>
              <a:rPr lang="en-US" sz="2000" b="1" dirty="0" smtClean="0">
                <a:solidFill>
                  <a:srgbClr val="943634"/>
                </a:solidFill>
                <a:ea typeface="Times New Roman" panose="02020603050405020304" pitchFamily="18" charset="0"/>
                <a:cs typeface="Arial" panose="020B0604020202020204" pitchFamily="34" charset="0"/>
              </a:rPr>
              <a:t>]</a:t>
            </a:r>
            <a:r>
              <a:rPr lang="en-US" sz="2000" b="1" dirty="0" smtClean="0">
                <a:solidFill>
                  <a:srgbClr val="0070C0"/>
                </a:solidFill>
                <a:ea typeface="Times New Roman" panose="02020603050405020304" pitchFamily="18" charset="0"/>
                <a:cs typeface="Arial" panose="020B0604020202020204" pitchFamily="34" charset="0"/>
              </a:rPr>
              <a:t> </a:t>
            </a:r>
            <a:r>
              <a:rPr lang="en-US" sz="2000" b="1" dirty="0">
                <a:solidFill>
                  <a:srgbClr val="0070C0"/>
                </a:solidFill>
                <a:ea typeface="Times New Roman" panose="02020603050405020304" pitchFamily="18" charset="0"/>
                <a:cs typeface="Arial" panose="020B0604020202020204" pitchFamily="34" charset="0"/>
              </a:rPr>
              <a:t>;</a:t>
            </a:r>
            <a:r>
              <a:rPr lang="en-CA" sz="2000" dirty="0" smtClean="0"/>
              <a:t> </a:t>
            </a:r>
            <a:r>
              <a:rPr lang="en-US" sz="2000" b="1" dirty="0" smtClean="0">
                <a:solidFill>
                  <a:srgbClr val="31849B"/>
                </a:solidFill>
                <a:ea typeface="Times New Roman" panose="02020603050405020304" pitchFamily="18" charset="0"/>
                <a:cs typeface="Arial" panose="020B0604020202020204" pitchFamily="34" charset="0"/>
              </a:rPr>
              <a:t>[</a:t>
            </a:r>
            <a:r>
              <a:rPr lang="en-CA" sz="2000" dirty="0" smtClean="0"/>
              <a:t>Posting period</a:t>
            </a:r>
            <a:r>
              <a:rPr lang="en-US" sz="2000" b="1" dirty="0" smtClean="0">
                <a:solidFill>
                  <a:srgbClr val="31849B"/>
                </a:solidFill>
                <a:ea typeface="Times New Roman" panose="02020603050405020304" pitchFamily="18" charset="0"/>
                <a:cs typeface="Arial" panose="020B0604020202020204" pitchFamily="34" charset="0"/>
              </a:rPr>
              <a:t>]</a:t>
            </a:r>
            <a:r>
              <a:rPr lang="en-US" sz="2000" b="1" dirty="0">
                <a:solidFill>
                  <a:srgbClr val="0070C0"/>
                </a:solidFill>
                <a:ea typeface="Times New Roman" panose="02020603050405020304" pitchFamily="18" charset="0"/>
                <a:cs typeface="Arial" panose="020B0604020202020204" pitchFamily="34" charset="0"/>
              </a:rPr>
              <a:t> ;</a:t>
            </a:r>
            <a:r>
              <a:rPr lang="en-CA" sz="2000" dirty="0" smtClean="0"/>
              <a:t> </a:t>
            </a:r>
            <a:r>
              <a:rPr lang="en-CA" sz="2000" b="1" dirty="0">
                <a:solidFill>
                  <a:schemeClr val="accent2">
                    <a:lumMod val="60000"/>
                    <a:lumOff val="40000"/>
                  </a:schemeClr>
                </a:solidFill>
              </a:rPr>
              <a:t>[</a:t>
            </a:r>
            <a:r>
              <a:rPr lang="en-CA" sz="2000" dirty="0" err="1"/>
              <a:t>Cmmt</a:t>
            </a:r>
            <a:r>
              <a:rPr lang="en-CA" sz="2000" dirty="0"/>
              <a:t> Item</a:t>
            </a:r>
            <a:r>
              <a:rPr lang="en-CA" sz="2000" b="1" dirty="0">
                <a:solidFill>
                  <a:schemeClr val="accent2">
                    <a:lumMod val="60000"/>
                    <a:lumOff val="40000"/>
                  </a:schemeClr>
                </a:solidFill>
              </a:rPr>
              <a:t>]</a:t>
            </a:r>
            <a:r>
              <a:rPr lang="en-CA" sz="2000" dirty="0"/>
              <a:t> </a:t>
            </a:r>
            <a:r>
              <a:rPr lang="en-CA" sz="2000" b="1" dirty="0">
                <a:solidFill>
                  <a:srgbClr val="00B0F0"/>
                </a:solidFill>
              </a:rPr>
              <a:t>)</a:t>
            </a:r>
            <a:r>
              <a:rPr lang="en-CA" sz="2000" dirty="0" smtClean="0"/>
              <a:t> </a:t>
            </a:r>
            <a:r>
              <a:rPr lang="en-CA" sz="2000" b="1" dirty="0">
                <a:solidFill>
                  <a:srgbClr val="E36C0A"/>
                </a:solidFill>
                <a:ea typeface="Times New Roman" panose="02020603050405020304" pitchFamily="18" charset="0"/>
                <a:cs typeface="Arial" panose="020B0604020202020204" pitchFamily="34" charset="0"/>
              </a:rPr>
              <a:t>)</a:t>
            </a:r>
          </a:p>
          <a:p>
            <a:pPr marL="1162050" indent="-1162050">
              <a:tabLst>
                <a:tab pos="990600" algn="l"/>
              </a:tabLst>
            </a:pPr>
            <a:endParaRPr lang="en-US" sz="2000" dirty="0"/>
          </a:p>
        </p:txBody>
      </p:sp>
      <p:pic>
        <p:nvPicPr>
          <p:cNvPr id="5" name="Picture 4"/>
          <p:cNvPicPr>
            <a:picLocks noChangeAspect="1"/>
          </p:cNvPicPr>
          <p:nvPr/>
        </p:nvPicPr>
        <p:blipFill>
          <a:blip r:embed="rId3"/>
          <a:stretch>
            <a:fillRect/>
          </a:stretch>
        </p:blipFill>
        <p:spPr>
          <a:xfrm>
            <a:off x="1630871" y="3284984"/>
            <a:ext cx="5810250" cy="3019425"/>
          </a:xfrm>
          <a:prstGeom prst="rect">
            <a:avLst/>
          </a:prstGeom>
          <a:ln>
            <a:solidFill>
              <a:schemeClr val="accent1"/>
            </a:solidFill>
          </a:ln>
        </p:spPr>
      </p:pic>
      <p:sp>
        <p:nvSpPr>
          <p:cNvPr id="8"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160 / 193</a:t>
            </a:r>
            <a:endParaRPr lang="en-CA" dirty="0"/>
          </a:p>
        </p:txBody>
      </p:sp>
    </p:spTree>
    <p:extLst>
      <p:ext uri="{BB962C8B-B14F-4D97-AF65-F5344CB8AC3E}">
        <p14:creationId xmlns:p14="http://schemas.microsoft.com/office/powerpoint/2010/main" val="1952348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Contexts Operators – IN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This is how the table would look like for Fiscal year 2017 and commitment item and posting period in it:</a:t>
            </a:r>
            <a:endParaRPr lang="en-US" sz="2000" dirty="0"/>
          </a:p>
        </p:txBody>
      </p:sp>
      <p:pic>
        <p:nvPicPr>
          <p:cNvPr id="6" name="Picture 5"/>
          <p:cNvPicPr>
            <a:picLocks noChangeAspect="1"/>
          </p:cNvPicPr>
          <p:nvPr/>
        </p:nvPicPr>
        <p:blipFill>
          <a:blip r:embed="rId3"/>
          <a:stretch>
            <a:fillRect/>
          </a:stretch>
        </p:blipFill>
        <p:spPr>
          <a:xfrm>
            <a:off x="251520" y="2276872"/>
            <a:ext cx="4503030" cy="2340099"/>
          </a:xfrm>
          <a:prstGeom prst="rect">
            <a:avLst/>
          </a:prstGeom>
          <a:ln>
            <a:solidFill>
              <a:schemeClr val="accent1"/>
            </a:solidFill>
          </a:ln>
        </p:spPr>
      </p:pic>
      <p:pic>
        <p:nvPicPr>
          <p:cNvPr id="4" name="Picture 3"/>
          <p:cNvPicPr>
            <a:picLocks noChangeAspect="1"/>
          </p:cNvPicPr>
          <p:nvPr/>
        </p:nvPicPr>
        <p:blipFill>
          <a:blip r:embed="rId4"/>
          <a:stretch>
            <a:fillRect/>
          </a:stretch>
        </p:blipFill>
        <p:spPr>
          <a:xfrm>
            <a:off x="4874886" y="2276872"/>
            <a:ext cx="4017594" cy="4095690"/>
          </a:xfrm>
          <a:prstGeom prst="rect">
            <a:avLst/>
          </a:prstGeom>
          <a:ln>
            <a:solidFill>
              <a:schemeClr val="accent1"/>
            </a:solidFill>
          </a:ln>
        </p:spPr>
      </p:pic>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161 / 193</a:t>
            </a:r>
            <a:endParaRPr lang="en-CA" dirty="0"/>
          </a:p>
        </p:txBody>
      </p:sp>
    </p:spTree>
    <p:extLst>
      <p:ext uri="{BB962C8B-B14F-4D97-AF65-F5344CB8AC3E}">
        <p14:creationId xmlns:p14="http://schemas.microsoft.com/office/powerpoint/2010/main" val="3568722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ForEach Context Operator</a:t>
            </a: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ForEach context operator is used </a:t>
            </a:r>
            <a:r>
              <a:rPr lang="en-US" sz="2000" b="1" dirty="0"/>
              <a:t>to add more dimension(s)</a:t>
            </a:r>
            <a:r>
              <a:rPr lang="en-US" sz="2000" dirty="0"/>
              <a:t> in a context that affects the calculation along with all other dimensions in the block.</a:t>
            </a:r>
          </a:p>
          <a:p>
            <a:r>
              <a:rPr lang="en-US" sz="2000" dirty="0"/>
              <a:t> </a:t>
            </a:r>
          </a:p>
          <a:p>
            <a:r>
              <a:rPr lang="en-US" sz="2000" dirty="0"/>
              <a:t>Example: You need a report showing fiscal year, total yearly actual and the maximum actual within that year in a posting period.</a:t>
            </a:r>
          </a:p>
          <a:p>
            <a:r>
              <a:rPr lang="en-US" sz="2000" dirty="0"/>
              <a:t> </a:t>
            </a: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162 / 193</a:t>
            </a:r>
            <a:endParaRPr lang="en-CA" dirty="0"/>
          </a:p>
        </p:txBody>
      </p:sp>
      <p:pic>
        <p:nvPicPr>
          <p:cNvPr id="4" name="Picture 3"/>
          <p:cNvPicPr>
            <a:picLocks noChangeAspect="1"/>
          </p:cNvPicPr>
          <p:nvPr/>
        </p:nvPicPr>
        <p:blipFill>
          <a:blip r:embed="rId3"/>
          <a:stretch>
            <a:fillRect/>
          </a:stretch>
        </p:blipFill>
        <p:spPr>
          <a:xfrm>
            <a:off x="2771800" y="3351768"/>
            <a:ext cx="3538976" cy="1158890"/>
          </a:xfrm>
          <a:prstGeom prst="rect">
            <a:avLst/>
          </a:prstGeom>
        </p:spPr>
      </p:pic>
    </p:spTree>
    <p:extLst>
      <p:ext uri="{BB962C8B-B14F-4D97-AF65-F5344CB8AC3E}">
        <p14:creationId xmlns:p14="http://schemas.microsoft.com/office/powerpoint/2010/main" val="2095581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ForEach Context </a:t>
            </a:r>
            <a:r>
              <a:rPr lang="en-US" dirty="0" smtClean="0">
                <a:effectLst>
                  <a:glow>
                    <a:srgbClr val="000000"/>
                  </a:glow>
                  <a:outerShdw sx="0" sy="0">
                    <a:srgbClr val="000000"/>
                  </a:outerShdw>
                  <a:reflection stA="0" endPos="0" fadeDir="0" sx="0" sy="0"/>
                </a:effectLst>
              </a:rPr>
              <a:t>Operator (contd.)</a:t>
            </a:r>
            <a:endParaRPr lang="en-US"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Solution</a:t>
            </a:r>
            <a:r>
              <a:rPr lang="en-US" sz="2000" dirty="0"/>
              <a:t>: Create a table with Fiscal Year and Actual. But if you add a column to show the Max([Actual]), the result would be same as yearly Actual value. </a:t>
            </a:r>
          </a:p>
          <a:p>
            <a:r>
              <a:rPr lang="en-US" sz="2000" dirty="0"/>
              <a:t> </a:t>
            </a:r>
          </a:p>
          <a:p>
            <a:r>
              <a:rPr lang="en-US" sz="2000" dirty="0"/>
              <a:t>You can use the ForEach context operator as input context on Posting Period dimension and it will augment the Fiscal Year dimension that is already there in the table/block: </a:t>
            </a:r>
          </a:p>
          <a:p>
            <a:r>
              <a:rPr lang="en-US" sz="2000" dirty="0"/>
              <a:t> </a:t>
            </a:r>
          </a:p>
          <a:p>
            <a:pPr algn="ctr">
              <a:spcAft>
                <a:spcPts val="0"/>
              </a:spcAft>
            </a:pP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ForEach  </a:t>
            </a:r>
            <a:r>
              <a:rPr lang="en-US" sz="2000" b="1" dirty="0">
                <a:solidFill>
                  <a:srgbClr val="76923C"/>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943634"/>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a:solidFill>
                  <a:srgbClr val="76923C"/>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smtClean="0">
                <a:ea typeface="Times New Roman" panose="02020603050405020304" pitchFamily="18" charset="0"/>
                <a:cs typeface="Arial" panose="020B0604020202020204" pitchFamily="34" charset="0"/>
              </a:rPr>
              <a:t> </a:t>
            </a:r>
            <a:r>
              <a:rPr lang="en-US" sz="2000" b="1" dirty="0">
                <a:solidFill>
                  <a:srgbClr val="E36C0A"/>
                </a:solidFill>
                <a:ea typeface="Times New Roman" panose="02020603050405020304" pitchFamily="18" charset="0"/>
                <a:cs typeface="Arial" panose="020B0604020202020204" pitchFamily="34" charset="0"/>
              </a:rPr>
              <a:t>)</a:t>
            </a:r>
            <a:endParaRPr lang="en-US" sz="2000" b="1" dirty="0">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826008" y="4293096"/>
            <a:ext cx="7419975" cy="1704975"/>
          </a:xfrm>
          <a:prstGeom prst="rect">
            <a:avLst/>
          </a:prstGeom>
        </p:spPr>
      </p:pic>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163 / 193</a:t>
            </a:r>
            <a:endParaRPr lang="en-CA" dirty="0"/>
          </a:p>
        </p:txBody>
      </p:sp>
    </p:spTree>
    <p:extLst>
      <p:ext uri="{BB962C8B-B14F-4D97-AF65-F5344CB8AC3E}">
        <p14:creationId xmlns:p14="http://schemas.microsoft.com/office/powerpoint/2010/main" val="15494796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ForEach Context </a:t>
            </a:r>
            <a:r>
              <a:rPr lang="en-US" dirty="0" smtClean="0">
                <a:effectLst>
                  <a:glow>
                    <a:srgbClr val="000000"/>
                  </a:glow>
                  <a:outerShdw sx="0" sy="0">
                    <a:srgbClr val="000000"/>
                  </a:outerShdw>
                  <a:reflection stA="0" endPos="0" fadeDir="0" sx="0" sy="0"/>
                </a:effectLst>
              </a:rPr>
              <a:t>Operator</a:t>
            </a:r>
            <a:r>
              <a:rPr lang="en-US" dirty="0">
                <a:effectLst>
                  <a:glow>
                    <a:srgbClr val="000000"/>
                  </a:glow>
                  <a:outerShdw sx="0" sy="0">
                    <a:srgbClr val="000000"/>
                  </a:outerShdw>
                  <a:reflection stA="0" endPos="0" fadeDir="0" sx="0" sy="0"/>
                </a:effectLst>
              </a:rPr>
              <a:t> (contd.)</a:t>
            </a:r>
          </a:p>
        </p:txBody>
      </p:sp>
      <p:sp>
        <p:nvSpPr>
          <p:cNvPr id="3" name="TextBox 87"/>
          <p:cNvSpPr txBox="1">
            <a:spLocks noChangeArrowheads="1"/>
          </p:cNvSpPr>
          <p:nvPr/>
        </p:nvSpPr>
        <p:spPr bwMode="auto">
          <a:xfrm>
            <a:off x="539552" y="1412776"/>
            <a:ext cx="7992888"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The same can be achieved using the IN operator. You would need to mention both fiscal year and posting period dimensions in the IN formula but in the </a:t>
            </a:r>
            <a:r>
              <a:rPr lang="en-US" sz="2000" dirty="0" err="1" smtClean="0"/>
              <a:t>foreach</a:t>
            </a:r>
            <a:r>
              <a:rPr lang="en-US" sz="2000" dirty="0" smtClean="0"/>
              <a:t> formula you just need to mention the posting period as fiscal year already exists in the table:</a:t>
            </a:r>
          </a:p>
          <a:p>
            <a:endParaRPr lang="en-CA" sz="2000" dirty="0"/>
          </a:p>
          <a:p>
            <a:endParaRPr lang="en-US" sz="2000" dirty="0" smtClean="0"/>
          </a:p>
          <a:p>
            <a:endParaRPr lang="en-CA" sz="2000" dirty="0"/>
          </a:p>
          <a:p>
            <a:endParaRPr lang="en-CA" sz="2000" dirty="0" smtClean="0"/>
          </a:p>
          <a:p>
            <a:endParaRPr lang="en-US" sz="2000" dirty="0" smtClean="0"/>
          </a:p>
          <a:p>
            <a:endParaRPr lang="en-CA" sz="1200" dirty="0" smtClean="0">
              <a:ea typeface="Times New Roman" panose="02020603050405020304" pitchFamily="18" charset="0"/>
              <a:cs typeface="Arial" panose="020B0604020202020204" pitchFamily="34" charset="0"/>
            </a:endParaRPr>
          </a:p>
          <a:p>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ForEach  </a:t>
            </a:r>
            <a:r>
              <a:rPr lang="en-US" sz="2000" b="1" dirty="0">
                <a:solidFill>
                  <a:srgbClr val="76923C"/>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943634"/>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dirty="0">
                <a:ea typeface="Times New Roman" panose="02020603050405020304" pitchFamily="18" charset="0"/>
                <a:cs typeface="Arial" panose="020B0604020202020204" pitchFamily="34" charset="0"/>
              </a:rPr>
              <a:t>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a:solidFill>
                  <a:srgbClr val="E36C0A"/>
                </a:solidFill>
                <a:ea typeface="Times New Roman" panose="02020603050405020304" pitchFamily="18" charset="0"/>
                <a:cs typeface="Arial" panose="020B0604020202020204" pitchFamily="34" charset="0"/>
              </a:rPr>
              <a:t>)</a:t>
            </a:r>
            <a:endParaRPr lang="en-US" sz="2000" b="1" dirty="0">
              <a:latin typeface="Bookman Old Style" panose="02050604050505020204" pitchFamily="18" charset="0"/>
              <a:ea typeface="Times New Roman" panose="02020603050405020304" pitchFamily="18" charset="0"/>
              <a:cs typeface="Times New Roman" panose="02020603050405020304" pitchFamily="18" charset="0"/>
            </a:endParaRPr>
          </a:p>
          <a:p>
            <a:endParaRPr lang="en-US" sz="2000" dirty="0" smtClean="0">
              <a:ea typeface="Times New Roman" panose="02020603050405020304" pitchFamily="18" charset="0"/>
              <a:cs typeface="Arial" panose="020B0604020202020204" pitchFamily="34" charset="0"/>
            </a:endParaRPr>
          </a:p>
          <a:p>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IN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Fiscal year</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0070C0"/>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a:solidFill>
                  <a:srgbClr val="E36C0A"/>
                </a:solidFill>
                <a:ea typeface="Times New Roman" panose="02020603050405020304" pitchFamily="18" charset="0"/>
                <a:cs typeface="Arial" panose="020B0604020202020204" pitchFamily="34" charset="0"/>
              </a:rPr>
              <a:t>)</a:t>
            </a:r>
            <a:endParaRPr lang="en-US" sz="2000" dirty="0"/>
          </a:p>
          <a:p>
            <a:endParaRPr lang="en-CA" sz="2000" dirty="0" smtClean="0">
              <a:ea typeface="Times New Roman" panose="02020603050405020304" pitchFamily="18" charset="0"/>
              <a:cs typeface="Arial" panose="020B0604020202020204" pitchFamily="34" charset="0"/>
            </a:endParaRPr>
          </a:p>
          <a:p>
            <a:endParaRPr lang="en-US" sz="2000" dirty="0" smtClean="0">
              <a:ea typeface="Times New Roman" panose="02020603050405020304" pitchFamily="18" charset="0"/>
              <a:cs typeface="Arial" panose="020B0604020202020204" pitchFamily="34" charset="0"/>
            </a:endParaRPr>
          </a:p>
          <a:p>
            <a:r>
              <a:rPr lang="en-US" sz="2000" dirty="0" smtClean="0">
                <a:ea typeface="Times New Roman" panose="02020603050405020304" pitchFamily="18" charset="0"/>
                <a:cs typeface="Arial" panose="020B0604020202020204" pitchFamily="34" charset="0"/>
              </a:rPr>
              <a:t>	</a:t>
            </a:r>
          </a:p>
          <a:p>
            <a:endParaRPr lang="en-US" sz="2000" dirty="0" smtClean="0">
              <a:ea typeface="Times New Roman" panose="02020603050405020304" pitchFamily="18" charset="0"/>
              <a:cs typeface="Arial" panose="020B0604020202020204" pitchFamily="34" charset="0"/>
            </a:endParaRPr>
          </a:p>
          <a:p>
            <a:r>
              <a:rPr lang="en-US" sz="2000" dirty="0"/>
              <a:t> </a:t>
            </a:r>
            <a:r>
              <a:rPr lang="en-US" sz="2000" dirty="0" smtClean="0"/>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164 / 193</a:t>
            </a:r>
            <a:endParaRPr lang="en-CA" dirty="0"/>
          </a:p>
        </p:txBody>
      </p:sp>
      <p:pic>
        <p:nvPicPr>
          <p:cNvPr id="5" name="Picture 4"/>
          <p:cNvPicPr>
            <a:picLocks noChangeAspect="1"/>
          </p:cNvPicPr>
          <p:nvPr/>
        </p:nvPicPr>
        <p:blipFill>
          <a:blip r:embed="rId3"/>
          <a:stretch>
            <a:fillRect/>
          </a:stretch>
        </p:blipFill>
        <p:spPr>
          <a:xfrm>
            <a:off x="1926146" y="2890157"/>
            <a:ext cx="5219700" cy="1114425"/>
          </a:xfrm>
          <a:prstGeom prst="rect">
            <a:avLst/>
          </a:prstGeom>
        </p:spPr>
      </p:pic>
    </p:spTree>
    <p:extLst>
      <p:ext uri="{BB962C8B-B14F-4D97-AF65-F5344CB8AC3E}">
        <p14:creationId xmlns:p14="http://schemas.microsoft.com/office/powerpoint/2010/main" val="35765834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ForAll Context Operator</a:t>
            </a: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ForAll context operator is used </a:t>
            </a:r>
            <a:r>
              <a:rPr lang="en-US" sz="2000" b="1" dirty="0"/>
              <a:t>to exclude a dimension</a:t>
            </a:r>
            <a:r>
              <a:rPr lang="en-US" sz="2000" dirty="0"/>
              <a:t> from context. Other dimensions of the block will still be considered. </a:t>
            </a:r>
          </a:p>
          <a:p>
            <a:r>
              <a:rPr lang="en-US" sz="2000" dirty="0"/>
              <a:t> </a:t>
            </a:r>
          </a:p>
          <a:p>
            <a:r>
              <a:rPr lang="en-US" sz="2000" dirty="0"/>
              <a:t>Adding or removing dimensions from the block will change the value, but it will always ignore the ForAll dimension(s).</a:t>
            </a:r>
          </a:p>
          <a:p>
            <a:r>
              <a:rPr lang="en-US" sz="2000" dirty="0"/>
              <a:t> </a:t>
            </a:r>
          </a:p>
          <a:p>
            <a:r>
              <a:rPr lang="en-US" sz="2000" dirty="0"/>
              <a:t>Example: You need a report showing fiscal year, posting period, actuals per period and total yearly actual</a:t>
            </a:r>
            <a:r>
              <a:rPr lang="en-US" sz="2000" dirty="0" smtClean="0"/>
              <a:t>.</a:t>
            </a:r>
            <a:r>
              <a:rPr lang="en-US" sz="2000" dirty="0" smtClean="0">
                <a:ea typeface="Times New Roman" panose="02020603050405020304" pitchFamily="18" charset="0"/>
                <a:cs typeface="Arial" panose="020B0604020202020204" pitchFamily="34" charset="0"/>
              </a:rPr>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165 / 193</a:t>
            </a:r>
            <a:endParaRPr lang="en-CA" dirty="0"/>
          </a:p>
        </p:txBody>
      </p:sp>
      <p:pic>
        <p:nvPicPr>
          <p:cNvPr id="4" name="Picture 3"/>
          <p:cNvPicPr>
            <a:picLocks noChangeAspect="1"/>
          </p:cNvPicPr>
          <p:nvPr/>
        </p:nvPicPr>
        <p:blipFill>
          <a:blip r:embed="rId3"/>
          <a:stretch>
            <a:fillRect/>
          </a:stretch>
        </p:blipFill>
        <p:spPr>
          <a:xfrm>
            <a:off x="2626233" y="4077072"/>
            <a:ext cx="3819525" cy="2152650"/>
          </a:xfrm>
          <a:prstGeom prst="rect">
            <a:avLst/>
          </a:prstGeom>
          <a:ln>
            <a:solidFill>
              <a:schemeClr val="accent1"/>
            </a:solidFill>
          </a:ln>
        </p:spPr>
      </p:pic>
    </p:spTree>
    <p:extLst>
      <p:ext uri="{BB962C8B-B14F-4D97-AF65-F5344CB8AC3E}">
        <p14:creationId xmlns:p14="http://schemas.microsoft.com/office/powerpoint/2010/main" val="11226094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ForAll Context </a:t>
            </a:r>
            <a:r>
              <a:rPr lang="en-US" dirty="0" smtClean="0">
                <a:effectLst>
                  <a:glow>
                    <a:srgbClr val="000000"/>
                  </a:glow>
                  <a:outerShdw sx="0" sy="0">
                    <a:srgbClr val="000000"/>
                  </a:outerShdw>
                  <a:reflection stA="0" endPos="0" fadeDir="0" sx="0" sy="0"/>
                </a:effectLst>
              </a:rPr>
              <a:t>Operator (contd.)</a:t>
            </a:r>
            <a:endParaRPr lang="en-US"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Solution</a:t>
            </a:r>
            <a:r>
              <a:rPr lang="en-US" sz="2000" dirty="0"/>
              <a:t>: Create a table with Fiscal Year, Posting Period and Actual. You can then use the ForAll context operator to exclude the Posting Period from your summing function and thus you can get the total of the actual per year:</a:t>
            </a:r>
          </a:p>
          <a:p>
            <a:pPr algn="ct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Sum</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ForAll     </a:t>
            </a:r>
            <a:r>
              <a:rPr lang="en-US" sz="2000" b="1" dirty="0" smtClean="0">
                <a:solidFill>
                  <a:srgbClr val="76923C"/>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smtClean="0">
                <a:solidFill>
                  <a:srgbClr val="76923C"/>
                </a:solidFill>
                <a:ea typeface="Times New Roman" panose="02020603050405020304" pitchFamily="18" charset="0"/>
                <a:cs typeface="Arial" panose="020B0604020202020204" pitchFamily="34" charset="0"/>
              </a:rPr>
              <a:t>)</a:t>
            </a:r>
            <a:r>
              <a:rPr lang="en-US" sz="2000" b="1" dirty="0" smtClean="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5" name="Rectangle 4"/>
          <p:cNvSpPr/>
          <p:nvPr/>
        </p:nvSpPr>
        <p:spPr>
          <a:xfrm>
            <a:off x="539552" y="5445224"/>
            <a:ext cx="7992888" cy="1138773"/>
          </a:xfrm>
          <a:prstGeom prst="rect">
            <a:avLst/>
          </a:prstGeom>
        </p:spPr>
        <p:txBody>
          <a:bodyPr wrap="square">
            <a:spAutoFit/>
          </a:bodyPr>
          <a:lstStyle/>
          <a:p>
            <a:pPr>
              <a:spcAft>
                <a:spcPts val="0"/>
              </a:spcAft>
            </a:pPr>
            <a:r>
              <a:rPr lang="en-US" sz="2000" dirty="0">
                <a:ea typeface="Times New Roman" panose="02020603050405020304" pitchFamily="18" charset="0"/>
                <a:cs typeface="Arial" panose="020B0604020202020204" pitchFamily="34" charset="0"/>
              </a:rPr>
              <a:t>You can achieve the same result by using IN context operator on the Fiscal Year ignoring the posting period altogether:</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320040" indent="457200">
              <a:spcAft>
                <a:spcPts val="0"/>
              </a:spcAft>
            </a:pPr>
            <a:r>
              <a:rPr lang="en-US" sz="800" dirty="0">
                <a:ea typeface="Times New Roman" panose="02020603050405020304" pitchFamily="18" charset="0"/>
                <a:cs typeface="Arial" panose="020B0604020202020204" pitchFamily="34" charset="0"/>
              </a:rPr>
              <a:t> </a:t>
            </a:r>
            <a:endParaRPr lang="en-US" dirty="0" smtClean="0">
              <a:latin typeface="Bookman Old Style" panose="02050604050505020204" pitchFamily="18" charset="0"/>
              <a:ea typeface="Times New Roman" panose="02020603050405020304" pitchFamily="18" charset="0"/>
              <a:cs typeface="Times New Roman" panose="02020603050405020304" pitchFamily="18" charset="0"/>
            </a:endParaRPr>
          </a:p>
          <a:p>
            <a:pPr algn="ctr">
              <a:spcAft>
                <a:spcPts val="0"/>
              </a:spcAft>
            </a:pP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Sum(</a:t>
            </a:r>
            <a:r>
              <a:rPr lang="en-US" sz="2000" dirty="0" smtClean="0">
                <a:ea typeface="Times New Roman" panose="02020603050405020304" pitchFamily="18" charset="0"/>
                <a:cs typeface="Arial" panose="020B0604020202020204" pitchFamily="34" charset="0"/>
              </a:rPr>
              <a:t>  </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Actual</a:t>
            </a:r>
            <a:r>
              <a:rPr lang="en-US" sz="2000" b="1" dirty="0" smtClean="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IN     </a:t>
            </a:r>
            <a:r>
              <a:rPr lang="en-US" sz="2000" b="1" dirty="0" smtClean="0">
                <a:solidFill>
                  <a:srgbClr val="76923C"/>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a:t>
            </a:r>
            <a:r>
              <a:rPr lang="en-US" sz="2000" b="1" dirty="0" smtClean="0">
                <a:solidFill>
                  <a:srgbClr val="943634"/>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Fiscal year</a:t>
            </a:r>
            <a:r>
              <a:rPr lang="en-US" sz="2000" b="1" dirty="0" smtClean="0">
                <a:solidFill>
                  <a:srgbClr val="943634"/>
                </a:solidFill>
                <a:ea typeface="Times New Roman" panose="02020603050405020304" pitchFamily="18" charset="0"/>
                <a:cs typeface="Arial" panose="020B0604020202020204" pitchFamily="34" charset="0"/>
              </a:rPr>
              <a:t>]</a:t>
            </a:r>
            <a:r>
              <a:rPr lang="en-US" sz="2000" dirty="0" smtClean="0">
                <a:solidFill>
                  <a:srgbClr val="31849B"/>
                </a:solidFill>
                <a:ea typeface="Times New Roman" panose="02020603050405020304" pitchFamily="18" charset="0"/>
                <a:cs typeface="Arial" panose="020B0604020202020204" pitchFamily="34" charset="0"/>
              </a:rPr>
              <a:t> </a:t>
            </a:r>
            <a:r>
              <a:rPr lang="en-US" sz="2000" b="1" dirty="0" smtClean="0">
                <a:solidFill>
                  <a:srgbClr val="76923C"/>
                </a:solidFill>
                <a:ea typeface="Times New Roman" panose="02020603050405020304" pitchFamily="18" charset="0"/>
                <a:cs typeface="Arial" panose="020B0604020202020204" pitchFamily="34" charset="0"/>
              </a:rPr>
              <a:t>)</a:t>
            </a:r>
            <a:endParaRPr lang="en-US" sz="2000" b="1"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166 / 193</a:t>
            </a:r>
            <a:endParaRPr lang="en-CA" dirty="0"/>
          </a:p>
        </p:txBody>
      </p:sp>
      <p:pic>
        <p:nvPicPr>
          <p:cNvPr id="7" name="Picture 6"/>
          <p:cNvPicPr>
            <a:picLocks noChangeAspect="1"/>
          </p:cNvPicPr>
          <p:nvPr/>
        </p:nvPicPr>
        <p:blipFill>
          <a:blip r:embed="rId3"/>
          <a:stretch>
            <a:fillRect/>
          </a:stretch>
        </p:blipFill>
        <p:spPr>
          <a:xfrm>
            <a:off x="2626233" y="3074849"/>
            <a:ext cx="3819525" cy="2152650"/>
          </a:xfrm>
          <a:prstGeom prst="rect">
            <a:avLst/>
          </a:prstGeom>
          <a:ln>
            <a:solidFill>
              <a:schemeClr val="accent1"/>
            </a:solidFill>
          </a:ln>
        </p:spPr>
      </p:pic>
    </p:spTree>
    <p:extLst>
      <p:ext uri="{BB962C8B-B14F-4D97-AF65-F5344CB8AC3E}">
        <p14:creationId xmlns:p14="http://schemas.microsoft.com/office/powerpoint/2010/main" val="41325890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Report Structures – In Report, In Block, In Section, In Body, In Break</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772816"/>
            <a:ext cx="7992888" cy="4678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lvl="0" indent="-342900">
              <a:spcAft>
                <a:spcPts val="0"/>
              </a:spcAft>
              <a:buFont typeface="Arial" panose="020B0604020202020204" pitchFamily="34" charset="0"/>
              <a:buChar char="•"/>
            </a:pPr>
            <a:r>
              <a:rPr lang="en-US" sz="2000" b="1" dirty="0" smtClean="0">
                <a:ea typeface="Times New Roman" panose="02020603050405020304" pitchFamily="18" charset="0"/>
                <a:cs typeface="Arial" panose="020B0604020202020204" pitchFamily="34" charset="0"/>
              </a:rPr>
              <a:t>In </a:t>
            </a:r>
            <a:r>
              <a:rPr lang="en-US" sz="2000" b="1" dirty="0">
                <a:ea typeface="Times New Roman" panose="02020603050405020304" pitchFamily="18" charset="0"/>
                <a:cs typeface="Arial" panose="020B0604020202020204" pitchFamily="34" charset="0"/>
              </a:rPr>
              <a:t>Report</a:t>
            </a:r>
            <a:r>
              <a:rPr lang="en-US" sz="2000" dirty="0">
                <a:ea typeface="Times New Roman" panose="02020603050405020304" pitchFamily="18" charset="0"/>
                <a:cs typeface="Arial" panose="020B0604020202020204" pitchFamily="34" charset="0"/>
              </a:rPr>
              <a:t>: sets the context at the overall report level. Any formula with this keyword will return overall total. Total may still be affected by report filters.</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457200" indent="-228600">
              <a:spcAft>
                <a:spcPts val="0"/>
              </a:spcAft>
            </a:pPr>
            <a:r>
              <a:rPr lang="en-US" sz="900" dirty="0">
                <a:ea typeface="Times New Roman" panose="02020603050405020304" pitchFamily="18" charset="0"/>
                <a:cs typeface="Arial" panose="020B0604020202020204" pitchFamily="34" charset="0"/>
              </a:rPr>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Arial" panose="020B0604020202020204" pitchFamily="34" charset="0"/>
              <a:buChar char="•"/>
            </a:pPr>
            <a:r>
              <a:rPr lang="en-US" sz="2000" b="1" dirty="0">
                <a:ea typeface="Times New Roman" panose="02020603050405020304" pitchFamily="18" charset="0"/>
                <a:cs typeface="Arial" panose="020B0604020202020204" pitchFamily="34" charset="0"/>
              </a:rPr>
              <a:t>In Block</a:t>
            </a:r>
            <a:r>
              <a:rPr lang="en-US" sz="2000" dirty="0">
                <a:ea typeface="Times New Roman" panose="02020603050405020304" pitchFamily="18" charset="0"/>
                <a:cs typeface="Arial" panose="020B0604020202020204" pitchFamily="34" charset="0"/>
              </a:rPr>
              <a:t>: sets the context at each block. In a report with sections, the “In Block” would yield different value than the “In Report.”</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457200" indent="-228600">
              <a:spcAft>
                <a:spcPts val="0"/>
              </a:spcAft>
            </a:pPr>
            <a:r>
              <a:rPr lang="en-US" sz="900" dirty="0">
                <a:ea typeface="Times New Roman" panose="02020603050405020304" pitchFamily="18" charset="0"/>
                <a:cs typeface="Arial" panose="020B0604020202020204" pitchFamily="34" charset="0"/>
              </a:rPr>
              <a:t> </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a:p>
            <a:pPr marL="990600" indent="381000">
              <a:spcAft>
                <a:spcPts val="0"/>
              </a:spcAft>
            </a:pPr>
            <a:r>
              <a:rPr lang="en-US" sz="2000" dirty="0" smtClean="0">
                <a:ea typeface="Times New Roman" panose="02020603050405020304" pitchFamily="18" charset="0"/>
                <a:cs typeface="Arial" panose="020B0604020202020204" pitchFamily="34" charset="0"/>
              </a:rPr>
              <a:t>=</a:t>
            </a:r>
            <a:r>
              <a:rPr lang="en-US" sz="2000" b="1" dirty="0" smtClean="0">
                <a:solidFill>
                  <a:srgbClr val="E36C0A"/>
                </a:solidFill>
                <a:ea typeface="Times New Roman" panose="02020603050405020304" pitchFamily="18" charset="0"/>
                <a:cs typeface="Arial" panose="020B0604020202020204" pitchFamily="34" charset="0"/>
              </a:rPr>
              <a:t>Max</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E36C0A"/>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In </a:t>
            </a:r>
            <a:r>
              <a:rPr lang="en-US" sz="2000" dirty="0" smtClean="0">
                <a:ea typeface="Times New Roman" panose="02020603050405020304" pitchFamily="18" charset="0"/>
                <a:cs typeface="Arial" panose="020B0604020202020204" pitchFamily="34" charset="0"/>
              </a:rPr>
              <a:t>Block</a:t>
            </a:r>
          </a:p>
          <a:p>
            <a:pPr marL="990600" indent="381000">
              <a:spcAft>
                <a:spcPts val="0"/>
              </a:spcAft>
            </a:pPr>
            <a:endParaRPr lang="en-US" sz="2000" dirty="0" smtClean="0">
              <a:ea typeface="Times New Roman" panose="02020603050405020304" pitchFamily="18" charset="0"/>
              <a:cs typeface="Arial" panose="020B0604020202020204" pitchFamily="34" charset="0"/>
            </a:endParaRPr>
          </a:p>
          <a:p>
            <a:pPr marL="342900" lvl="0" indent="-342900">
              <a:buFont typeface="Arial" panose="020B0604020202020204" pitchFamily="34" charset="0"/>
              <a:buChar char="•"/>
            </a:pPr>
            <a:r>
              <a:rPr lang="en-US" sz="2000" b="1" dirty="0">
                <a:ea typeface="Times New Roman" panose="02020603050405020304" pitchFamily="18" charset="0"/>
                <a:cs typeface="Arial" panose="020B0604020202020204" pitchFamily="34" charset="0"/>
              </a:rPr>
              <a:t>In Section: </a:t>
            </a:r>
            <a:r>
              <a:rPr lang="en-US" sz="2000" dirty="0"/>
              <a:t>sets the context at </a:t>
            </a:r>
            <a:r>
              <a:rPr lang="en-US" sz="2000" dirty="0" smtClean="0"/>
              <a:t/>
            </a:r>
            <a:br>
              <a:rPr lang="en-US" sz="2000" dirty="0" smtClean="0"/>
            </a:br>
            <a:r>
              <a:rPr lang="en-US" sz="2000" dirty="0" smtClean="0"/>
              <a:t>a </a:t>
            </a:r>
            <a:r>
              <a:rPr lang="en-US" sz="2000" dirty="0"/>
              <a:t>section only.</a:t>
            </a:r>
          </a:p>
          <a:p>
            <a:r>
              <a:rPr lang="en-US" sz="2000" dirty="0"/>
              <a:t> </a:t>
            </a:r>
          </a:p>
          <a:p>
            <a:pPr marL="342900" lvl="0" indent="-342900">
              <a:buFont typeface="Arial" panose="020B0604020202020204" pitchFamily="34" charset="0"/>
              <a:buChar char="•"/>
            </a:pPr>
            <a:r>
              <a:rPr lang="en-US" sz="2000" b="1" dirty="0"/>
              <a:t>In Body</a:t>
            </a:r>
            <a:r>
              <a:rPr lang="en-US" sz="2000" dirty="0"/>
              <a:t>: it is a standard context </a:t>
            </a:r>
            <a:r>
              <a:rPr lang="en-US" sz="2000" dirty="0" smtClean="0"/>
              <a:t/>
            </a:r>
            <a:br>
              <a:rPr lang="en-US" sz="2000" dirty="0" smtClean="0"/>
            </a:br>
            <a:r>
              <a:rPr lang="en-US" sz="2000" dirty="0" smtClean="0"/>
              <a:t>for each row </a:t>
            </a:r>
            <a:r>
              <a:rPr lang="en-US" sz="2000" dirty="0"/>
              <a:t>of data.</a:t>
            </a:r>
          </a:p>
          <a:p>
            <a:r>
              <a:rPr lang="en-US" sz="2000" dirty="0"/>
              <a:t> </a:t>
            </a:r>
          </a:p>
          <a:p>
            <a:pPr marL="342900" lvl="0" indent="-342900">
              <a:buFont typeface="Arial" panose="020B0604020202020204" pitchFamily="34" charset="0"/>
              <a:buChar char="•"/>
            </a:pPr>
            <a:r>
              <a:rPr lang="en-US" sz="2000" b="1" dirty="0"/>
              <a:t>In Break</a:t>
            </a:r>
            <a:r>
              <a:rPr lang="en-US" sz="2000" dirty="0"/>
              <a:t>: sets the context at the break </a:t>
            </a:r>
            <a:r>
              <a:rPr lang="en-US" sz="2000" dirty="0" smtClean="0"/>
              <a:t>level.</a:t>
            </a: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167 / 193</a:t>
            </a:r>
            <a:endParaRPr lang="en-CA" dirty="0"/>
          </a:p>
        </p:txBody>
      </p:sp>
      <p:pic>
        <p:nvPicPr>
          <p:cNvPr id="4" name="Picture 3"/>
          <p:cNvPicPr>
            <a:picLocks noChangeAspect="1"/>
          </p:cNvPicPr>
          <p:nvPr/>
        </p:nvPicPr>
        <p:blipFill>
          <a:blip r:embed="rId3"/>
          <a:stretch>
            <a:fillRect/>
          </a:stretch>
        </p:blipFill>
        <p:spPr>
          <a:xfrm>
            <a:off x="5940152" y="3573016"/>
            <a:ext cx="2876550" cy="1876425"/>
          </a:xfrm>
          <a:prstGeom prst="rect">
            <a:avLst/>
          </a:prstGeom>
          <a:ln>
            <a:solidFill>
              <a:schemeClr val="accent1"/>
            </a:solidFill>
          </a:ln>
        </p:spPr>
      </p:pic>
    </p:spTree>
    <p:extLst>
      <p:ext uri="{BB962C8B-B14F-4D97-AF65-F5344CB8AC3E}">
        <p14:creationId xmlns:p14="http://schemas.microsoft.com/office/powerpoint/2010/main" val="17254913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smtClean="0">
                <a:effectLst>
                  <a:glow>
                    <a:srgbClr val="000000"/>
                  </a:glow>
                  <a:outerShdw sx="0" sy="0">
                    <a:srgbClr val="000000"/>
                  </a:outerShdw>
                  <a:reflection stA="0" endPos="0" fadeDir="0" sx="0" sy="0"/>
                </a:effectLst>
              </a:rPr>
              <a:t>Where Operator</a:t>
            </a:r>
            <a:endParaRPr lang="en-US"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Where operator restricts the data to be used in a calculation. </a:t>
            </a:r>
          </a:p>
          <a:p>
            <a:r>
              <a:rPr lang="en-US" sz="2000" dirty="0"/>
              <a:t> </a:t>
            </a:r>
          </a:p>
          <a:p>
            <a:r>
              <a:rPr lang="en-US" sz="2000" dirty="0"/>
              <a:t>Example: You need a report showing fiscal year, posting period, actuals per period and sum of all actuals for periods greater than one.</a:t>
            </a:r>
          </a:p>
          <a:p>
            <a:r>
              <a:rPr lang="en-US" sz="2000" dirty="0"/>
              <a:t> </a:t>
            </a:r>
          </a:p>
          <a:p>
            <a:r>
              <a:rPr lang="en-US" sz="2000" dirty="0"/>
              <a:t>Solution: Create a table with Fiscal Year, Posting Period and Actual. You can then use Sum function on Actual along with the WHERE operator to sum all periods that are greater than one:</a:t>
            </a:r>
          </a:p>
          <a:p>
            <a:r>
              <a:rPr lang="en-US" sz="1000" dirty="0"/>
              <a:t> </a:t>
            </a:r>
          </a:p>
          <a:p>
            <a:pPr algn="ctr">
              <a:spcAft>
                <a:spcPts val="0"/>
              </a:spcAft>
            </a:pPr>
            <a:r>
              <a:rPr lang="en-US" sz="2000" dirty="0" smtClean="0"/>
              <a:t>=</a:t>
            </a:r>
            <a:r>
              <a:rPr lang="en-US" sz="2000" b="1" dirty="0" smtClean="0">
                <a:solidFill>
                  <a:srgbClr val="E36C0A"/>
                </a:solidFill>
                <a:ea typeface="Times New Roman" panose="02020603050405020304" pitchFamily="18" charset="0"/>
                <a:cs typeface="Arial" panose="020B0604020202020204" pitchFamily="34" charset="0"/>
              </a:rPr>
              <a:t>Sum</a:t>
            </a:r>
            <a:r>
              <a:rPr lang="en-US" sz="2000" b="1" dirty="0">
                <a:solidFill>
                  <a:srgbClr val="E36C0A"/>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dirty="0">
                <a:ea typeface="Times New Roman" panose="02020603050405020304" pitchFamily="18" charset="0"/>
                <a:cs typeface="Arial" panose="020B0604020202020204" pitchFamily="34" charset="0"/>
              </a:rPr>
              <a:t> </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chemeClr val="accent2">
                    <a:lumMod val="60000"/>
                    <a:lumOff val="40000"/>
                  </a:schemeClr>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dirty="0" smtClean="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Where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ToNumber(</a:t>
            </a:r>
            <a:r>
              <a:rPr lang="en-US" sz="2000" b="1"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943634"/>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&gt; 1 </a:t>
            </a:r>
            <a:r>
              <a:rPr lang="en-US" sz="2000" b="1" dirty="0" smtClean="0">
                <a:solidFill>
                  <a:srgbClr val="76923C"/>
                </a:solidFill>
                <a:ea typeface="Times New Roman" panose="02020603050405020304" pitchFamily="18" charset="0"/>
                <a:cs typeface="Arial" panose="020B0604020202020204" pitchFamily="34" charset="0"/>
              </a:rPr>
              <a:t>)</a:t>
            </a:r>
            <a:endParaRPr lang="en-US" sz="2000" dirty="0">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0" name="Slide Number Placeholder 9"/>
          <p:cNvSpPr>
            <a:spLocks noGrp="1"/>
          </p:cNvSpPr>
          <p:nvPr>
            <p:ph type="sldNum" sz="quarter" idx="4"/>
          </p:nvPr>
        </p:nvSpPr>
        <p:spPr/>
        <p:txBody>
          <a:bodyPr/>
          <a:lstStyle/>
          <a:p>
            <a:pPr>
              <a:defRPr/>
            </a:pPr>
            <a:r>
              <a:rPr lang="en-CA" smtClean="0"/>
              <a:t>168 / 193</a:t>
            </a:r>
            <a:endParaRPr lang="en-CA" dirty="0"/>
          </a:p>
        </p:txBody>
      </p:sp>
      <p:pic>
        <p:nvPicPr>
          <p:cNvPr id="4" name="Picture 3"/>
          <p:cNvPicPr>
            <a:picLocks noChangeAspect="1"/>
          </p:cNvPicPr>
          <p:nvPr/>
        </p:nvPicPr>
        <p:blipFill>
          <a:blip r:embed="rId3"/>
          <a:stretch>
            <a:fillRect/>
          </a:stretch>
        </p:blipFill>
        <p:spPr>
          <a:xfrm>
            <a:off x="2454783" y="4516710"/>
            <a:ext cx="4162425" cy="2143125"/>
          </a:xfrm>
          <a:prstGeom prst="rect">
            <a:avLst/>
          </a:prstGeom>
        </p:spPr>
      </p:pic>
    </p:spTree>
    <p:extLst>
      <p:ext uri="{BB962C8B-B14F-4D97-AF65-F5344CB8AC3E}">
        <p14:creationId xmlns:p14="http://schemas.microsoft.com/office/powerpoint/2010/main" val="26345452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US" dirty="0">
                <a:effectLst>
                  <a:glow>
                    <a:srgbClr val="000000"/>
                  </a:glow>
                  <a:outerShdw sx="0" sy="0">
                    <a:srgbClr val="000000"/>
                  </a:outerShdw>
                  <a:reflection stA="0" endPos="0" fadeDir="0" sx="0" sy="0"/>
                </a:effectLst>
              </a:rPr>
              <a:t>Where Operator (contd.)</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3293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The difference in outcome using Where and IF statement:</a:t>
            </a:r>
          </a:p>
          <a:p>
            <a:pPr eaLnBrk="1" hangingPunct="1"/>
            <a:endParaRPr lang="en-US" sz="800" dirty="0" smtClean="0"/>
          </a:p>
          <a:p>
            <a:pPr algn="ctr" eaLnBrk="1" hangingPunct="1"/>
            <a:r>
              <a:rPr lang="en-CA" sz="2000" dirty="0" smtClean="0"/>
              <a:t>=</a:t>
            </a:r>
            <a:r>
              <a:rPr lang="en-CA" sz="2000" b="1" dirty="0">
                <a:solidFill>
                  <a:srgbClr val="76923C"/>
                </a:solidFill>
                <a:ea typeface="Times New Roman" panose="02020603050405020304" pitchFamily="18" charset="0"/>
                <a:cs typeface="Arial" panose="020B0604020202020204" pitchFamily="34" charset="0"/>
              </a:rPr>
              <a:t>If</a:t>
            </a:r>
            <a:r>
              <a:rPr lang="en-US" sz="2000" b="1" dirty="0">
                <a:solidFill>
                  <a:srgbClr val="76923C"/>
                </a:solidFill>
                <a:ea typeface="Times New Roman" panose="02020603050405020304" pitchFamily="18" charset="0"/>
                <a:cs typeface="Arial" panose="020B0604020202020204" pitchFamily="34" charset="0"/>
              </a:rPr>
              <a:t>(</a:t>
            </a:r>
            <a:r>
              <a:rPr lang="en-CA" sz="2000" dirty="0"/>
              <a:t> </a:t>
            </a:r>
            <a:r>
              <a:rPr lang="en-CA" sz="2000" b="1" dirty="0">
                <a:solidFill>
                  <a:srgbClr val="31849B"/>
                </a:solidFill>
                <a:ea typeface="Times New Roman" panose="02020603050405020304" pitchFamily="18" charset="0"/>
                <a:cs typeface="Arial" panose="020B0604020202020204" pitchFamily="34" charset="0"/>
              </a:rPr>
              <a:t>ToNumber(</a:t>
            </a:r>
            <a:r>
              <a:rPr lang="en-US" sz="2000" b="1" dirty="0" smtClean="0">
                <a:solidFill>
                  <a:srgbClr val="943634"/>
                </a:solidFill>
                <a:ea typeface="Times New Roman" panose="02020603050405020304" pitchFamily="18" charset="0"/>
                <a:cs typeface="Arial" panose="020B0604020202020204" pitchFamily="34" charset="0"/>
              </a:rPr>
              <a:t>[</a:t>
            </a:r>
            <a:r>
              <a:rPr lang="en-CA" sz="2000" dirty="0" smtClean="0"/>
              <a:t>Posting </a:t>
            </a:r>
            <a:r>
              <a:rPr lang="en-CA" sz="2000" dirty="0"/>
              <a:t>period</a:t>
            </a:r>
            <a:r>
              <a:rPr lang="en-US" sz="2000" b="1" dirty="0">
                <a:solidFill>
                  <a:srgbClr val="943634"/>
                </a:solidFill>
                <a:ea typeface="Times New Roman" panose="02020603050405020304" pitchFamily="18" charset="0"/>
                <a:cs typeface="Arial" panose="020B0604020202020204" pitchFamily="34" charset="0"/>
              </a:rPr>
              <a:t>]</a:t>
            </a:r>
            <a:r>
              <a:rPr lang="en-CA" sz="2000" b="1" dirty="0">
                <a:solidFill>
                  <a:srgbClr val="31849B"/>
                </a:solidFill>
                <a:ea typeface="Times New Roman" panose="02020603050405020304" pitchFamily="18" charset="0"/>
                <a:cs typeface="Arial" panose="020B0604020202020204" pitchFamily="34" charset="0"/>
              </a:rPr>
              <a:t>)</a:t>
            </a:r>
            <a:r>
              <a:rPr lang="en-CA" sz="2000" dirty="0"/>
              <a:t> &gt; 1 </a:t>
            </a:r>
            <a:r>
              <a:rPr lang="en-US" sz="2000" b="1" dirty="0">
                <a:solidFill>
                  <a:srgbClr val="76923C"/>
                </a:solidFill>
                <a:ea typeface="Times New Roman" panose="02020603050405020304" pitchFamily="18" charset="0"/>
                <a:cs typeface="Arial" panose="020B0604020202020204" pitchFamily="34" charset="0"/>
              </a:rPr>
              <a:t>)</a:t>
            </a:r>
            <a:r>
              <a:rPr lang="en-CA" sz="2000" dirty="0"/>
              <a:t>   Then   </a:t>
            </a:r>
            <a:r>
              <a:rPr lang="en-CA" sz="2000" b="1" dirty="0">
                <a:solidFill>
                  <a:srgbClr val="E36C0A"/>
                </a:solidFill>
                <a:ea typeface="Times New Roman" panose="02020603050405020304" pitchFamily="18" charset="0"/>
                <a:cs typeface="Arial" panose="020B0604020202020204" pitchFamily="34" charset="0"/>
              </a:rPr>
              <a:t>Sum</a:t>
            </a:r>
            <a:r>
              <a:rPr lang="en-US" sz="2000" b="1" dirty="0">
                <a:solidFill>
                  <a:srgbClr val="E36C0A"/>
                </a:solidFill>
                <a:ea typeface="Times New Roman" panose="02020603050405020304" pitchFamily="18" charset="0"/>
                <a:cs typeface="Arial" panose="020B0604020202020204" pitchFamily="34" charset="0"/>
              </a:rPr>
              <a:t>( </a:t>
            </a:r>
            <a:r>
              <a:rPr lang="en-CA" sz="2000" b="1" dirty="0">
                <a:solidFill>
                  <a:schemeClr val="accent2">
                    <a:lumMod val="60000"/>
                    <a:lumOff val="40000"/>
                  </a:schemeClr>
                </a:solidFill>
              </a:rPr>
              <a:t>[</a:t>
            </a:r>
            <a:r>
              <a:rPr lang="en-CA" sz="2000" dirty="0"/>
              <a:t>Actual</a:t>
            </a:r>
            <a:r>
              <a:rPr lang="en-CA" sz="2000" b="1" dirty="0">
                <a:solidFill>
                  <a:schemeClr val="accent2">
                    <a:lumMod val="60000"/>
                    <a:lumOff val="40000"/>
                  </a:schemeClr>
                </a:solidFill>
              </a:rPr>
              <a:t>]</a:t>
            </a:r>
            <a:r>
              <a:rPr lang="en-US" sz="2000" b="1" dirty="0">
                <a:solidFill>
                  <a:srgbClr val="E36C0A"/>
                </a:solidFill>
                <a:ea typeface="Times New Roman" panose="02020603050405020304" pitchFamily="18" charset="0"/>
                <a:cs typeface="Arial" panose="020B0604020202020204" pitchFamily="34" charset="0"/>
              </a:rPr>
              <a:t> )</a:t>
            </a:r>
            <a:r>
              <a:rPr lang="en-CA" sz="2000" dirty="0"/>
              <a:t> </a:t>
            </a:r>
            <a:endParaRPr lang="en-CA" sz="2000" dirty="0" smtClean="0"/>
          </a:p>
          <a:p>
            <a:pPr eaLnBrk="1" hangingPunct="1"/>
            <a:endParaRPr lang="en-CA" sz="2000" dirty="0"/>
          </a:p>
          <a:p>
            <a:pPr eaLnBrk="1" hangingPunct="1"/>
            <a:endParaRPr lang="en-CA" sz="2000" dirty="0" smtClean="0"/>
          </a:p>
          <a:p>
            <a:pPr eaLnBrk="1" hangingPunct="1"/>
            <a:endParaRPr lang="en-CA" sz="2000" dirty="0"/>
          </a:p>
          <a:p>
            <a:pPr eaLnBrk="1" hangingPunct="1"/>
            <a:endParaRPr lang="en-CA" sz="2000" dirty="0" smtClean="0"/>
          </a:p>
          <a:p>
            <a:pPr eaLnBrk="1" hangingPunct="1"/>
            <a:endParaRPr lang="en-CA" sz="2000" dirty="0"/>
          </a:p>
          <a:p>
            <a:pPr eaLnBrk="1" hangingPunct="1"/>
            <a:endParaRPr lang="en-CA" sz="2000" dirty="0" smtClean="0"/>
          </a:p>
          <a:p>
            <a:pPr eaLnBrk="1" hangingPunct="1"/>
            <a:endParaRPr lang="en-CA" sz="2000" dirty="0"/>
          </a:p>
          <a:p>
            <a:pPr algn="ctr" eaLnBrk="1" hangingPunct="1"/>
            <a:r>
              <a:rPr lang="en-US" sz="2000" dirty="0" smtClean="0"/>
              <a:t>=</a:t>
            </a:r>
            <a:r>
              <a:rPr lang="en-US" sz="2000" b="1" dirty="0" smtClean="0">
                <a:solidFill>
                  <a:srgbClr val="E36C0A"/>
                </a:solidFill>
                <a:ea typeface="Times New Roman" panose="02020603050405020304" pitchFamily="18" charset="0"/>
                <a:cs typeface="Arial" panose="020B0604020202020204" pitchFamily="34" charset="0"/>
              </a:rPr>
              <a:t>Sum(</a:t>
            </a:r>
            <a:r>
              <a:rPr lang="en-US" sz="2000" dirty="0" smtClean="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Actual</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smtClean="0">
                <a:solidFill>
                  <a:srgbClr val="E36C0A"/>
                </a:solidFill>
                <a:ea typeface="Times New Roman" panose="02020603050405020304" pitchFamily="18" charset="0"/>
                <a:cs typeface="Arial" panose="020B0604020202020204" pitchFamily="34" charset="0"/>
              </a:rPr>
              <a:t>)</a:t>
            </a:r>
            <a:r>
              <a:rPr lang="en-US" sz="2000" dirty="0" smtClean="0">
                <a:ea typeface="Times New Roman" panose="02020603050405020304" pitchFamily="18" charset="0"/>
                <a:cs typeface="Arial" panose="020B0604020202020204" pitchFamily="34" charset="0"/>
              </a:rPr>
              <a:t>    Where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ToNumber(</a:t>
            </a:r>
            <a:r>
              <a:rPr lang="en-US" sz="2000" b="1" dirty="0">
                <a:ea typeface="Times New Roman" panose="02020603050405020304" pitchFamily="18" charset="0"/>
                <a:cs typeface="Arial" panose="020B0604020202020204" pitchFamily="34" charset="0"/>
              </a:rPr>
              <a:t> </a:t>
            </a:r>
            <a:r>
              <a:rPr lang="en-US" sz="2000" b="1" dirty="0">
                <a:solidFill>
                  <a:srgbClr val="943634"/>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Posting period</a:t>
            </a:r>
            <a:r>
              <a:rPr lang="en-US" sz="2000" b="1" dirty="0">
                <a:solidFill>
                  <a:srgbClr val="943634"/>
                </a:solidFill>
                <a:ea typeface="Times New Roman" panose="02020603050405020304" pitchFamily="18" charset="0"/>
                <a:cs typeface="Arial" panose="020B0604020202020204" pitchFamily="34" charset="0"/>
              </a:rPr>
              <a:t>]</a:t>
            </a:r>
            <a:r>
              <a:rPr lang="en-US" sz="2000" b="1" dirty="0">
                <a:ea typeface="Times New Roman" panose="02020603050405020304" pitchFamily="18" charset="0"/>
                <a:cs typeface="Arial" panose="020B0604020202020204" pitchFamily="34" charset="0"/>
              </a:rPr>
              <a:t> </a:t>
            </a:r>
            <a:r>
              <a:rPr lang="en-US" sz="2000" b="1" dirty="0">
                <a:solidFill>
                  <a:srgbClr val="31849B"/>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&gt; 1 </a:t>
            </a:r>
            <a:r>
              <a:rPr lang="en-US" sz="2000" b="1" dirty="0">
                <a:solidFill>
                  <a:srgbClr val="76923C"/>
                </a:solidFill>
                <a:ea typeface="Times New Roman" panose="02020603050405020304" pitchFamily="18" charset="0"/>
                <a:cs typeface="Arial" panose="020B0604020202020204" pitchFamily="34" charset="0"/>
              </a:rPr>
              <a:t>)</a:t>
            </a:r>
            <a:r>
              <a:rPr lang="en-US" sz="2000" dirty="0">
                <a:ea typeface="Times New Roman" panose="02020603050405020304" pitchFamily="18" charset="0"/>
                <a:cs typeface="Arial" panose="020B0604020202020204" pitchFamily="34" charset="0"/>
              </a:rPr>
              <a:t>   </a:t>
            </a:r>
            <a:endParaRPr lang="en-CA" sz="2000" dirty="0"/>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169 / 193</a:t>
            </a:r>
            <a:endParaRPr lang="en-CA" dirty="0"/>
          </a:p>
        </p:txBody>
      </p:sp>
      <p:pic>
        <p:nvPicPr>
          <p:cNvPr id="7" name="Picture 6"/>
          <p:cNvPicPr>
            <a:picLocks noChangeAspect="1"/>
          </p:cNvPicPr>
          <p:nvPr/>
        </p:nvPicPr>
        <p:blipFill>
          <a:blip r:embed="rId3"/>
          <a:stretch>
            <a:fillRect/>
          </a:stretch>
        </p:blipFill>
        <p:spPr>
          <a:xfrm>
            <a:off x="2443162" y="2204864"/>
            <a:ext cx="4257675" cy="1962150"/>
          </a:xfrm>
          <a:prstGeom prst="rect">
            <a:avLst/>
          </a:prstGeom>
        </p:spPr>
      </p:pic>
      <p:pic>
        <p:nvPicPr>
          <p:cNvPr id="8" name="Picture 7"/>
          <p:cNvPicPr>
            <a:picLocks noChangeAspect="1"/>
          </p:cNvPicPr>
          <p:nvPr/>
        </p:nvPicPr>
        <p:blipFill>
          <a:blip r:embed="rId4"/>
          <a:stretch>
            <a:fillRect/>
          </a:stretch>
        </p:blipFill>
        <p:spPr>
          <a:xfrm>
            <a:off x="2497646" y="4694406"/>
            <a:ext cx="4076700" cy="1914525"/>
          </a:xfrm>
          <a:prstGeom prst="rect">
            <a:avLst/>
          </a:prstGeom>
        </p:spPr>
      </p:pic>
    </p:spTree>
    <p:extLst>
      <p:ext uri="{BB962C8B-B14F-4D97-AF65-F5344CB8AC3E}">
        <p14:creationId xmlns:p14="http://schemas.microsoft.com/office/powerpoint/2010/main" val="16406057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2 </a:t>
            </a:r>
            <a:r>
              <a:rPr lang="en-CA" dirty="0"/>
              <a:t>- DRMIS System Landscape</a:t>
            </a:r>
            <a:br>
              <a:rPr lang="en-CA" dirty="0"/>
            </a:br>
            <a:endParaRPr lang="en-CA" dirty="0"/>
          </a:p>
        </p:txBody>
      </p:sp>
      <p:sp>
        <p:nvSpPr>
          <p:cNvPr id="3" name="TextBox 87"/>
          <p:cNvSpPr txBox="1">
            <a:spLocks noChangeArrowheads="1"/>
          </p:cNvSpPr>
          <p:nvPr/>
        </p:nvSpPr>
        <p:spPr bwMode="auto">
          <a:xfrm>
            <a:off x="539552" y="1412776"/>
            <a:ext cx="7992888"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2.1.	DRMIS </a:t>
            </a:r>
            <a:r>
              <a:rPr lang="en-CA" sz="2000" dirty="0" smtClean="0"/>
              <a:t>Environment</a:t>
            </a:r>
          </a:p>
          <a:p>
            <a:pPr eaLnBrk="1" hangingPunct="1">
              <a:lnSpc>
                <a:spcPct val="150000"/>
              </a:lnSpc>
            </a:pPr>
            <a:r>
              <a:rPr lang="en-CA" sz="2000" dirty="0" smtClean="0"/>
              <a:t>2.2</a:t>
            </a:r>
            <a:r>
              <a:rPr lang="en-CA" sz="2000" dirty="0"/>
              <a:t>.	Types of BOBJ BI </a:t>
            </a:r>
            <a:r>
              <a:rPr lang="en-CA" sz="2000" dirty="0" smtClean="0"/>
              <a:t>Accounts</a:t>
            </a:r>
            <a:endParaRPr lang="en-CA" sz="2000" dirty="0"/>
          </a:p>
          <a:p>
            <a:pPr eaLnBrk="1" hangingPunct="1">
              <a:lnSpc>
                <a:spcPct val="150000"/>
              </a:lnSpc>
            </a:pPr>
            <a:r>
              <a:rPr lang="en-CA" sz="2000" dirty="0"/>
              <a:t>2.3.	Signing into BI </a:t>
            </a:r>
            <a:r>
              <a:rPr lang="en-CA" sz="2000" dirty="0" smtClean="0"/>
              <a:t>Portal</a:t>
            </a:r>
            <a:endParaRPr lang="en-CA" sz="2000" dirty="0"/>
          </a:p>
          <a:p>
            <a:pPr eaLnBrk="1" hangingPunct="1">
              <a:lnSpc>
                <a:spcPct val="150000"/>
              </a:lnSpc>
            </a:pPr>
            <a:r>
              <a:rPr lang="en-CA" sz="2000" dirty="0"/>
              <a:t>2.4.	Setting Java </a:t>
            </a:r>
            <a:r>
              <a:rPr lang="en-CA" sz="2000" dirty="0" smtClean="0"/>
              <a:t>preferences</a:t>
            </a:r>
            <a:endParaRPr lang="en-CA" sz="2000" dirty="0"/>
          </a:p>
          <a:p>
            <a:pPr eaLnBrk="1" hangingPunct="1">
              <a:lnSpc>
                <a:spcPct val="150000"/>
              </a:lnSpc>
            </a:pPr>
            <a:r>
              <a:rPr lang="en-CA" sz="2000" dirty="0"/>
              <a:t>2.5.	Setting WebI </a:t>
            </a:r>
            <a:r>
              <a:rPr lang="en-CA" sz="2000" dirty="0" smtClean="0"/>
              <a:t>preferences</a:t>
            </a:r>
            <a:endParaRPr lang="en-CA" sz="2000" dirty="0"/>
          </a:p>
          <a:p>
            <a:pPr eaLnBrk="1" hangingPunct="1">
              <a:lnSpc>
                <a:spcPct val="150000"/>
              </a:lnSpc>
            </a:pPr>
            <a:r>
              <a:rPr lang="en-CA" sz="2000" dirty="0"/>
              <a:t>2.6.	Folder </a:t>
            </a:r>
            <a:r>
              <a:rPr lang="en-CA" sz="2000" dirty="0" smtClean="0"/>
              <a:t>Structure</a:t>
            </a:r>
            <a:endParaRPr lang="en-CA" sz="2000" dirty="0"/>
          </a:p>
          <a:p>
            <a:pPr eaLnBrk="1" hangingPunct="1">
              <a:lnSpc>
                <a:spcPct val="150000"/>
              </a:lnSpc>
            </a:pPr>
            <a:r>
              <a:rPr lang="en-CA" sz="2000" dirty="0"/>
              <a:t>2.7.	Course </a:t>
            </a:r>
            <a:r>
              <a:rPr lang="en-CA" sz="2000" dirty="0" smtClean="0"/>
              <a:t>Documents</a:t>
            </a:r>
            <a:endParaRPr lang="en-CA" sz="2000" dirty="0"/>
          </a:p>
        </p:txBody>
      </p:sp>
      <p:sp>
        <p:nvSpPr>
          <p:cNvPr id="8" name="Slide Number Placeholder 7"/>
          <p:cNvSpPr>
            <a:spLocks noGrp="1"/>
          </p:cNvSpPr>
          <p:nvPr>
            <p:ph type="sldNum" sz="quarter" idx="4"/>
          </p:nvPr>
        </p:nvSpPr>
        <p:spPr/>
        <p:txBody>
          <a:bodyPr/>
          <a:lstStyle/>
          <a:p>
            <a:pPr>
              <a:defRPr/>
            </a:pPr>
            <a:r>
              <a:rPr lang="en-CA" smtClean="0"/>
              <a:t>17 / 193</a:t>
            </a:r>
            <a:endParaRPr lang="en-CA" dirty="0"/>
          </a:p>
        </p:txBody>
      </p:sp>
    </p:spTree>
    <p:extLst>
      <p:ext uri="{BB962C8B-B14F-4D97-AF65-F5344CB8AC3E}">
        <p14:creationId xmlns:p14="http://schemas.microsoft.com/office/powerpoint/2010/main" val="269346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23</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8064896"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23</a:t>
            </a:r>
            <a:r>
              <a:rPr lang="en-CA" sz="2000" dirty="0" smtClean="0">
                <a:effectLst>
                  <a:glow>
                    <a:srgbClr val="000000"/>
                  </a:glow>
                  <a:outerShdw sx="0" sy="0">
                    <a:srgbClr val="000000"/>
                  </a:outerShdw>
                  <a:reflection stA="0" endPos="0" fadeDir="0" sx="0" sy="0"/>
                </a:effectLst>
              </a:rPr>
              <a:t>: </a:t>
            </a:r>
            <a:r>
              <a:rPr lang="en-CA" sz="2000" dirty="0">
                <a:effectLst>
                  <a:glow>
                    <a:srgbClr val="000000"/>
                  </a:glow>
                  <a:outerShdw sx="0" sy="0">
                    <a:srgbClr val="000000"/>
                  </a:outerShdw>
                  <a:reflection stA="0" endPos="0" fadeDir="0" sx="0" sy="0"/>
                </a:effectLst>
              </a:rPr>
              <a:t>Creating Calculation </a:t>
            </a:r>
            <a:r>
              <a:rPr lang="en-CA" sz="2000" dirty="0" smtClean="0">
                <a:effectLst>
                  <a:glow>
                    <a:srgbClr val="000000"/>
                  </a:glow>
                  <a:outerShdw sx="0" sy="0">
                    <a:srgbClr val="000000"/>
                  </a:outerShdw>
                  <a:reflection stA="0" endPos="0" fadeDir="0" sx="0" sy="0"/>
                </a:effectLst>
              </a:rPr>
              <a:t>Contexts.</a:t>
            </a:r>
          </a:p>
          <a:p>
            <a:pPr eaLnBrk="1" hangingPunct="1"/>
            <a:endParaRPr lang="en-CA" sz="1200" dirty="0">
              <a:effectLst>
                <a:glow>
                  <a:srgbClr val="000000"/>
                </a:glow>
                <a:outerShdw sx="0" sy="0">
                  <a:srgbClr val="000000"/>
                </a:outerShdw>
                <a:reflection stA="0" endPos="0" fadeDir="0" sx="0" sy="0"/>
              </a:effectLst>
            </a:endParaRPr>
          </a:p>
          <a:p>
            <a:pPr eaLnBrk="1" hangingPunct="1"/>
            <a:endParaRPr lang="en-CA" sz="1200" dirty="0" smtClean="0">
              <a:effectLst>
                <a:glow>
                  <a:srgbClr val="000000"/>
                </a:glow>
                <a:outerShdw sx="0" sy="0">
                  <a:srgbClr val="000000"/>
                </a:outerShdw>
                <a:reflection stA="0" endPos="0" fadeDir="0" sx="0" sy="0"/>
              </a:effectLst>
            </a:endParaRPr>
          </a:p>
          <a:p>
            <a:r>
              <a:rPr lang="en-US" sz="2000" dirty="0"/>
              <a:t>The intent of this exercise is to create Context Calculations.  Using Calculation Contexts user can define/control the behavior of any calculation on a measure or a set of measures.</a:t>
            </a:r>
          </a:p>
          <a:p>
            <a:r>
              <a:rPr lang="en-US" sz="2000" dirty="0"/>
              <a:t> </a:t>
            </a:r>
          </a:p>
          <a:p>
            <a:r>
              <a:rPr lang="en-US" sz="2000" dirty="0"/>
              <a:t>Create a report showing following scenarios</a:t>
            </a:r>
            <a:r>
              <a:rPr lang="en-US" sz="2000" dirty="0" smtClean="0"/>
              <a:t>:</a:t>
            </a:r>
          </a:p>
          <a:p>
            <a:endParaRPr lang="en-US" sz="800" dirty="0"/>
          </a:p>
          <a:p>
            <a:pPr marL="457200" lvl="0" indent="-457200">
              <a:buFont typeface="+mj-lt"/>
              <a:buAutoNum type="alphaUcPeriod"/>
            </a:pPr>
            <a:r>
              <a:rPr lang="en-US" dirty="0"/>
              <a:t>A table showing </a:t>
            </a:r>
            <a:r>
              <a:rPr lang="en-US" i="1" dirty="0"/>
              <a:t>Fiscal Year, Posting Period, Actuals per year/period</a:t>
            </a:r>
            <a:r>
              <a:rPr lang="en-US" dirty="0"/>
              <a:t>, and the </a:t>
            </a:r>
            <a:r>
              <a:rPr lang="en-US" i="1" dirty="0"/>
              <a:t>Actual</a:t>
            </a:r>
            <a:r>
              <a:rPr lang="en-US" dirty="0"/>
              <a:t> percentage within that year</a:t>
            </a:r>
            <a:r>
              <a:rPr lang="en-US" dirty="0" smtClean="0"/>
              <a:t>.</a:t>
            </a:r>
          </a:p>
          <a:p>
            <a:pPr marL="457200" lvl="0" indent="-457200">
              <a:buFont typeface="+mj-lt"/>
              <a:buAutoNum type="alphaUcPeriod"/>
            </a:pPr>
            <a:endParaRPr lang="en-US" sz="600" dirty="0"/>
          </a:p>
          <a:p>
            <a:pPr marL="457200" lvl="0" indent="-457200">
              <a:buFont typeface="+mj-lt"/>
              <a:buAutoNum type="alphaUcPeriod"/>
            </a:pPr>
            <a:r>
              <a:rPr lang="en-US" dirty="0"/>
              <a:t>A table showing </a:t>
            </a:r>
            <a:r>
              <a:rPr lang="en-US" i="1" dirty="0"/>
              <a:t>Fiscal Year, Posting Period, Actuals per year/period</a:t>
            </a:r>
            <a:r>
              <a:rPr lang="en-US" dirty="0"/>
              <a:t>, maximum </a:t>
            </a:r>
            <a:r>
              <a:rPr lang="en-US" i="1" dirty="0"/>
              <a:t>Actual</a:t>
            </a:r>
            <a:r>
              <a:rPr lang="en-US" dirty="0"/>
              <a:t> within that year, and then the difference between that period’s </a:t>
            </a:r>
            <a:r>
              <a:rPr lang="en-US" i="1" dirty="0"/>
              <a:t>Actual</a:t>
            </a:r>
            <a:r>
              <a:rPr lang="en-US" dirty="0"/>
              <a:t> to the maximum for that year </a:t>
            </a:r>
            <a:r>
              <a:rPr lang="en-US" i="1" dirty="0"/>
              <a:t>Actual</a:t>
            </a:r>
            <a:r>
              <a:rPr lang="en-US" dirty="0" smtClean="0"/>
              <a:t>.</a:t>
            </a:r>
          </a:p>
          <a:p>
            <a:pPr marL="457200" lvl="0" indent="-457200">
              <a:buFont typeface="+mj-lt"/>
              <a:buAutoNum type="alphaUcPeriod"/>
            </a:pPr>
            <a:endParaRPr lang="en-US" sz="800" dirty="0"/>
          </a:p>
          <a:p>
            <a:pPr marL="457200" lvl="0" indent="-457200">
              <a:buFont typeface="+mj-lt"/>
              <a:buAutoNum type="alphaUcPeriod"/>
            </a:pPr>
            <a:r>
              <a:rPr lang="en-US" dirty="0" smtClean="0"/>
              <a:t>A </a:t>
            </a:r>
            <a:r>
              <a:rPr lang="en-US" dirty="0"/>
              <a:t>table showing </a:t>
            </a:r>
            <a:r>
              <a:rPr lang="en-US" i="1" dirty="0"/>
              <a:t>Fiscal Year, total yearly Actual</a:t>
            </a:r>
            <a:r>
              <a:rPr lang="en-US" dirty="0"/>
              <a:t> and the maximum </a:t>
            </a:r>
            <a:r>
              <a:rPr lang="en-US" i="1" dirty="0"/>
              <a:t>Actual</a:t>
            </a:r>
            <a:r>
              <a:rPr lang="en-US" dirty="0"/>
              <a:t> within that year in a </a:t>
            </a:r>
            <a:r>
              <a:rPr lang="en-US" i="1" dirty="0"/>
              <a:t>Posting Period</a:t>
            </a:r>
            <a:r>
              <a:rPr lang="en-US" dirty="0" smtClean="0"/>
              <a:t>.</a:t>
            </a:r>
          </a:p>
          <a:p>
            <a:pPr marL="457200" lvl="0" indent="-457200">
              <a:buFont typeface="+mj-lt"/>
              <a:buAutoNum type="alphaUcPeriod"/>
            </a:pPr>
            <a:endParaRPr lang="en-US" sz="800" dirty="0"/>
          </a:p>
          <a:p>
            <a:pPr marL="457200" lvl="0" indent="-457200">
              <a:buFont typeface="+mj-lt"/>
              <a:buAutoNum type="alphaUcPeriod"/>
            </a:pPr>
            <a:r>
              <a:rPr lang="en-US" dirty="0" smtClean="0"/>
              <a:t>A </a:t>
            </a:r>
            <a:r>
              <a:rPr lang="en-US" dirty="0"/>
              <a:t>table showing </a:t>
            </a:r>
            <a:r>
              <a:rPr lang="en-US" i="1" dirty="0"/>
              <a:t>Fiscal Year, Posting Period, Actuals per period </a:t>
            </a:r>
            <a:r>
              <a:rPr lang="en-US" dirty="0"/>
              <a:t>and</a:t>
            </a:r>
            <a:r>
              <a:rPr lang="en-US" i="1" dirty="0"/>
              <a:t> total yearly Actual</a:t>
            </a:r>
            <a:r>
              <a:rPr lang="en-US" dirty="0" smtClean="0"/>
              <a:t>.</a:t>
            </a:r>
            <a:endParaRPr lang="en-US" dirty="0"/>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12</a:t>
            </a:r>
            <a:endParaRPr lang="en-CA" sz="1100" dirty="0"/>
          </a:p>
        </p:txBody>
      </p:sp>
      <p:sp>
        <p:nvSpPr>
          <p:cNvPr id="9" name="Slide Number Placeholder 8"/>
          <p:cNvSpPr>
            <a:spLocks noGrp="1"/>
          </p:cNvSpPr>
          <p:nvPr>
            <p:ph type="sldNum" sz="quarter" idx="4"/>
          </p:nvPr>
        </p:nvSpPr>
        <p:spPr/>
        <p:txBody>
          <a:bodyPr/>
          <a:lstStyle/>
          <a:p>
            <a:pPr>
              <a:defRPr/>
            </a:pPr>
            <a:r>
              <a:rPr lang="en-CA" smtClean="0"/>
              <a:t>170 / 193</a:t>
            </a:r>
            <a:endParaRPr lang="en-CA" dirty="0"/>
          </a:p>
        </p:txBody>
      </p:sp>
    </p:spTree>
    <p:extLst>
      <p:ext uri="{BB962C8B-B14F-4D97-AF65-F5344CB8AC3E}">
        <p14:creationId xmlns:p14="http://schemas.microsoft.com/office/powerpoint/2010/main" val="33669425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13 – </a:t>
            </a:r>
            <a:r>
              <a:rPr lang="en-CA" dirty="0"/>
              <a:t>WebI Drilling Functionality using Hierarchy</a:t>
            </a:r>
            <a:r>
              <a:rPr lang="en-US" dirty="0"/>
              <a:t/>
            </a:r>
            <a:br>
              <a:rPr lang="en-US" dirty="0"/>
            </a:br>
            <a:r>
              <a:rPr lang="en-CA" dirty="0"/>
              <a:t/>
            </a:r>
            <a:br>
              <a:rPr lang="en-CA" dirty="0"/>
            </a:br>
            <a:endParaRPr lang="en-CA" dirty="0"/>
          </a:p>
        </p:txBody>
      </p:sp>
      <p:sp>
        <p:nvSpPr>
          <p:cNvPr id="3" name="TextBox 87"/>
          <p:cNvSpPr txBox="1">
            <a:spLocks noChangeArrowheads="1"/>
          </p:cNvSpPr>
          <p:nvPr/>
        </p:nvSpPr>
        <p:spPr bwMode="auto">
          <a:xfrm>
            <a:off x="539552" y="1844824"/>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13.1.	Drilling in a </a:t>
            </a:r>
            <a:r>
              <a:rPr lang="en-CA" sz="2000" dirty="0" smtClean="0"/>
              <a:t>Chart</a:t>
            </a:r>
          </a:p>
          <a:p>
            <a:pPr eaLnBrk="1" hangingPunct="1">
              <a:lnSpc>
                <a:spcPct val="150000"/>
              </a:lnSpc>
            </a:pPr>
            <a:r>
              <a:rPr lang="en-CA" sz="2000" dirty="0"/>
              <a:t>13.2.	Drill in a </a:t>
            </a:r>
            <a:r>
              <a:rPr lang="en-CA" sz="2000" dirty="0" smtClean="0"/>
              <a:t>Table</a:t>
            </a:r>
            <a:endParaRPr lang="en-CA" sz="2000" dirty="0"/>
          </a:p>
        </p:txBody>
      </p:sp>
      <p:sp>
        <p:nvSpPr>
          <p:cNvPr id="8" name="Slide Number Placeholder 7"/>
          <p:cNvSpPr>
            <a:spLocks noGrp="1"/>
          </p:cNvSpPr>
          <p:nvPr>
            <p:ph type="sldNum" sz="quarter" idx="4"/>
          </p:nvPr>
        </p:nvSpPr>
        <p:spPr/>
        <p:txBody>
          <a:bodyPr/>
          <a:lstStyle/>
          <a:p>
            <a:pPr>
              <a:defRPr/>
            </a:pPr>
            <a:r>
              <a:rPr lang="en-CA" smtClean="0"/>
              <a:t>171 / 193</a:t>
            </a:r>
            <a:endParaRPr lang="en-CA" dirty="0"/>
          </a:p>
        </p:txBody>
      </p:sp>
    </p:spTree>
    <p:extLst>
      <p:ext uri="{BB962C8B-B14F-4D97-AF65-F5344CB8AC3E}">
        <p14:creationId xmlns:p14="http://schemas.microsoft.com/office/powerpoint/2010/main" val="29955716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Drilling in a Chart</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As a WebI Report Author you can create a report that your consumer can drill in into a chart or table to get further details. You can provide this drilling capabilities using hierarchy objects from BEx queries.</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1139698" y="2564904"/>
            <a:ext cx="6792595" cy="3876675"/>
          </a:xfrm>
          <a:prstGeom prst="rect">
            <a:avLst/>
          </a:prstGeom>
          <a:ln>
            <a:solidFill>
              <a:schemeClr val="accent1"/>
            </a:solidFill>
          </a:ln>
        </p:spPr>
      </p:pic>
      <p:sp>
        <p:nvSpPr>
          <p:cNvPr id="10" name="Slide Number Placeholder 9"/>
          <p:cNvSpPr>
            <a:spLocks noGrp="1"/>
          </p:cNvSpPr>
          <p:nvPr>
            <p:ph type="sldNum" sz="quarter" idx="4"/>
          </p:nvPr>
        </p:nvSpPr>
        <p:spPr/>
        <p:txBody>
          <a:bodyPr/>
          <a:lstStyle/>
          <a:p>
            <a:pPr>
              <a:defRPr/>
            </a:pPr>
            <a:r>
              <a:rPr lang="en-CA" smtClean="0"/>
              <a:t>172 / 193</a:t>
            </a:r>
            <a:endParaRPr lang="en-CA" dirty="0"/>
          </a:p>
        </p:txBody>
      </p:sp>
    </p:spTree>
    <p:extLst>
      <p:ext uri="{BB962C8B-B14F-4D97-AF65-F5344CB8AC3E}">
        <p14:creationId xmlns:p14="http://schemas.microsoft.com/office/powerpoint/2010/main" val="569579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Drilling in a Chart (contd.)</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You can right-click on the hierarchy object within the chart and from the context menu go to “</a:t>
            </a:r>
            <a:r>
              <a:rPr lang="en-US" sz="2000" b="1" dirty="0"/>
              <a:t>Hierarchical Navigation </a:t>
            </a:r>
            <a:r>
              <a:rPr lang="en-US" sz="2000" dirty="0"/>
              <a:t>-&gt; </a:t>
            </a:r>
            <a:r>
              <a:rPr lang="en-US" sz="2000" b="1" dirty="0"/>
              <a:t>Drill</a:t>
            </a:r>
            <a:r>
              <a:rPr lang="en-US" sz="2000" dirty="0"/>
              <a:t> </a:t>
            </a:r>
            <a:r>
              <a:rPr lang="en-US" sz="2000" b="1" dirty="0"/>
              <a:t>Focus</a:t>
            </a:r>
            <a:r>
              <a:rPr lang="en-US" sz="2000" dirty="0"/>
              <a:t>”, and then click on either </a:t>
            </a:r>
            <a:r>
              <a:rPr lang="en-US" sz="2000" dirty="0" smtClean="0"/>
              <a:t>“</a:t>
            </a:r>
            <a:r>
              <a:rPr lang="en-US" sz="2000" b="1" dirty="0" smtClean="0"/>
              <a:t>Drill Down</a:t>
            </a:r>
            <a:r>
              <a:rPr lang="en-US" sz="2000" dirty="0" smtClean="0"/>
              <a:t>”</a:t>
            </a:r>
            <a:r>
              <a:rPr lang="en-US" sz="2000" b="1" dirty="0" smtClean="0"/>
              <a:t> </a:t>
            </a:r>
            <a:r>
              <a:rPr lang="en-US" sz="2000" dirty="0"/>
              <a:t>or </a:t>
            </a:r>
            <a:r>
              <a:rPr lang="en-US" sz="2000" dirty="0" smtClean="0"/>
              <a:t>“</a:t>
            </a:r>
            <a:r>
              <a:rPr lang="en-US" sz="2000" b="1" dirty="0" smtClean="0"/>
              <a:t>Drill up</a:t>
            </a:r>
            <a:r>
              <a:rPr lang="en-US" sz="2000" dirty="0" smtClean="0"/>
              <a:t>”.</a:t>
            </a:r>
            <a:endParaRPr lang="en-US" sz="2000" dirty="0"/>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pic>
        <p:nvPicPr>
          <p:cNvPr id="6" name="Picture 5"/>
          <p:cNvPicPr>
            <a:picLocks noChangeAspect="1"/>
          </p:cNvPicPr>
          <p:nvPr/>
        </p:nvPicPr>
        <p:blipFill>
          <a:blip r:embed="rId3"/>
          <a:stretch>
            <a:fillRect/>
          </a:stretch>
        </p:blipFill>
        <p:spPr>
          <a:xfrm>
            <a:off x="1554671" y="2708920"/>
            <a:ext cx="5962650" cy="3362325"/>
          </a:xfrm>
          <a:prstGeom prst="rect">
            <a:avLst/>
          </a:prstGeom>
        </p:spPr>
      </p:pic>
      <p:sp>
        <p:nvSpPr>
          <p:cNvPr id="10" name="Slide Number Placeholder 9"/>
          <p:cNvSpPr>
            <a:spLocks noGrp="1"/>
          </p:cNvSpPr>
          <p:nvPr>
            <p:ph type="sldNum" sz="quarter" idx="4"/>
          </p:nvPr>
        </p:nvSpPr>
        <p:spPr/>
        <p:txBody>
          <a:bodyPr/>
          <a:lstStyle/>
          <a:p>
            <a:pPr>
              <a:defRPr/>
            </a:pPr>
            <a:r>
              <a:rPr lang="en-CA" smtClean="0"/>
              <a:t>173 / 193</a:t>
            </a:r>
            <a:endParaRPr lang="en-CA" dirty="0"/>
          </a:p>
        </p:txBody>
      </p:sp>
    </p:spTree>
    <p:extLst>
      <p:ext uri="{BB962C8B-B14F-4D97-AF65-F5344CB8AC3E}">
        <p14:creationId xmlns:p14="http://schemas.microsoft.com/office/powerpoint/2010/main" val="10604339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Drilling in a Chart (contd.)</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From the context menu of the hierarchy object within the chart go to “</a:t>
            </a:r>
            <a:r>
              <a:rPr lang="en-US" sz="2000" b="1" dirty="0"/>
              <a:t>Hierarchical Navigation </a:t>
            </a:r>
            <a:r>
              <a:rPr lang="en-US" sz="2000" dirty="0"/>
              <a:t>-&gt; </a:t>
            </a:r>
            <a:r>
              <a:rPr lang="en-US" sz="2000" b="1" dirty="0"/>
              <a:t>All</a:t>
            </a:r>
            <a:r>
              <a:rPr lang="en-US" sz="2000" dirty="0"/>
              <a:t> -&gt; </a:t>
            </a:r>
            <a:r>
              <a:rPr lang="en-US" sz="2000" b="1" dirty="0"/>
              <a:t>Collapse</a:t>
            </a:r>
            <a:r>
              <a:rPr lang="en-US" sz="2000" dirty="0"/>
              <a:t> </a:t>
            </a:r>
            <a:r>
              <a:rPr lang="en-US" sz="2000" b="1" dirty="0"/>
              <a:t>All</a:t>
            </a:r>
            <a:r>
              <a:rPr lang="en-US" sz="2000" dirty="0"/>
              <a:t> </a:t>
            </a:r>
            <a:r>
              <a:rPr lang="en-US" sz="2000" b="1" dirty="0"/>
              <a:t>Hierarchies</a:t>
            </a:r>
            <a:r>
              <a:rPr lang="en-US" sz="2000" dirty="0"/>
              <a:t>” to go back to the top level of the hierarchy.</a:t>
            </a:r>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pic>
        <p:nvPicPr>
          <p:cNvPr id="6" name="Picture 5"/>
          <p:cNvPicPr>
            <a:picLocks noChangeAspect="1"/>
          </p:cNvPicPr>
          <p:nvPr/>
        </p:nvPicPr>
        <p:blipFill>
          <a:blip r:embed="rId3"/>
          <a:stretch>
            <a:fillRect/>
          </a:stretch>
        </p:blipFill>
        <p:spPr>
          <a:xfrm>
            <a:off x="1397508" y="2701741"/>
            <a:ext cx="6276975" cy="2581275"/>
          </a:xfrm>
          <a:prstGeom prst="rect">
            <a:avLst/>
          </a:prstGeom>
        </p:spPr>
      </p:pic>
      <p:sp>
        <p:nvSpPr>
          <p:cNvPr id="10" name="Slide Number Placeholder 9"/>
          <p:cNvSpPr>
            <a:spLocks noGrp="1"/>
          </p:cNvSpPr>
          <p:nvPr>
            <p:ph type="sldNum" sz="quarter" idx="4"/>
          </p:nvPr>
        </p:nvSpPr>
        <p:spPr/>
        <p:txBody>
          <a:bodyPr/>
          <a:lstStyle/>
          <a:p>
            <a:pPr>
              <a:defRPr/>
            </a:pPr>
            <a:r>
              <a:rPr lang="en-CA" smtClean="0"/>
              <a:t>174 / 193</a:t>
            </a:r>
            <a:endParaRPr lang="en-CA" dirty="0"/>
          </a:p>
        </p:txBody>
      </p:sp>
    </p:spTree>
    <p:extLst>
      <p:ext uri="{BB962C8B-B14F-4D97-AF65-F5344CB8AC3E}">
        <p14:creationId xmlns:p14="http://schemas.microsoft.com/office/powerpoint/2010/main" val="35999508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Drilling in a Chart (contd.)</a:t>
            </a:r>
          </a:p>
        </p:txBody>
      </p:sp>
      <p:sp>
        <p:nvSpPr>
          <p:cNvPr id="3" name="TextBox 87"/>
          <p:cNvSpPr txBox="1">
            <a:spLocks noChangeArrowheads="1"/>
          </p:cNvSpPr>
          <p:nvPr/>
        </p:nvSpPr>
        <p:spPr bwMode="auto">
          <a:xfrm>
            <a:off x="539552" y="1412776"/>
            <a:ext cx="799288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It is also important to set the Default Level of Expansion so that whenever the report is being refreshed the charts are at the appropriate level to show the content. Navigate to the context menu of the hierarchy object in the chart and then go to “</a:t>
            </a:r>
            <a:r>
              <a:rPr lang="en-US" sz="2000" b="1" dirty="0"/>
              <a:t>Hierarchical Navigation </a:t>
            </a:r>
            <a:r>
              <a:rPr lang="en-US" sz="2000" dirty="0"/>
              <a:t>-&gt; </a:t>
            </a:r>
            <a:r>
              <a:rPr lang="en-US" sz="2000" b="1" dirty="0"/>
              <a:t>Default level expansion</a:t>
            </a:r>
            <a:r>
              <a:rPr lang="en-US" sz="2000" dirty="0"/>
              <a:t>”, and choose the desired level.</a:t>
            </a:r>
          </a:p>
        </p:txBody>
      </p:sp>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pic>
        <p:nvPicPr>
          <p:cNvPr id="6" name="Picture 5"/>
          <p:cNvPicPr>
            <a:picLocks noChangeAspect="1"/>
          </p:cNvPicPr>
          <p:nvPr/>
        </p:nvPicPr>
        <p:blipFill>
          <a:blip r:embed="rId3"/>
          <a:stretch>
            <a:fillRect/>
          </a:stretch>
        </p:blipFill>
        <p:spPr>
          <a:xfrm>
            <a:off x="1883283" y="3140968"/>
            <a:ext cx="5305425" cy="3352800"/>
          </a:xfrm>
          <a:prstGeom prst="rect">
            <a:avLst/>
          </a:prstGeom>
        </p:spPr>
      </p:pic>
      <p:sp>
        <p:nvSpPr>
          <p:cNvPr id="10" name="Slide Number Placeholder 9"/>
          <p:cNvSpPr>
            <a:spLocks noGrp="1"/>
          </p:cNvSpPr>
          <p:nvPr>
            <p:ph type="sldNum" sz="quarter" idx="4"/>
          </p:nvPr>
        </p:nvSpPr>
        <p:spPr/>
        <p:txBody>
          <a:bodyPr/>
          <a:lstStyle/>
          <a:p>
            <a:pPr>
              <a:defRPr/>
            </a:pPr>
            <a:r>
              <a:rPr lang="en-CA" smtClean="0"/>
              <a:t>175 / 193</a:t>
            </a:r>
            <a:endParaRPr lang="en-CA" dirty="0"/>
          </a:p>
        </p:txBody>
      </p:sp>
    </p:spTree>
    <p:extLst>
      <p:ext uri="{BB962C8B-B14F-4D97-AF65-F5344CB8AC3E}">
        <p14:creationId xmlns:p14="http://schemas.microsoft.com/office/powerpoint/2010/main" val="31987194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24</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24</a:t>
            </a:r>
            <a:r>
              <a:rPr lang="en-CA" sz="2000" dirty="0">
                <a:effectLst>
                  <a:glow>
                    <a:srgbClr val="000000"/>
                  </a:glow>
                  <a:outerShdw sx="0" sy="0">
                    <a:srgbClr val="000000"/>
                  </a:outerShdw>
                  <a:reflection stA="0" endPos="0" fadeDir="0" sx="0" sy="0"/>
                </a:effectLst>
              </a:rPr>
              <a:t>: Creating Chart with Hierarchy </a:t>
            </a:r>
            <a:r>
              <a:rPr lang="en-CA" sz="2000" dirty="0" smtClean="0">
                <a:effectLst>
                  <a:glow>
                    <a:srgbClr val="000000"/>
                  </a:glow>
                  <a:outerShdw sx="0" sy="0">
                    <a:srgbClr val="000000"/>
                  </a:outerShdw>
                  <a:reflection stA="0" endPos="0" fadeDir="0" sx="0" sy="0"/>
                </a:effectLst>
              </a:rPr>
              <a:t>Object.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r>
              <a:rPr lang="en-US" sz="2000" dirty="0"/>
              <a:t>The intent of this exercise is to create a Chart with Hierarchy object.  Using the hierarchy object users can drill up or down into the chart.</a:t>
            </a:r>
          </a:p>
          <a:p>
            <a:r>
              <a:rPr lang="en-US" sz="2800" b="1" dirty="0"/>
              <a:t> </a:t>
            </a:r>
            <a:endParaRPr lang="en-US" sz="2800" dirty="0"/>
          </a:p>
          <a:p>
            <a:r>
              <a:rPr lang="en-US" sz="2000" b="1" dirty="0"/>
              <a:t>NOTE: </a:t>
            </a:r>
            <a:r>
              <a:rPr lang="en-US" sz="2000" dirty="0"/>
              <a:t>Steps 1-9 in Exercise 23 need to be completed before continuing this </a:t>
            </a:r>
            <a:r>
              <a:rPr lang="en-US" sz="2000" dirty="0" smtClean="0"/>
              <a:t>exercise</a:t>
            </a:r>
            <a:endParaRPr lang="en-US" sz="2000" dirty="0"/>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sp>
        <p:nvSpPr>
          <p:cNvPr id="9" name="Slide Number Placeholder 8"/>
          <p:cNvSpPr>
            <a:spLocks noGrp="1"/>
          </p:cNvSpPr>
          <p:nvPr>
            <p:ph type="sldNum" sz="quarter" idx="4"/>
          </p:nvPr>
        </p:nvSpPr>
        <p:spPr/>
        <p:txBody>
          <a:bodyPr/>
          <a:lstStyle/>
          <a:p>
            <a:pPr>
              <a:defRPr/>
            </a:pPr>
            <a:r>
              <a:rPr lang="en-CA" smtClean="0"/>
              <a:t>176 / 193</a:t>
            </a:r>
            <a:endParaRPr lang="en-CA" dirty="0"/>
          </a:p>
        </p:txBody>
      </p:sp>
    </p:spTree>
    <p:extLst>
      <p:ext uri="{BB962C8B-B14F-4D97-AF65-F5344CB8AC3E}">
        <p14:creationId xmlns:p14="http://schemas.microsoft.com/office/powerpoint/2010/main" val="15008706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Drill in a Table</a:t>
            </a:r>
          </a:p>
        </p:txBody>
      </p:sp>
      <p:sp>
        <p:nvSpPr>
          <p:cNvPr id="3" name="TextBox 87"/>
          <p:cNvSpPr txBox="1">
            <a:spLocks noChangeArrowheads="1"/>
          </p:cNvSpPr>
          <p:nvPr/>
        </p:nvSpPr>
        <p:spPr bwMode="auto">
          <a:xfrm>
            <a:off x="539552" y="1412776"/>
            <a:ext cx="7992888"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Similarly you can create a vertical table with a hierarchy object, like, Cost Centre hierarchy, along with Fiscal Year and one or two measures, like, Actual, Allocation, etc. </a:t>
            </a:r>
            <a:endParaRPr lang="en-US" sz="2000" dirty="0" smtClean="0"/>
          </a:p>
          <a:p>
            <a:endParaRPr lang="en-CA" sz="2000" dirty="0"/>
          </a:p>
          <a:p>
            <a:endParaRPr lang="en-CA" sz="2000" dirty="0" smtClean="0"/>
          </a:p>
          <a:p>
            <a:endParaRPr lang="en-CA" sz="2000" dirty="0"/>
          </a:p>
          <a:p>
            <a:endParaRPr lang="en-CA" sz="2000" dirty="0" smtClean="0"/>
          </a:p>
          <a:p>
            <a:endParaRPr lang="en-CA" sz="2000" dirty="0"/>
          </a:p>
          <a:p>
            <a:endParaRPr lang="en-CA" sz="2000" dirty="0" smtClean="0"/>
          </a:p>
          <a:p>
            <a:endParaRPr lang="en-CA" sz="2000" dirty="0"/>
          </a:p>
          <a:p>
            <a:endParaRPr lang="en-CA" sz="2000" dirty="0" smtClean="0"/>
          </a:p>
          <a:p>
            <a:endParaRPr lang="en-CA" sz="2000" dirty="0"/>
          </a:p>
          <a:p>
            <a:endParaRPr lang="en-US" sz="1200" dirty="0" smtClean="0"/>
          </a:p>
          <a:p>
            <a:r>
              <a:rPr lang="en-US" sz="2000" dirty="0"/>
              <a:t>Once the table is created, you would be able to click plus sign (“+”) beside the hierarchy object to drill down in to the hierarchy. The values of the measures would change automatically as per the level of the hierarchy</a:t>
            </a:r>
            <a:r>
              <a:rPr lang="en-US" sz="2000" dirty="0" smtClean="0"/>
              <a:t>.</a:t>
            </a:r>
            <a:endParaRPr lang="en-US" sz="2000" dirty="0"/>
          </a:p>
        </p:txBody>
      </p:sp>
      <p:pic>
        <p:nvPicPr>
          <p:cNvPr id="4" name="Picture 3"/>
          <p:cNvPicPr/>
          <p:nvPr/>
        </p:nvPicPr>
        <p:blipFill>
          <a:blip r:embed="rId3"/>
          <a:stretch>
            <a:fillRect/>
          </a:stretch>
        </p:blipFill>
        <p:spPr>
          <a:xfrm>
            <a:off x="2458911" y="2564904"/>
            <a:ext cx="4154170" cy="2523490"/>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sp>
        <p:nvSpPr>
          <p:cNvPr id="10" name="Slide Number Placeholder 9"/>
          <p:cNvSpPr>
            <a:spLocks noGrp="1"/>
          </p:cNvSpPr>
          <p:nvPr>
            <p:ph type="sldNum" sz="quarter" idx="4"/>
          </p:nvPr>
        </p:nvSpPr>
        <p:spPr/>
        <p:txBody>
          <a:bodyPr/>
          <a:lstStyle/>
          <a:p>
            <a:pPr>
              <a:defRPr/>
            </a:pPr>
            <a:r>
              <a:rPr lang="en-CA" smtClean="0"/>
              <a:t>177 / 193</a:t>
            </a:r>
            <a:endParaRPr lang="en-CA" dirty="0"/>
          </a:p>
        </p:txBody>
      </p:sp>
    </p:spTree>
    <p:extLst>
      <p:ext uri="{BB962C8B-B14F-4D97-AF65-F5344CB8AC3E}">
        <p14:creationId xmlns:p14="http://schemas.microsoft.com/office/powerpoint/2010/main" val="3359803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25</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25</a:t>
            </a:r>
            <a:r>
              <a:rPr lang="en-CA" sz="2000" dirty="0" smtClean="0">
                <a:effectLst>
                  <a:glow>
                    <a:srgbClr val="000000"/>
                  </a:glow>
                  <a:outerShdw sx="0" sy="0">
                    <a:srgbClr val="000000"/>
                  </a:outerShdw>
                  <a:reflection stA="0" endPos="0" fadeDir="0" sx="0" sy="0"/>
                </a:effectLst>
              </a:rPr>
              <a:t>: </a:t>
            </a:r>
            <a:r>
              <a:rPr lang="en-CA" sz="2000" dirty="0">
                <a:effectLst>
                  <a:glow>
                    <a:srgbClr val="000000"/>
                  </a:glow>
                  <a:outerShdw sx="0" sy="0">
                    <a:srgbClr val="000000"/>
                  </a:outerShdw>
                  <a:reflection stA="0" endPos="0" fadeDir="0" sx="0" sy="0"/>
                </a:effectLst>
              </a:rPr>
              <a:t>Creating Table with Hierarchy </a:t>
            </a:r>
            <a:r>
              <a:rPr lang="en-CA" sz="2000" dirty="0" smtClean="0">
                <a:effectLst>
                  <a:glow>
                    <a:srgbClr val="000000"/>
                  </a:glow>
                  <a:outerShdw sx="0" sy="0">
                    <a:srgbClr val="000000"/>
                  </a:outerShdw>
                  <a:reflection stA="0" endPos="0" fadeDir="0" sx="0" sy="0"/>
                </a:effectLst>
              </a:rPr>
              <a:t>Object.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r>
              <a:rPr lang="en-US" sz="2000" dirty="0"/>
              <a:t>The intent of this exercise is to create a table with Hierarchy object.  Using the hierarchy object users can drill up or down into the table.</a:t>
            </a:r>
          </a:p>
          <a:p>
            <a:r>
              <a:rPr lang="en-US" sz="2800" dirty="0"/>
              <a:t> </a:t>
            </a:r>
          </a:p>
          <a:p>
            <a:r>
              <a:rPr lang="en-US" sz="2000" b="1" dirty="0"/>
              <a:t>NOTE: </a:t>
            </a:r>
            <a:r>
              <a:rPr lang="en-US" sz="2000" dirty="0"/>
              <a:t>Steps 1-9 in Exercise 23 need to be completed before continuing this exercise</a:t>
            </a:r>
            <a:r>
              <a:rPr lang="en-US" sz="2000" dirty="0" smtClean="0"/>
              <a:t>.</a:t>
            </a:r>
            <a:endParaRPr lang="en-US" sz="2000" dirty="0"/>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13</a:t>
            </a:r>
            <a:endParaRPr lang="en-CA" sz="1100" dirty="0"/>
          </a:p>
        </p:txBody>
      </p:sp>
      <p:sp>
        <p:nvSpPr>
          <p:cNvPr id="9" name="Slide Number Placeholder 8"/>
          <p:cNvSpPr>
            <a:spLocks noGrp="1"/>
          </p:cNvSpPr>
          <p:nvPr>
            <p:ph type="sldNum" sz="quarter" idx="4"/>
          </p:nvPr>
        </p:nvSpPr>
        <p:spPr/>
        <p:txBody>
          <a:bodyPr/>
          <a:lstStyle/>
          <a:p>
            <a:pPr>
              <a:defRPr/>
            </a:pPr>
            <a:r>
              <a:rPr lang="en-CA" smtClean="0"/>
              <a:t>178 / 193</a:t>
            </a:r>
            <a:endParaRPr lang="en-CA" dirty="0"/>
          </a:p>
        </p:txBody>
      </p:sp>
    </p:spTree>
    <p:extLst>
      <p:ext uri="{BB962C8B-B14F-4D97-AF65-F5344CB8AC3E}">
        <p14:creationId xmlns:p14="http://schemas.microsoft.com/office/powerpoint/2010/main" val="27385893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14 – Additional Features</a:t>
            </a:r>
            <a:r>
              <a:rPr lang="en-US" dirty="0"/>
              <a:t/>
            </a:r>
            <a:br>
              <a:rPr lang="en-US" dirty="0"/>
            </a:br>
            <a:r>
              <a:rPr lang="en-CA" dirty="0"/>
              <a:t/>
            </a:r>
            <a:br>
              <a:rPr lang="en-CA" dirty="0"/>
            </a:br>
            <a:endParaRPr lang="en-CA" dirty="0"/>
          </a:p>
        </p:txBody>
      </p:sp>
      <p:sp>
        <p:nvSpPr>
          <p:cNvPr id="3" name="TextBox 87"/>
          <p:cNvSpPr txBox="1">
            <a:spLocks noChangeArrowheads="1"/>
          </p:cNvSpPr>
          <p:nvPr/>
        </p:nvSpPr>
        <p:spPr bwMode="auto">
          <a:xfrm>
            <a:off x="539552" y="1412776"/>
            <a:ext cx="7992888"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14.1.	</a:t>
            </a:r>
            <a:r>
              <a:rPr lang="en-CA" sz="2000" dirty="0" smtClean="0"/>
              <a:t>Hyperlinking</a:t>
            </a:r>
          </a:p>
          <a:p>
            <a:pPr eaLnBrk="1" hangingPunct="1">
              <a:lnSpc>
                <a:spcPct val="150000"/>
              </a:lnSpc>
            </a:pPr>
            <a:r>
              <a:rPr lang="en-CA" sz="2000" dirty="0"/>
              <a:t>14.2.	Scheduling and </a:t>
            </a:r>
            <a:r>
              <a:rPr lang="en-CA" sz="2000" dirty="0" smtClean="0"/>
              <a:t>Instances</a:t>
            </a:r>
            <a:endParaRPr lang="en-CA" sz="2000" dirty="0"/>
          </a:p>
          <a:p>
            <a:pPr eaLnBrk="1" hangingPunct="1">
              <a:lnSpc>
                <a:spcPct val="150000"/>
              </a:lnSpc>
            </a:pPr>
            <a:r>
              <a:rPr lang="en-CA" sz="2000" dirty="0"/>
              <a:t>14.3.	Exporting </a:t>
            </a:r>
            <a:r>
              <a:rPr lang="en-CA" sz="2000" dirty="0" smtClean="0"/>
              <a:t>Data</a:t>
            </a:r>
          </a:p>
          <a:p>
            <a:pPr eaLnBrk="1" hangingPunct="1">
              <a:lnSpc>
                <a:spcPct val="150000"/>
              </a:lnSpc>
            </a:pPr>
            <a:r>
              <a:rPr lang="en-CA" sz="2000" dirty="0"/>
              <a:t>14.4.	Data </a:t>
            </a:r>
            <a:r>
              <a:rPr lang="en-CA" sz="2000" dirty="0" smtClean="0"/>
              <a:t>Tracking</a:t>
            </a:r>
            <a:endParaRPr lang="en-CA" sz="2000" dirty="0"/>
          </a:p>
          <a:p>
            <a:pPr eaLnBrk="1" hangingPunct="1">
              <a:lnSpc>
                <a:spcPct val="150000"/>
              </a:lnSpc>
            </a:pPr>
            <a:r>
              <a:rPr lang="en-CA" sz="2000" dirty="0"/>
              <a:t>14.5.	Reference </a:t>
            </a:r>
            <a:r>
              <a:rPr lang="en-CA" sz="2000" dirty="0" smtClean="0"/>
              <a:t>Functions</a:t>
            </a:r>
            <a:endParaRPr lang="en-CA" sz="2000" dirty="0"/>
          </a:p>
          <a:p>
            <a:pPr eaLnBrk="1" hangingPunct="1">
              <a:lnSpc>
                <a:spcPct val="150000"/>
              </a:lnSpc>
            </a:pPr>
            <a:r>
              <a:rPr lang="en-CA" sz="2000" dirty="0"/>
              <a:t>14.6.	User </a:t>
            </a:r>
            <a:r>
              <a:rPr lang="en-CA" sz="2000" dirty="0" smtClean="0"/>
              <a:t>Prompts</a:t>
            </a:r>
            <a:endParaRPr lang="en-CA" sz="2000" dirty="0"/>
          </a:p>
          <a:p>
            <a:pPr eaLnBrk="1" hangingPunct="1">
              <a:lnSpc>
                <a:spcPct val="150000"/>
              </a:lnSpc>
            </a:pPr>
            <a:r>
              <a:rPr lang="en-CA" sz="2000" dirty="0"/>
              <a:t>14.7.	Moving Content between </a:t>
            </a:r>
            <a:r>
              <a:rPr lang="en-CA" sz="2000" dirty="0" smtClean="0"/>
              <a:t>WebI Documents</a:t>
            </a:r>
            <a:endParaRPr lang="en-CA" sz="2000" dirty="0"/>
          </a:p>
          <a:p>
            <a:pPr eaLnBrk="1" hangingPunct="1">
              <a:lnSpc>
                <a:spcPct val="150000"/>
              </a:lnSpc>
            </a:pPr>
            <a:r>
              <a:rPr lang="en-CA" sz="2000" dirty="0"/>
              <a:t>14.8.	Visualization </a:t>
            </a:r>
            <a:r>
              <a:rPr lang="en-CA" sz="2000" dirty="0" smtClean="0"/>
              <a:t>Techniques</a:t>
            </a:r>
            <a:endParaRPr lang="en-CA" sz="2000" dirty="0"/>
          </a:p>
          <a:p>
            <a:pPr eaLnBrk="1" hangingPunct="1">
              <a:lnSpc>
                <a:spcPct val="150000"/>
              </a:lnSpc>
            </a:pPr>
            <a:endParaRPr lang="en-CA" sz="2000" dirty="0"/>
          </a:p>
        </p:txBody>
      </p:sp>
      <p:sp>
        <p:nvSpPr>
          <p:cNvPr id="8" name="Slide Number Placeholder 7"/>
          <p:cNvSpPr>
            <a:spLocks noGrp="1"/>
          </p:cNvSpPr>
          <p:nvPr>
            <p:ph type="sldNum" sz="quarter" idx="4"/>
          </p:nvPr>
        </p:nvSpPr>
        <p:spPr/>
        <p:txBody>
          <a:bodyPr/>
          <a:lstStyle/>
          <a:p>
            <a:pPr>
              <a:defRPr/>
            </a:pPr>
            <a:r>
              <a:rPr lang="en-CA" smtClean="0"/>
              <a:t>179 / 193</a:t>
            </a:r>
            <a:endParaRPr lang="en-CA" dirty="0"/>
          </a:p>
        </p:txBody>
      </p:sp>
    </p:spTree>
    <p:extLst>
      <p:ext uri="{BB962C8B-B14F-4D97-AF65-F5344CB8AC3E}">
        <p14:creationId xmlns:p14="http://schemas.microsoft.com/office/powerpoint/2010/main" val="3229610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DRMIS System Landscape - RCN</a:t>
            </a: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755576" y="2276872"/>
            <a:ext cx="7722136" cy="3960440"/>
          </a:xfrm>
          <a:prstGeom prst="rect">
            <a:avLst/>
          </a:prstGeom>
          <a:noFill/>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18 / 193</a:t>
            </a:r>
            <a:endParaRPr lang="en-CA" dirty="0"/>
          </a:p>
        </p:txBody>
      </p:sp>
      <p:sp>
        <p:nvSpPr>
          <p:cNvPr id="8"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There are many parts to the DND information management and analytical toolset as shown in the above diagram.</a:t>
            </a:r>
          </a:p>
        </p:txBody>
      </p:sp>
    </p:spTree>
    <p:extLst>
      <p:ext uri="{BB962C8B-B14F-4D97-AF65-F5344CB8AC3E}">
        <p14:creationId xmlns:p14="http://schemas.microsoft.com/office/powerpoint/2010/main" val="8953738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Hyperlinking</a:t>
            </a:r>
          </a:p>
        </p:txBody>
      </p:sp>
      <p:sp>
        <p:nvSpPr>
          <p:cNvPr id="3" name="TextBox 87"/>
          <p:cNvSpPr txBox="1">
            <a:spLocks noChangeArrowheads="1"/>
          </p:cNvSpPr>
          <p:nvPr/>
        </p:nvSpPr>
        <p:spPr bwMode="auto">
          <a:xfrm>
            <a:off x="539552" y="1412776"/>
            <a:ext cx="7992888" cy="5293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buFont typeface="Arial" panose="020B0604020202020204" pitchFamily="34" charset="0"/>
              <a:buChar char="•"/>
            </a:pPr>
            <a:r>
              <a:rPr lang="en-US" sz="2000" dirty="0"/>
              <a:t>Creating a </a:t>
            </a:r>
            <a:r>
              <a:rPr lang="en-US" sz="2000" dirty="0" err="1"/>
              <a:t>HyperLink</a:t>
            </a:r>
            <a:r>
              <a:rPr lang="en-US" sz="2000" dirty="0"/>
              <a:t> to an external site from </a:t>
            </a:r>
            <a:r>
              <a:rPr lang="en-US" sz="2000" dirty="0" smtClean="0"/>
              <a:t>WebI (better works in HTML mode)</a:t>
            </a:r>
          </a:p>
          <a:p>
            <a:pPr marL="342900" indent="-342900" eaLnBrk="1" hangingPunct="1">
              <a:buFont typeface="Arial" panose="020B0604020202020204" pitchFamily="34" charset="0"/>
              <a:buChar char="•"/>
            </a:pPr>
            <a:endParaRPr lang="en-CA" sz="2000" dirty="0"/>
          </a:p>
          <a:p>
            <a:pPr marL="342900" indent="-342900" eaLnBrk="1" hangingPunct="1">
              <a:buFont typeface="Arial" panose="020B0604020202020204" pitchFamily="34" charset="0"/>
              <a:buChar char="•"/>
            </a:pPr>
            <a:endParaRPr lang="en-CA" sz="2000" dirty="0" smtClean="0"/>
          </a:p>
          <a:p>
            <a:pPr marL="342900" indent="-342900" eaLnBrk="1" hangingPunct="1">
              <a:buFont typeface="Arial" panose="020B0604020202020204" pitchFamily="34" charset="0"/>
              <a:buChar char="•"/>
            </a:pPr>
            <a:endParaRPr lang="en-CA" sz="2000" dirty="0"/>
          </a:p>
          <a:p>
            <a:pPr marL="342900" indent="-342900" eaLnBrk="1" hangingPunct="1">
              <a:buFont typeface="Arial" panose="020B0604020202020204" pitchFamily="34" charset="0"/>
              <a:buChar char="•"/>
            </a:pPr>
            <a:endParaRPr lang="en-US" sz="2800" dirty="0" smtClean="0"/>
          </a:p>
          <a:p>
            <a:pPr marL="342900" indent="-342900" eaLnBrk="1" hangingPunct="1">
              <a:buFont typeface="Arial" panose="020B0604020202020204" pitchFamily="34" charset="0"/>
              <a:buChar char="•"/>
            </a:pPr>
            <a:r>
              <a:rPr lang="en-US" sz="2000" dirty="0" smtClean="0">
                <a:effectLst>
                  <a:glow>
                    <a:srgbClr val="000000"/>
                  </a:glow>
                  <a:outerShdw sx="0" sy="0">
                    <a:srgbClr val="000000"/>
                  </a:outerShdw>
                  <a:reflection stA="0" endPos="0" fadeDir="0" sx="0" sy="0"/>
                </a:effectLst>
              </a:rPr>
              <a:t>Creating </a:t>
            </a:r>
            <a:r>
              <a:rPr lang="en-US" sz="2000" dirty="0">
                <a:effectLst>
                  <a:glow>
                    <a:srgbClr val="000000"/>
                  </a:glow>
                  <a:outerShdw sx="0" sy="0">
                    <a:srgbClr val="000000"/>
                  </a:outerShdw>
                  <a:reflection stA="0" endPos="0" fadeDir="0" sx="0" sy="0"/>
                </a:effectLst>
              </a:rPr>
              <a:t>a </a:t>
            </a:r>
            <a:r>
              <a:rPr lang="en-US" sz="2000" dirty="0" err="1">
                <a:effectLst>
                  <a:glow>
                    <a:srgbClr val="000000"/>
                  </a:glow>
                  <a:outerShdw sx="0" sy="0">
                    <a:srgbClr val="000000"/>
                  </a:outerShdw>
                  <a:reflection stA="0" endPos="0" fadeDir="0" sx="0" sy="0"/>
                </a:effectLst>
              </a:rPr>
              <a:t>HyperLink</a:t>
            </a:r>
            <a:r>
              <a:rPr lang="en-US" sz="2000" dirty="0">
                <a:effectLst>
                  <a:glow>
                    <a:srgbClr val="000000"/>
                  </a:glow>
                  <a:outerShdw sx="0" sy="0">
                    <a:srgbClr val="000000"/>
                  </a:outerShdw>
                  <a:reflection stA="0" endPos="0" fadeDir="0" sx="0" sy="0"/>
                </a:effectLst>
              </a:rPr>
              <a:t> to a WebI </a:t>
            </a:r>
            <a:r>
              <a:rPr lang="en-US" sz="2000" dirty="0" smtClean="0">
                <a:effectLst>
                  <a:glow>
                    <a:srgbClr val="000000"/>
                  </a:glow>
                  <a:outerShdw sx="0" sy="0">
                    <a:srgbClr val="000000"/>
                  </a:outerShdw>
                  <a:reflection stA="0" endPos="0" fadeDir="0" sx="0" sy="0"/>
                </a:effectLst>
              </a:rPr>
              <a:t>document</a:t>
            </a:r>
          </a:p>
          <a:p>
            <a:pPr marL="342900" indent="-342900" eaLnBrk="1" hangingPunct="1">
              <a:buFont typeface="Arial" panose="020B0604020202020204" pitchFamily="34" charset="0"/>
              <a:buChar char="•"/>
            </a:pPr>
            <a:endParaRPr lang="en-CA" sz="2000" dirty="0" smtClean="0">
              <a:effectLst>
                <a:glow>
                  <a:srgbClr val="000000"/>
                </a:glow>
                <a:outerShdw sx="0" sy="0">
                  <a:srgbClr val="000000"/>
                </a:outerShdw>
                <a:reflection stA="0" endPos="0" fadeDir="0" sx="0" sy="0"/>
              </a:effectLst>
            </a:endParaRPr>
          </a:p>
          <a:p>
            <a:pPr marL="342900" indent="-342900" eaLnBrk="1" hangingPunct="1">
              <a:buFont typeface="Arial" panose="020B0604020202020204" pitchFamily="34" charset="0"/>
              <a:buChar char="•"/>
            </a:pPr>
            <a:endParaRPr lang="en-US" sz="1400" dirty="0" smtClean="0">
              <a:effectLst>
                <a:glow>
                  <a:srgbClr val="000000"/>
                </a:glow>
                <a:outerShdw sx="0" sy="0">
                  <a:srgbClr val="000000"/>
                </a:outerShdw>
                <a:reflection stA="0" endPos="0" fadeDir="0" sx="0" sy="0"/>
              </a:effectLst>
            </a:endParaRPr>
          </a:p>
          <a:p>
            <a:pPr marL="447675" eaLnBrk="1" hangingPunct="1"/>
            <a:r>
              <a:rPr lang="en-US" sz="1400" dirty="0" smtClean="0"/>
              <a:t>Example: </a:t>
            </a:r>
          </a:p>
          <a:p>
            <a:pPr marL="447675" eaLnBrk="1" hangingPunct="1"/>
            <a:endParaRPr lang="en-US" sz="400" dirty="0" smtClean="0"/>
          </a:p>
          <a:p>
            <a:pPr marL="447675" eaLnBrk="1" hangingPunct="1"/>
            <a:r>
              <a:rPr lang="en-US" sz="1400" dirty="0" smtClean="0">
                <a:hlinkClick r:id="rId3"/>
              </a:rPr>
              <a:t>http</a:t>
            </a:r>
            <a:r>
              <a:rPr lang="en-US" sz="1400" dirty="0">
                <a:hlinkClick r:id="rId3"/>
              </a:rPr>
              <a:t>://md8ci.forces.mil.ca:57500/BOE/OpenDocument/opendoc/openDocument.jsp?sIDType=CUID&amp;iDocID=M1faso8ADbisAIwAlgAALzkBAgrX98YAAAA</a:t>
            </a:r>
            <a:endParaRPr lang="en-US" sz="2000" dirty="0"/>
          </a:p>
          <a:p>
            <a:pPr marL="342900" indent="-342900" eaLnBrk="1" hangingPunct="1">
              <a:buFont typeface="Arial" panose="020B0604020202020204" pitchFamily="34" charset="0"/>
              <a:buChar char="•"/>
            </a:pPr>
            <a:endParaRPr lang="en-US" sz="2000" dirty="0" smtClean="0">
              <a:effectLst>
                <a:glow>
                  <a:srgbClr val="000000"/>
                </a:glow>
                <a:outerShdw sx="0" sy="0">
                  <a:srgbClr val="000000"/>
                </a:outerShdw>
                <a:reflection stA="0" endPos="0" fadeDir="0" sx="0" sy="0"/>
              </a:effectLst>
            </a:endParaRPr>
          </a:p>
          <a:p>
            <a:pPr marL="342900" indent="-342900" eaLnBrk="1" hangingPunct="1">
              <a:buFont typeface="Arial" panose="020B0604020202020204" pitchFamily="34" charset="0"/>
              <a:buChar char="•"/>
            </a:pPr>
            <a:r>
              <a:rPr lang="en-US" sz="2000" dirty="0" smtClean="0"/>
              <a:t>Note: If </a:t>
            </a:r>
            <a:r>
              <a:rPr lang="en-US" sz="2000" dirty="0"/>
              <a:t>you make changes to the WebI document and save it as a new document, the document link (/CUID) changes, and the above link would no longer work.</a:t>
            </a:r>
            <a:endParaRPr lang="en-US" sz="2000" dirty="0">
              <a:effectLst>
                <a:glow>
                  <a:srgbClr val="000000"/>
                </a:glow>
                <a:outerShdw sx="0" sy="0">
                  <a:srgbClr val="000000"/>
                </a:outerShdw>
                <a:reflection stA="0" endPos="0" fadeDir="0" sx="0" sy="0"/>
              </a:effectLst>
            </a:endParaRPr>
          </a:p>
          <a:p>
            <a:pPr marL="342900" indent="-342900" eaLnBrk="1" hangingPunct="1">
              <a:buFont typeface="Arial" panose="020B0604020202020204" pitchFamily="34" charset="0"/>
              <a:buChar char="•"/>
            </a:pPr>
            <a:endParaRPr lang="en-CA" sz="2000" dirty="0"/>
          </a:p>
        </p:txBody>
      </p:sp>
      <p:pic>
        <p:nvPicPr>
          <p:cNvPr id="5" name="Picture 4"/>
          <p:cNvPicPr/>
          <p:nvPr/>
        </p:nvPicPr>
        <p:blipFill>
          <a:blip r:embed="rId4"/>
          <a:stretch>
            <a:fillRect/>
          </a:stretch>
        </p:blipFill>
        <p:spPr>
          <a:xfrm>
            <a:off x="971600" y="2276873"/>
            <a:ext cx="7488832" cy="792088"/>
          </a:xfrm>
          <a:prstGeom prst="rect">
            <a:avLst/>
          </a:prstGeom>
          <a:ln>
            <a:solidFill>
              <a:schemeClr val="accent1"/>
            </a:solidFill>
          </a:ln>
        </p:spPr>
      </p:pic>
      <p:sp>
        <p:nvSpPr>
          <p:cNvPr id="6" name="Rectangle 5"/>
          <p:cNvSpPr/>
          <p:nvPr/>
        </p:nvSpPr>
        <p:spPr>
          <a:xfrm>
            <a:off x="971600" y="3813433"/>
            <a:ext cx="7450595" cy="369332"/>
          </a:xfrm>
          <a:prstGeom prst="rect">
            <a:avLst/>
          </a:prstGeom>
        </p:spPr>
        <p:txBody>
          <a:bodyPr wrap="square">
            <a:spAutoFit/>
          </a:bodyPr>
          <a:lstStyle/>
          <a:p>
            <a:pPr algn="ctr"/>
            <a:r>
              <a:rPr lang="en-US" u="sng" dirty="0">
                <a:solidFill>
                  <a:srgbClr val="0099FF"/>
                </a:solidFill>
                <a:ea typeface="Times New Roman" panose="02020603050405020304" pitchFamily="18" charset="0"/>
                <a:cs typeface="Arial" panose="020B0604020202020204" pitchFamily="34" charset="0"/>
              </a:rPr>
              <a:t>http://md8ci.forces.mil.ca:57500</a:t>
            </a:r>
            <a:endParaRPr lang="en-US" u="sng" dirty="0">
              <a:solidFill>
                <a:srgbClr val="0099FF"/>
              </a:solidFill>
            </a:endParaRPr>
          </a:p>
        </p:txBody>
      </p:sp>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1" name="Slide Number Placeholder 10"/>
          <p:cNvSpPr>
            <a:spLocks noGrp="1"/>
          </p:cNvSpPr>
          <p:nvPr>
            <p:ph type="sldNum" sz="quarter" idx="4"/>
          </p:nvPr>
        </p:nvSpPr>
        <p:spPr/>
        <p:txBody>
          <a:bodyPr/>
          <a:lstStyle/>
          <a:p>
            <a:pPr>
              <a:defRPr/>
            </a:pPr>
            <a:r>
              <a:rPr lang="en-CA" smtClean="0"/>
              <a:t>180 / 193</a:t>
            </a:r>
            <a:endParaRPr lang="en-CA" dirty="0"/>
          </a:p>
        </p:txBody>
      </p:sp>
    </p:spTree>
    <p:extLst>
      <p:ext uri="{BB962C8B-B14F-4D97-AF65-F5344CB8AC3E}">
        <p14:creationId xmlns:p14="http://schemas.microsoft.com/office/powerpoint/2010/main" val="3246242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Scheduling and Instances</a:t>
            </a: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Reports can be run routinely through scheduling. </a:t>
            </a: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2727198" y="1805763"/>
            <a:ext cx="3617595" cy="2170430"/>
          </a:xfrm>
          <a:prstGeom prst="rect">
            <a:avLst/>
          </a:prstGeom>
          <a:noFill/>
          <a:ln>
            <a:solidFill>
              <a:schemeClr val="accent1"/>
            </a:solidFill>
          </a:ln>
        </p:spPr>
      </p:pic>
      <p:pic>
        <p:nvPicPr>
          <p:cNvPr id="5" name="Picture 4"/>
          <p:cNvPicPr/>
          <p:nvPr/>
        </p:nvPicPr>
        <p:blipFill>
          <a:blip r:embed="rId4"/>
          <a:stretch>
            <a:fillRect/>
          </a:stretch>
        </p:blipFill>
        <p:spPr>
          <a:xfrm>
            <a:off x="1640077" y="4149080"/>
            <a:ext cx="5791835" cy="2437130"/>
          </a:xfrm>
          <a:prstGeom prst="rect">
            <a:avLst/>
          </a:prstGeom>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1" name="Slide Number Placeholder 10"/>
          <p:cNvSpPr>
            <a:spLocks noGrp="1"/>
          </p:cNvSpPr>
          <p:nvPr>
            <p:ph type="sldNum" sz="quarter" idx="4"/>
          </p:nvPr>
        </p:nvSpPr>
        <p:spPr/>
        <p:txBody>
          <a:bodyPr/>
          <a:lstStyle/>
          <a:p>
            <a:pPr>
              <a:defRPr/>
            </a:pPr>
            <a:r>
              <a:rPr lang="en-CA" smtClean="0"/>
              <a:t>181 / 193</a:t>
            </a:r>
            <a:endParaRPr lang="en-CA" dirty="0"/>
          </a:p>
        </p:txBody>
      </p:sp>
    </p:spTree>
    <p:extLst>
      <p:ext uri="{BB962C8B-B14F-4D97-AF65-F5344CB8AC3E}">
        <p14:creationId xmlns:p14="http://schemas.microsoft.com/office/powerpoint/2010/main" val="2399160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Exporting Data</a:t>
            </a:r>
          </a:p>
        </p:txBody>
      </p:sp>
      <p:sp>
        <p:nvSpPr>
          <p:cNvPr id="3" name="TextBox 87"/>
          <p:cNvSpPr txBox="1">
            <a:spLocks noChangeArrowheads="1"/>
          </p:cNvSpPr>
          <p:nvPr/>
        </p:nvSpPr>
        <p:spPr bwMode="auto">
          <a:xfrm>
            <a:off x="539552" y="1412776"/>
            <a:ext cx="7992888"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WebI allows you to export data into Excel SpreadSheets. </a:t>
            </a:r>
            <a:endParaRPr lang="en-US" sz="2000" dirty="0" smtClean="0"/>
          </a:p>
          <a:p>
            <a:endParaRPr lang="en-US" sz="2000" dirty="0"/>
          </a:p>
          <a:p>
            <a:r>
              <a:rPr lang="en-US" sz="2000" dirty="0" smtClean="0"/>
              <a:t>This </a:t>
            </a:r>
            <a:r>
              <a:rPr lang="en-US" sz="2000" dirty="0"/>
              <a:t>can be useful to print or distribute reports to individuals who do not have access to WebI. </a:t>
            </a:r>
          </a:p>
          <a:p>
            <a:r>
              <a:rPr lang="en-US" sz="2000" dirty="0"/>
              <a:t> </a:t>
            </a:r>
          </a:p>
          <a:p>
            <a:r>
              <a:rPr lang="en-US" sz="2000" dirty="0"/>
              <a:t>There are two different processes for exporting your document depending on your WebI View preferences: Applet, HTML, or PDF. </a:t>
            </a:r>
            <a:endParaRPr lang="en-US" sz="2000" dirty="0" smtClean="0"/>
          </a:p>
          <a:p>
            <a:endParaRPr lang="en-US" sz="2000" dirty="0"/>
          </a:p>
          <a:p>
            <a:r>
              <a:rPr lang="en-US" sz="2000" dirty="0" smtClean="0"/>
              <a:t>The </a:t>
            </a:r>
            <a:r>
              <a:rPr lang="en-US" sz="2000" dirty="0"/>
              <a:t>View preference can be changed following the process in section “Setting WebI preferences.”</a:t>
            </a:r>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2802763" y="4653136"/>
            <a:ext cx="3466465" cy="1706245"/>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182 / 193</a:t>
            </a:r>
            <a:endParaRPr lang="en-CA" dirty="0"/>
          </a:p>
        </p:txBody>
      </p:sp>
    </p:spTree>
    <p:extLst>
      <p:ext uri="{BB962C8B-B14F-4D97-AF65-F5344CB8AC3E}">
        <p14:creationId xmlns:p14="http://schemas.microsoft.com/office/powerpoint/2010/main" val="310736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Data Tracking</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When a report is updated, the difference in data points can be tracked to see progressions and differences. </a:t>
            </a:r>
          </a:p>
        </p:txBody>
      </p:sp>
      <p:pic>
        <p:nvPicPr>
          <p:cNvPr id="4" name="Picture 3"/>
          <p:cNvPicPr/>
          <p:nvPr/>
        </p:nvPicPr>
        <p:blipFill>
          <a:blip r:embed="rId3"/>
          <a:stretch>
            <a:fillRect/>
          </a:stretch>
        </p:blipFill>
        <p:spPr>
          <a:xfrm>
            <a:off x="1168273" y="2708920"/>
            <a:ext cx="6735445" cy="687070"/>
          </a:xfrm>
          <a:prstGeom prst="rect">
            <a:avLst/>
          </a:prstGeom>
          <a:ln>
            <a:solidFill>
              <a:schemeClr val="accent1"/>
            </a:solidFill>
          </a:ln>
        </p:spPr>
      </p:pic>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642957" y="4221088"/>
            <a:ext cx="7898720" cy="1656184"/>
          </a:xfrm>
          <a:prstGeom prst="rect">
            <a:avLst/>
          </a:prstGeom>
          <a:noFill/>
          <a:ln>
            <a:solidFill>
              <a:schemeClr val="accent1"/>
            </a:solidFill>
          </a:ln>
        </p:spPr>
      </p:pic>
      <p:sp>
        <p:nvSpPr>
          <p:cNvPr id="7"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1" name="Slide Number Placeholder 10"/>
          <p:cNvSpPr>
            <a:spLocks noGrp="1"/>
          </p:cNvSpPr>
          <p:nvPr>
            <p:ph type="sldNum" sz="quarter" idx="4"/>
          </p:nvPr>
        </p:nvSpPr>
        <p:spPr/>
        <p:txBody>
          <a:bodyPr/>
          <a:lstStyle/>
          <a:p>
            <a:pPr>
              <a:defRPr/>
            </a:pPr>
            <a:r>
              <a:rPr lang="en-CA" smtClean="0"/>
              <a:t>183 / 193</a:t>
            </a:r>
            <a:endParaRPr lang="en-CA" dirty="0"/>
          </a:p>
        </p:txBody>
      </p:sp>
    </p:spTree>
    <p:extLst>
      <p:ext uri="{BB962C8B-B14F-4D97-AF65-F5344CB8AC3E}">
        <p14:creationId xmlns:p14="http://schemas.microsoft.com/office/powerpoint/2010/main" val="3008579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Data Tracking (contd.)</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a:t>WebI displays differences in data from a preset refresh and the latest refresh. You are able to choose from a selection of refreshes that you have done in that report previously.</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3995936" y="2276872"/>
            <a:ext cx="4114557" cy="4238953"/>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184 / 193</a:t>
            </a:r>
            <a:endParaRPr lang="en-CA" dirty="0"/>
          </a:p>
        </p:txBody>
      </p:sp>
    </p:spTree>
    <p:extLst>
      <p:ext uri="{BB962C8B-B14F-4D97-AF65-F5344CB8AC3E}">
        <p14:creationId xmlns:p14="http://schemas.microsoft.com/office/powerpoint/2010/main" val="30556422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Data Tracking (contd.)</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You can change the  formatting for dimension, detail and measure objects based on whether any value is being inserted or deleted or changed.</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2403217" y="2204864"/>
            <a:ext cx="4265558" cy="4389149"/>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185 / 193</a:t>
            </a:r>
            <a:endParaRPr lang="en-CA" dirty="0"/>
          </a:p>
        </p:txBody>
      </p:sp>
    </p:spTree>
    <p:extLst>
      <p:ext uri="{BB962C8B-B14F-4D97-AF65-F5344CB8AC3E}">
        <p14:creationId xmlns:p14="http://schemas.microsoft.com/office/powerpoint/2010/main" val="37825380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Reference Functions</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Variables with Reference Functions can be created to show the previous data for a dimension and the difference between the current and previous data sets. </a:t>
            </a: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1339406" y="2636912"/>
            <a:ext cx="6393180" cy="2134235"/>
          </a:xfrm>
          <a:prstGeom prst="rect">
            <a:avLst/>
          </a:prstGeom>
          <a:noFill/>
          <a:ln>
            <a:solidFill>
              <a:schemeClr val="accent1"/>
            </a:solidFill>
          </a:ln>
        </p:spPr>
      </p:pic>
      <p:sp>
        <p:nvSpPr>
          <p:cNvPr id="5" name="TextBox 87"/>
          <p:cNvSpPr txBox="1">
            <a:spLocks noChangeArrowheads="1"/>
          </p:cNvSpPr>
          <p:nvPr/>
        </p:nvSpPr>
        <p:spPr bwMode="auto">
          <a:xfrm>
            <a:off x="8604448" y="6597352"/>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186 / 193</a:t>
            </a:r>
            <a:endParaRPr lang="en-CA" dirty="0"/>
          </a:p>
        </p:txBody>
      </p:sp>
    </p:spTree>
    <p:extLst>
      <p:ext uri="{BB962C8B-B14F-4D97-AF65-F5344CB8AC3E}">
        <p14:creationId xmlns:p14="http://schemas.microsoft.com/office/powerpoint/2010/main" val="1127562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Reference Functions (contd.)</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Example: the below table displays work orders for FMF CB for April 2017 and shows the difference between the current data and the last update. Any changes with increased values will appear in a green cell. </a:t>
            </a:r>
          </a:p>
        </p:txBody>
      </p:sp>
      <p:pic>
        <p:nvPicPr>
          <p:cNvPr id="4" name="Picture 3"/>
          <p:cNvPicPr/>
          <p:nvPr/>
        </p:nvPicPr>
        <p:blipFill>
          <a:blip r:embed="rId3"/>
          <a:stretch>
            <a:fillRect/>
          </a:stretch>
        </p:blipFill>
        <p:spPr>
          <a:xfrm>
            <a:off x="674293" y="2636912"/>
            <a:ext cx="7723406" cy="3096344"/>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187 / 193</a:t>
            </a:r>
            <a:endParaRPr lang="en-CA" dirty="0"/>
          </a:p>
        </p:txBody>
      </p:sp>
    </p:spTree>
    <p:extLst>
      <p:ext uri="{BB962C8B-B14F-4D97-AF65-F5344CB8AC3E}">
        <p14:creationId xmlns:p14="http://schemas.microsoft.com/office/powerpoint/2010/main" val="5549384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User Prompts</a:t>
            </a:r>
          </a:p>
        </p:txBody>
      </p:sp>
      <p:sp>
        <p:nvSpPr>
          <p:cNvPr id="3" name="TextBox 87"/>
          <p:cNvSpPr txBox="1">
            <a:spLocks noChangeArrowheads="1"/>
          </p:cNvSpPr>
          <p:nvPr/>
        </p:nvSpPr>
        <p:spPr bwMode="auto">
          <a:xfrm>
            <a:off x="539552" y="1412776"/>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It is a good practice to populate the User Prompts quick reference (featured by template). This is useful for Consumers who cannot edit/verify Data Source filters/prompts. Use the </a:t>
            </a:r>
            <a:r>
              <a:rPr lang="en-US" sz="2000" b="1" dirty="0" err="1"/>
              <a:t>UserResponse</a:t>
            </a:r>
            <a:r>
              <a:rPr lang="en-US" sz="2000" b="1" dirty="0"/>
              <a:t>()</a:t>
            </a:r>
            <a:r>
              <a:rPr lang="en-US" sz="2000" dirty="0"/>
              <a:t> function to verify/capture Data Source prompts.</a:t>
            </a:r>
          </a:p>
        </p:txBody>
      </p:sp>
      <p:pic>
        <p:nvPicPr>
          <p:cNvPr id="4" name="Picture 3"/>
          <p:cNvPicPr/>
          <p:nvPr/>
        </p:nvPicPr>
        <p:blipFill>
          <a:blip r:embed="rId3"/>
          <a:stretch>
            <a:fillRect/>
          </a:stretch>
        </p:blipFill>
        <p:spPr>
          <a:xfrm>
            <a:off x="1296047" y="2924944"/>
            <a:ext cx="6479897" cy="3024336"/>
          </a:xfrm>
          <a:prstGeom prst="rect">
            <a:avLst/>
          </a:prstGeom>
          <a:ln>
            <a:solidFill>
              <a:schemeClr val="accent1"/>
            </a:solidFill>
          </a:ln>
        </p:spPr>
      </p:pic>
      <p:sp>
        <p:nvSpPr>
          <p:cNvPr id="5"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188 / 193</a:t>
            </a:r>
            <a:endParaRPr lang="en-CA" dirty="0"/>
          </a:p>
        </p:txBody>
      </p:sp>
    </p:spTree>
    <p:extLst>
      <p:ext uri="{BB962C8B-B14F-4D97-AF65-F5344CB8AC3E}">
        <p14:creationId xmlns:p14="http://schemas.microsoft.com/office/powerpoint/2010/main" val="3329658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When moving content from inside a single Web Intelligence Document, you can right click on the object, select copy and paste it to another report tab</a:t>
            </a:r>
            <a:r>
              <a:rPr lang="en-US" sz="2000" dirty="0" smtClean="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61925" y="4203446"/>
            <a:ext cx="2960783" cy="2520000"/>
          </a:xfrm>
          <a:prstGeom prst="rect">
            <a:avLst/>
          </a:prstGeom>
          <a:noFill/>
          <a:ln>
            <a:solidFill>
              <a:schemeClr val="accent1"/>
            </a:solidFill>
          </a:ln>
        </p:spPr>
      </p:pic>
      <p:pic>
        <p:nvPicPr>
          <p:cNvPr id="5" name="Picture 4"/>
          <p:cNvPicPr>
            <a:picLocks noChangeAspect="1"/>
          </p:cNvPicPr>
          <p:nvPr/>
        </p:nvPicPr>
        <p:blipFill>
          <a:blip r:embed="rId4"/>
          <a:stretch>
            <a:fillRect/>
          </a:stretch>
        </p:blipFill>
        <p:spPr>
          <a:xfrm>
            <a:off x="4862250" y="2412106"/>
            <a:ext cx="3660458" cy="1673543"/>
          </a:xfrm>
          <a:prstGeom prst="rect">
            <a:avLst/>
          </a:prstGeom>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Title 1"/>
          <p:cNvSpPr>
            <a:spLocks noGrp="1"/>
          </p:cNvSpPr>
          <p:nvPr>
            <p:ph type="ctrTitle"/>
          </p:nvPr>
        </p:nvSpPr>
        <p:spPr>
          <a:xfrm>
            <a:off x="143508" y="620688"/>
            <a:ext cx="8784976" cy="792088"/>
          </a:xfrm>
        </p:spPr>
        <p:txBody>
          <a:bodyPr/>
          <a:lstStyle/>
          <a:p>
            <a:pPr lvl="1"/>
            <a:r>
              <a:rPr lang="en-CA" dirty="0"/>
              <a:t>Moving Content between WebI Documents</a:t>
            </a:r>
            <a:endParaRPr lang="en-US" dirty="0"/>
          </a:p>
        </p:txBody>
      </p:sp>
      <p:sp>
        <p:nvSpPr>
          <p:cNvPr id="11" name="Slide Number Placeholder 10"/>
          <p:cNvSpPr>
            <a:spLocks noGrp="1"/>
          </p:cNvSpPr>
          <p:nvPr>
            <p:ph type="sldNum" sz="quarter" idx="4"/>
          </p:nvPr>
        </p:nvSpPr>
        <p:spPr/>
        <p:txBody>
          <a:bodyPr/>
          <a:lstStyle/>
          <a:p>
            <a:pPr>
              <a:defRPr/>
            </a:pPr>
            <a:r>
              <a:rPr lang="en-CA" smtClean="0"/>
              <a:t>189 / 193</a:t>
            </a:r>
            <a:endParaRPr lang="en-CA" dirty="0"/>
          </a:p>
        </p:txBody>
      </p:sp>
      <p:sp>
        <p:nvSpPr>
          <p:cNvPr id="8" name="TextBox 87"/>
          <p:cNvSpPr txBox="1">
            <a:spLocks noChangeArrowheads="1"/>
          </p:cNvSpPr>
          <p:nvPr/>
        </p:nvSpPr>
        <p:spPr bwMode="auto">
          <a:xfrm>
            <a:off x="611560" y="2296618"/>
            <a:ext cx="4250690"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a:buFont typeface="Arial" panose="020B0604020202020204" pitchFamily="34" charset="0"/>
              <a:buChar char="•"/>
            </a:pPr>
            <a:r>
              <a:rPr lang="en-CA" sz="2000" dirty="0" smtClean="0"/>
              <a:t>Ensure </a:t>
            </a:r>
            <a:r>
              <a:rPr lang="en-CA" sz="2000" dirty="0"/>
              <a:t>that your Preferences are set to Applet for View and </a:t>
            </a:r>
            <a:r>
              <a:rPr lang="en-CA" sz="2000" dirty="0" smtClean="0"/>
              <a:t>Modify.</a:t>
            </a:r>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endParaRPr lang="en-CA" sz="800" dirty="0"/>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endParaRPr lang="en-CA" sz="800" dirty="0"/>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endParaRPr lang="en-CA" sz="800" dirty="0"/>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endParaRPr lang="en-CA" sz="800" dirty="0"/>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endParaRPr lang="en-CA" sz="800" dirty="0" smtClean="0"/>
          </a:p>
          <a:p>
            <a:pPr marL="342900" indent="-342900">
              <a:buFont typeface="Arial" panose="020B0604020202020204" pitchFamily="34" charset="0"/>
              <a:buChar char="•"/>
            </a:pPr>
            <a:r>
              <a:rPr lang="en-CA" sz="2000" dirty="0"/>
              <a:t>Ensure that the check box “</a:t>
            </a:r>
            <a:r>
              <a:rPr lang="en-CA" sz="2000" dirty="0" err="1"/>
              <a:t>Resuse</a:t>
            </a:r>
            <a:r>
              <a:rPr lang="en-CA" sz="2000" dirty="0"/>
              <a:t> copied elements in other Web Intelligence documents (slower)” is selected.</a:t>
            </a:r>
            <a:endParaRPr lang="en-US" sz="2000" dirty="0"/>
          </a:p>
          <a:p>
            <a:endParaRPr lang="en-US" sz="2000" dirty="0"/>
          </a:p>
        </p:txBody>
      </p:sp>
    </p:spTree>
    <p:extLst>
      <p:ext uri="{BB962C8B-B14F-4D97-AF65-F5344CB8AC3E}">
        <p14:creationId xmlns:p14="http://schemas.microsoft.com/office/powerpoint/2010/main" val="1646636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DRMIS Environment</a:t>
            </a:r>
          </a:p>
        </p:txBody>
      </p:sp>
      <p:sp>
        <p:nvSpPr>
          <p:cNvPr id="3" name="TextBox 87"/>
          <p:cNvSpPr txBox="1">
            <a:spLocks noChangeArrowheads="1"/>
          </p:cNvSpPr>
          <p:nvPr/>
        </p:nvSpPr>
        <p:spPr bwMode="auto">
          <a:xfrm>
            <a:off x="539552" y="1412776"/>
            <a:ext cx="5688632"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a:t>The DRMIS enclave is accessed through the Virtual Private Network (</a:t>
            </a:r>
            <a:r>
              <a:rPr lang="en-US" sz="2000" b="1" dirty="0"/>
              <a:t>VPN</a:t>
            </a:r>
            <a:r>
              <a:rPr lang="en-US" sz="2000" dirty="0"/>
              <a:t>). This is accessed through a Public Key Infrastructure (</a:t>
            </a:r>
            <a:r>
              <a:rPr lang="en-US" sz="2000" b="1" dirty="0"/>
              <a:t>PKI</a:t>
            </a:r>
            <a:r>
              <a:rPr lang="en-US" sz="2000" dirty="0"/>
              <a:t>) authentication.</a:t>
            </a:r>
          </a:p>
          <a:p>
            <a:pPr eaLnBrk="1" hangingPunct="1"/>
            <a:endParaRPr lang="en-US" sz="1100" dirty="0"/>
          </a:p>
          <a:p>
            <a:pPr eaLnBrk="1" hangingPunct="1"/>
            <a:r>
              <a:rPr lang="en-US" sz="2000" dirty="0"/>
              <a:t>SAP’s various ECC (ERP Central Component) modules form the central </a:t>
            </a:r>
            <a:r>
              <a:rPr lang="en-US" sz="2000" b="1" dirty="0"/>
              <a:t>DRMIS ECC</a:t>
            </a:r>
            <a:r>
              <a:rPr lang="en-US" sz="2000" dirty="0"/>
              <a:t> Production instance. </a:t>
            </a:r>
          </a:p>
          <a:p>
            <a:pPr eaLnBrk="1" hangingPunct="1"/>
            <a:endParaRPr lang="en-US" sz="1100" dirty="0"/>
          </a:p>
          <a:p>
            <a:pPr eaLnBrk="1" hangingPunct="1"/>
            <a:r>
              <a:rPr lang="en-US" sz="2000" dirty="0"/>
              <a:t>Additionally, each ship has a </a:t>
            </a:r>
            <a:r>
              <a:rPr lang="en-US" sz="2000" b="1" dirty="0"/>
              <a:t>Deployed DRMIS </a:t>
            </a:r>
            <a:r>
              <a:rPr lang="en-US" sz="2000" dirty="0"/>
              <a:t>server and each submarine has a </a:t>
            </a:r>
            <a:r>
              <a:rPr lang="en-US" sz="2000" b="1" dirty="0"/>
              <a:t>Mobile DRMIS </a:t>
            </a:r>
            <a:r>
              <a:rPr lang="en-US" sz="2000" dirty="0"/>
              <a:t>server. </a:t>
            </a:r>
          </a:p>
          <a:p>
            <a:pPr eaLnBrk="1" hangingPunct="1"/>
            <a:endParaRPr lang="en-CA" sz="1100" dirty="0"/>
          </a:p>
          <a:p>
            <a:pPr eaLnBrk="1" hangingPunct="1"/>
            <a:r>
              <a:rPr lang="en-US" sz="2000" dirty="0"/>
              <a:t>The </a:t>
            </a:r>
            <a:r>
              <a:rPr lang="en-US" sz="2000" b="1" dirty="0"/>
              <a:t>DRMIS Business Warehouse </a:t>
            </a:r>
            <a:r>
              <a:rPr lang="en-US" sz="2000" dirty="0"/>
              <a:t>(</a:t>
            </a:r>
            <a:r>
              <a:rPr lang="en-US" sz="2000" b="1" dirty="0"/>
              <a:t>BW</a:t>
            </a:r>
            <a:r>
              <a:rPr lang="en-US" sz="2000" dirty="0"/>
              <a:t>) is a data warehouse that stores current and historical data from DRMIS. </a:t>
            </a:r>
            <a:endParaRPr lang="en-CA" sz="2000" dirty="0"/>
          </a:p>
        </p:txBody>
      </p:sp>
      <p:pic>
        <p:nvPicPr>
          <p:cNvPr id="4" name="Picture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36305" y="1628800"/>
            <a:ext cx="2346325" cy="2959100"/>
          </a:xfrm>
          <a:prstGeom prst="rect">
            <a:avLst/>
          </a:prstGeom>
          <a:noFill/>
          <a:ln>
            <a:solidFill>
              <a:schemeClr val="accent1"/>
            </a:solidFill>
          </a:ln>
        </p:spPr>
      </p:pic>
      <p:sp>
        <p:nvSpPr>
          <p:cNvPr id="5" name="Rectangle 4"/>
          <p:cNvSpPr/>
          <p:nvPr/>
        </p:nvSpPr>
        <p:spPr>
          <a:xfrm>
            <a:off x="539552" y="5089247"/>
            <a:ext cx="7992888" cy="1508105"/>
          </a:xfrm>
          <a:prstGeom prst="rect">
            <a:avLst/>
          </a:prstGeom>
        </p:spPr>
        <p:txBody>
          <a:bodyPr wrap="square">
            <a:spAutoFit/>
          </a:bodyPr>
          <a:lstStyle/>
          <a:p>
            <a:pPr eaLnBrk="1" hangingPunct="1"/>
            <a:r>
              <a:rPr lang="en-US" sz="2000" dirty="0"/>
              <a:t>DRMIS ECC data is uploaded to DRMIS BW at various intervals, some are either daily or weekly or monthly (as per business/technical requirements). </a:t>
            </a:r>
            <a:endParaRPr lang="en-US" sz="2000" dirty="0" smtClean="0"/>
          </a:p>
          <a:p>
            <a:pPr eaLnBrk="1" hangingPunct="1"/>
            <a:endParaRPr lang="en-US" sz="1100" dirty="0" smtClean="0"/>
          </a:p>
          <a:p>
            <a:pPr eaLnBrk="1" hangingPunct="1"/>
            <a:r>
              <a:rPr lang="en-US" sz="2000" dirty="0" smtClean="0"/>
              <a:t>BOBJ </a:t>
            </a:r>
            <a:r>
              <a:rPr lang="en-US" sz="2000" dirty="0"/>
              <a:t>tools, like, WebI, Crystal Report, Dashboard, etc., uses Business Explorer (</a:t>
            </a:r>
            <a:r>
              <a:rPr lang="en-US" sz="2000" b="1" dirty="0"/>
              <a:t>BEx</a:t>
            </a:r>
            <a:r>
              <a:rPr lang="en-US" sz="2000" dirty="0"/>
              <a:t>) queries to access DRMIS BW data.</a:t>
            </a:r>
            <a:endParaRPr lang="en-CA" sz="2000" dirty="0"/>
          </a:p>
        </p:txBody>
      </p:sp>
      <p:sp>
        <p:nvSpPr>
          <p:cNvPr id="6" name="TextBox 87"/>
          <p:cNvSpPr txBox="1">
            <a:spLocks noChangeArrowheads="1"/>
          </p:cNvSpPr>
          <p:nvPr/>
        </p:nvSpPr>
        <p:spPr bwMode="auto">
          <a:xfrm>
            <a:off x="8676456" y="6597352"/>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11" name="Slide Number Placeholder 10"/>
          <p:cNvSpPr>
            <a:spLocks noGrp="1"/>
          </p:cNvSpPr>
          <p:nvPr>
            <p:ph type="sldNum" sz="quarter" idx="4"/>
          </p:nvPr>
        </p:nvSpPr>
        <p:spPr/>
        <p:txBody>
          <a:bodyPr/>
          <a:lstStyle/>
          <a:p>
            <a:pPr>
              <a:defRPr/>
            </a:pPr>
            <a:r>
              <a:rPr lang="en-CA" smtClean="0"/>
              <a:t>19 / 193</a:t>
            </a:r>
            <a:endParaRPr lang="en-CA" dirty="0"/>
          </a:p>
        </p:txBody>
      </p:sp>
    </p:spTree>
    <p:extLst>
      <p:ext uri="{BB962C8B-B14F-4D97-AF65-F5344CB8AC3E}">
        <p14:creationId xmlns:p14="http://schemas.microsoft.com/office/powerpoint/2010/main" val="3700673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Visualization Techniques</a:t>
            </a:r>
          </a:p>
        </p:txBody>
      </p:sp>
      <p:sp>
        <p:nvSpPr>
          <p:cNvPr id="3" name="TextBox 87"/>
          <p:cNvSpPr txBox="1">
            <a:spLocks noChangeArrowheads="1"/>
          </p:cNvSpPr>
          <p:nvPr/>
        </p:nvSpPr>
        <p:spPr bwMode="auto">
          <a:xfrm>
            <a:off x="539552" y="1412776"/>
            <a:ext cx="7992888" cy="232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There is a separate course available for Visualization Techniques, however few key factors of better visualization are</a:t>
            </a:r>
            <a:r>
              <a:rPr lang="en-US" sz="2000" dirty="0" smtClean="0"/>
              <a:t>:</a:t>
            </a:r>
          </a:p>
          <a:p>
            <a:endParaRPr lang="en-US" sz="500" dirty="0"/>
          </a:p>
          <a:p>
            <a:pPr marL="1085850" lvl="1" indent="-342900">
              <a:buFont typeface="Arial" panose="020B0604020202020204" pitchFamily="34" charset="0"/>
              <a:buChar char="•"/>
            </a:pPr>
            <a:r>
              <a:rPr lang="en-US" sz="2000" dirty="0"/>
              <a:t>Less is more</a:t>
            </a:r>
          </a:p>
          <a:p>
            <a:pPr marL="1085850" lvl="1" indent="-342900">
              <a:buFont typeface="Arial" panose="020B0604020202020204" pitchFamily="34" charset="0"/>
              <a:buChar char="•"/>
            </a:pPr>
            <a:r>
              <a:rPr lang="en-US" sz="2000" dirty="0"/>
              <a:t>No excessive whitespace</a:t>
            </a:r>
          </a:p>
          <a:p>
            <a:pPr marL="1085850" lvl="1" indent="-342900">
              <a:buFont typeface="Arial" panose="020B0604020202020204" pitchFamily="34" charset="0"/>
              <a:buChar char="•"/>
            </a:pPr>
            <a:r>
              <a:rPr lang="en-US" sz="2000" dirty="0"/>
              <a:t>Stay within canvas boundaries</a:t>
            </a:r>
          </a:p>
          <a:p>
            <a:pPr marL="1085850" lvl="1" indent="-342900">
              <a:buFont typeface="Arial" panose="020B0604020202020204" pitchFamily="34" charset="0"/>
              <a:buChar char="•"/>
            </a:pPr>
            <a:r>
              <a:rPr lang="en-US" sz="2000" dirty="0"/>
              <a:t>Easy interpretation</a:t>
            </a:r>
          </a:p>
          <a:p>
            <a:pPr marL="1085850" lvl="1" indent="-342900">
              <a:buFont typeface="Arial" panose="020B0604020202020204" pitchFamily="34" charset="0"/>
              <a:buChar char="•"/>
            </a:pPr>
            <a:r>
              <a:rPr lang="en-US" sz="2000" dirty="0"/>
              <a:t>Do not overload the user with unnecessary information</a:t>
            </a:r>
          </a:p>
        </p:txBody>
      </p:sp>
      <p:pic>
        <p:nvPicPr>
          <p:cNvPr id="5" name="Picture 4"/>
          <p:cNvPicPr/>
          <p:nvPr/>
        </p:nvPicPr>
        <p:blipFill>
          <a:blip r:embed="rId3"/>
          <a:stretch>
            <a:fillRect/>
          </a:stretch>
        </p:blipFill>
        <p:spPr>
          <a:xfrm>
            <a:off x="1411171" y="3861048"/>
            <a:ext cx="6249650" cy="2597021"/>
          </a:xfrm>
          <a:prstGeom prst="rect">
            <a:avLst/>
          </a:prstGeom>
          <a:ln>
            <a:solidFill>
              <a:schemeClr val="accent1"/>
            </a:solidFill>
          </a:ln>
        </p:spPr>
      </p:pic>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14</a:t>
            </a:r>
            <a:endParaRPr lang="en-CA" sz="1100" dirty="0"/>
          </a:p>
        </p:txBody>
      </p:sp>
      <p:sp>
        <p:nvSpPr>
          <p:cNvPr id="10" name="Slide Number Placeholder 9"/>
          <p:cNvSpPr>
            <a:spLocks noGrp="1"/>
          </p:cNvSpPr>
          <p:nvPr>
            <p:ph type="sldNum" sz="quarter" idx="4"/>
          </p:nvPr>
        </p:nvSpPr>
        <p:spPr/>
        <p:txBody>
          <a:bodyPr/>
          <a:lstStyle/>
          <a:p>
            <a:pPr>
              <a:defRPr/>
            </a:pPr>
            <a:r>
              <a:rPr lang="en-CA" smtClean="0"/>
              <a:t>190 / 193</a:t>
            </a:r>
            <a:endParaRPr lang="en-CA" dirty="0"/>
          </a:p>
        </p:txBody>
      </p:sp>
    </p:spTree>
    <p:extLst>
      <p:ext uri="{BB962C8B-B14F-4D97-AF65-F5344CB8AC3E}">
        <p14:creationId xmlns:p14="http://schemas.microsoft.com/office/powerpoint/2010/main" val="32959547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0"/>
            <a:r>
              <a:rPr lang="en-US" dirty="0"/>
              <a:t>Summary</a:t>
            </a:r>
          </a:p>
        </p:txBody>
      </p:sp>
      <p:sp>
        <p:nvSpPr>
          <p:cNvPr id="3" name="TextBox 87"/>
          <p:cNvSpPr txBox="1">
            <a:spLocks noChangeArrowheads="1"/>
          </p:cNvSpPr>
          <p:nvPr/>
        </p:nvSpPr>
        <p:spPr bwMode="auto">
          <a:xfrm>
            <a:off x="539552" y="1412776"/>
            <a:ext cx="7992888"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 this course you have learned how to use SAP BusinessObjects Web Intelligence to create analytical and ad-hoc reports for yourself and your department. </a:t>
            </a:r>
          </a:p>
          <a:p>
            <a:r>
              <a:rPr lang="en-US" sz="2000" dirty="0"/>
              <a:t> </a:t>
            </a:r>
          </a:p>
          <a:p>
            <a:r>
              <a:rPr lang="en-US" sz="2000" dirty="0"/>
              <a:t>You can now create reports consuming data from DRMIS and from external sources using Excel files. Your reports can not only contain charts, tables and graphs but you can also incorporate filters, input controls, breaks, sections and sorting to make them more robust and user friendly. </a:t>
            </a:r>
          </a:p>
          <a:p>
            <a:r>
              <a:rPr lang="en-US" sz="2000" dirty="0"/>
              <a:t> </a:t>
            </a:r>
          </a:p>
          <a:p>
            <a:r>
              <a:rPr lang="en-US" sz="2000" dirty="0"/>
              <a:t>You have also received exposure as to how to navigate in and around the BI Launch Pad and its new folder structure for your reports and for other departments’ reports as well. </a:t>
            </a:r>
          </a:p>
          <a:p>
            <a:r>
              <a:rPr lang="en-US" sz="2000" dirty="0"/>
              <a:t> </a:t>
            </a:r>
          </a:p>
          <a:p>
            <a:r>
              <a:rPr lang="en-US" sz="2000" dirty="0"/>
              <a:t>We hope you have enjoyed this training and we look forward to your feedback!</a:t>
            </a:r>
          </a:p>
        </p:txBody>
      </p:sp>
      <p:sp>
        <p:nvSpPr>
          <p:cNvPr id="4"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15</a:t>
            </a:r>
            <a:endParaRPr lang="en-CA" sz="1100" dirty="0"/>
          </a:p>
        </p:txBody>
      </p:sp>
      <p:sp>
        <p:nvSpPr>
          <p:cNvPr id="9" name="Slide Number Placeholder 8"/>
          <p:cNvSpPr>
            <a:spLocks noGrp="1"/>
          </p:cNvSpPr>
          <p:nvPr>
            <p:ph type="sldNum" sz="quarter" idx="4"/>
          </p:nvPr>
        </p:nvSpPr>
        <p:spPr/>
        <p:txBody>
          <a:bodyPr/>
          <a:lstStyle/>
          <a:p>
            <a:pPr>
              <a:defRPr/>
            </a:pPr>
            <a:r>
              <a:rPr lang="en-CA" smtClean="0"/>
              <a:t>191 / 193</a:t>
            </a:r>
            <a:endParaRPr lang="en-CA" dirty="0"/>
          </a:p>
        </p:txBody>
      </p:sp>
    </p:spTree>
    <p:extLst>
      <p:ext uri="{BB962C8B-B14F-4D97-AF65-F5344CB8AC3E}">
        <p14:creationId xmlns:p14="http://schemas.microsoft.com/office/powerpoint/2010/main" val="636363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26</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26</a:t>
            </a:r>
            <a:r>
              <a:rPr lang="en-CA" sz="2000" dirty="0" smtClean="0">
                <a:effectLst>
                  <a:glow>
                    <a:srgbClr val="000000"/>
                  </a:glow>
                  <a:outerShdw sx="0" sy="0">
                    <a:srgbClr val="000000"/>
                  </a:outerShdw>
                  <a:reflection stA="0" endPos="0" fadeDir="0" sx="0" sy="0"/>
                </a:effectLst>
              </a:rPr>
              <a:t>: </a:t>
            </a:r>
            <a:r>
              <a:rPr lang="en-US" sz="2000" dirty="0"/>
              <a:t>Create your own Web Intelligence </a:t>
            </a:r>
            <a:r>
              <a:rPr lang="en-US" sz="2000" dirty="0" smtClean="0"/>
              <a:t>Document.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show how you can create a WID from an existing excel spreadsheet, include visualizations and input controls.  After the exercise is complete, email your teacher a PDF of your output.</a:t>
            </a:r>
          </a:p>
          <a:p>
            <a:pPr eaLnBrk="1" hangingPunct="1"/>
            <a:endParaRPr lang="en-CA" sz="2000" dirty="0" smtClean="0">
              <a:effectLst>
                <a:glow>
                  <a:srgbClr val="000000"/>
                </a:glow>
                <a:outerShdw sx="0" sy="0">
                  <a:srgbClr val="000000"/>
                </a:outerShdw>
                <a:reflection stA="0" endPos="0" fadeDir="0" sx="0" sy="0"/>
              </a:effectLst>
            </a:endParaRPr>
          </a:p>
        </p:txBody>
      </p:sp>
      <p:sp>
        <p:nvSpPr>
          <p:cNvPr id="6" name="TextBox 87"/>
          <p:cNvSpPr txBox="1">
            <a:spLocks noChangeArrowheads="1"/>
          </p:cNvSpPr>
          <p:nvPr/>
        </p:nvSpPr>
        <p:spPr bwMode="auto">
          <a:xfrm>
            <a:off x="8604448" y="6596390"/>
            <a:ext cx="57606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15</a:t>
            </a:r>
            <a:endParaRPr lang="en-CA" sz="1100" dirty="0"/>
          </a:p>
        </p:txBody>
      </p:sp>
      <p:sp>
        <p:nvSpPr>
          <p:cNvPr id="9" name="Slide Number Placeholder 8"/>
          <p:cNvSpPr>
            <a:spLocks noGrp="1"/>
          </p:cNvSpPr>
          <p:nvPr>
            <p:ph type="sldNum" sz="quarter" idx="4"/>
          </p:nvPr>
        </p:nvSpPr>
        <p:spPr/>
        <p:txBody>
          <a:bodyPr/>
          <a:lstStyle/>
          <a:p>
            <a:pPr>
              <a:defRPr/>
            </a:pPr>
            <a:r>
              <a:rPr lang="en-CA" smtClean="0"/>
              <a:t>192 / 193</a:t>
            </a:r>
            <a:endParaRPr lang="en-CA" dirty="0"/>
          </a:p>
        </p:txBody>
      </p:sp>
    </p:spTree>
    <p:extLst>
      <p:ext uri="{BB962C8B-B14F-4D97-AF65-F5344CB8AC3E}">
        <p14:creationId xmlns:p14="http://schemas.microsoft.com/office/powerpoint/2010/main" val="1387681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5904656"/>
          </a:xfrm>
        </p:spPr>
        <p:txBody>
          <a:bodyPr anchor="ctr"/>
          <a:lstStyle/>
          <a:p>
            <a:pPr algn="ctr"/>
            <a:r>
              <a:rPr lang="en-CA" dirty="0" smtClean="0"/>
              <a:t>Thank You!</a:t>
            </a:r>
            <a:endParaRPr lang="en-CA" dirty="0"/>
          </a:p>
        </p:txBody>
      </p:sp>
      <p:sp>
        <p:nvSpPr>
          <p:cNvPr id="7" name="Slide Number Placeholder 6"/>
          <p:cNvSpPr>
            <a:spLocks noGrp="1"/>
          </p:cNvSpPr>
          <p:nvPr>
            <p:ph type="sldNum" sz="quarter" idx="4"/>
          </p:nvPr>
        </p:nvSpPr>
        <p:spPr/>
        <p:txBody>
          <a:bodyPr/>
          <a:lstStyle/>
          <a:p>
            <a:pPr>
              <a:defRPr/>
            </a:pPr>
            <a:r>
              <a:rPr lang="en-CA" smtClean="0"/>
              <a:t>193 / 193</a:t>
            </a:r>
            <a:endParaRPr lang="en-CA" dirty="0"/>
          </a:p>
        </p:txBody>
      </p:sp>
    </p:spTree>
    <p:extLst>
      <p:ext uri="{BB962C8B-B14F-4D97-AF65-F5344CB8AC3E}">
        <p14:creationId xmlns:p14="http://schemas.microsoft.com/office/powerpoint/2010/main" val="2547977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t>Onboarding</a:t>
            </a:r>
            <a:r>
              <a:rPr lang="en-CA" dirty="0"/>
              <a:t/>
            </a:r>
            <a:br>
              <a:rPr lang="en-CA" dirty="0"/>
            </a:br>
            <a:endParaRPr lang="en-CA" dirty="0"/>
          </a:p>
        </p:txBody>
      </p:sp>
      <p:sp>
        <p:nvSpPr>
          <p:cNvPr id="3" name="TextBox 87"/>
          <p:cNvSpPr txBox="1">
            <a:spLocks noChangeArrowheads="1"/>
          </p:cNvSpPr>
          <p:nvPr/>
        </p:nvSpPr>
        <p:spPr bwMode="auto">
          <a:xfrm>
            <a:off x="323528" y="1412776"/>
            <a:ext cx="8604956" cy="4985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Onboarding is done for consumers and authors when they get their BI Account:</a:t>
            </a:r>
          </a:p>
          <a:p>
            <a:pPr marL="1257300" lvl="1" indent="-514350" eaLnBrk="1" hangingPunct="1">
              <a:lnSpc>
                <a:spcPct val="150000"/>
              </a:lnSpc>
              <a:buFont typeface="+mj-lt"/>
              <a:buAutoNum type="romanUcPeriod"/>
            </a:pPr>
            <a:r>
              <a:rPr lang="en-CA" sz="1600" u="sng" dirty="0">
                <a:hlinkClick r:id="rId3"/>
              </a:rPr>
              <a:t>Onboarding </a:t>
            </a:r>
            <a:r>
              <a:rPr lang="en-CA" sz="1600" u="sng" dirty="0" smtClean="0">
                <a:hlinkClick r:id="rId3"/>
              </a:rPr>
              <a:t>Handout</a:t>
            </a:r>
            <a:endParaRPr lang="en-CA" sz="1600" u="sng" dirty="0" smtClean="0"/>
          </a:p>
          <a:p>
            <a:pPr marL="1257300" lvl="1" indent="-514350" eaLnBrk="1" hangingPunct="1">
              <a:lnSpc>
                <a:spcPct val="150000"/>
              </a:lnSpc>
              <a:buFont typeface="+mj-lt"/>
              <a:buAutoNum type="romanUcPeriod"/>
            </a:pPr>
            <a:r>
              <a:rPr lang="en-CA" sz="1600" dirty="0"/>
              <a:t>Plug in PKI card and connect to Cisco AnyConnect VPN</a:t>
            </a:r>
          </a:p>
          <a:p>
            <a:pPr marL="1257300" lvl="1" indent="-514350" eaLnBrk="1" hangingPunct="1">
              <a:lnSpc>
                <a:spcPct val="150000"/>
              </a:lnSpc>
              <a:buFont typeface="+mj-lt"/>
              <a:buAutoNum type="romanUcPeriod"/>
              <a:tabLst>
                <a:tab pos="4219575" algn="l"/>
              </a:tabLst>
            </a:pPr>
            <a:r>
              <a:rPr lang="en-CA" sz="1600" dirty="0" smtClean="0"/>
              <a:t>BI </a:t>
            </a:r>
            <a:r>
              <a:rPr lang="en-CA" sz="1600" dirty="0"/>
              <a:t>Portal (MOP 350) (one time </a:t>
            </a:r>
            <a:r>
              <a:rPr lang="en-CA" sz="1600" dirty="0" smtClean="0"/>
              <a:t>log-in): </a:t>
            </a:r>
            <a:r>
              <a:rPr lang="en-CA" sz="1400" dirty="0" smtClean="0"/>
              <a:t>	</a:t>
            </a:r>
            <a:r>
              <a:rPr lang="en-CA" sz="1400" u="sng" dirty="0" smtClean="0">
                <a:hlinkClick r:id="rId4"/>
              </a:rPr>
              <a:t>http</a:t>
            </a:r>
            <a:r>
              <a:rPr lang="en-CA" sz="1400" u="sng" dirty="0">
                <a:hlinkClick r:id="rId4"/>
              </a:rPr>
              <a:t>://</a:t>
            </a:r>
            <a:r>
              <a:rPr lang="en-CA" sz="1400" u="sng" dirty="0" smtClean="0">
                <a:hlinkClick r:id="rId4"/>
              </a:rPr>
              <a:t>m6bci.forces.mil.ca:59000/irj/portal</a:t>
            </a:r>
            <a:endParaRPr lang="en-CA" sz="1400" u="sng" dirty="0" smtClean="0"/>
          </a:p>
          <a:p>
            <a:pPr marL="1257300" lvl="1" indent="-514350" eaLnBrk="1" hangingPunct="1">
              <a:lnSpc>
                <a:spcPct val="150000"/>
              </a:lnSpc>
              <a:buFont typeface="+mj-lt"/>
              <a:buAutoNum type="romanUcPeriod"/>
              <a:tabLst>
                <a:tab pos="4572000" algn="l"/>
              </a:tabLst>
            </a:pPr>
            <a:r>
              <a:rPr lang="en-CA" sz="1600" dirty="0" smtClean="0"/>
              <a:t>Federated </a:t>
            </a:r>
            <a:r>
              <a:rPr lang="en-CA" sz="1600" dirty="0"/>
              <a:t>Portal (MEP 700)*:   </a:t>
            </a:r>
            <a:r>
              <a:rPr lang="en-CA" sz="1400" dirty="0" smtClean="0"/>
              <a:t>	</a:t>
            </a:r>
            <a:r>
              <a:rPr lang="en-CA" sz="1400" dirty="0" smtClean="0">
                <a:hlinkClick r:id="rId5"/>
              </a:rPr>
              <a:t>http</a:t>
            </a:r>
            <a:r>
              <a:rPr lang="en-CA" sz="1400" dirty="0">
                <a:hlinkClick r:id="rId5"/>
              </a:rPr>
              <a:t>://</a:t>
            </a:r>
            <a:r>
              <a:rPr lang="en-CA" sz="1400" dirty="0" smtClean="0">
                <a:hlinkClick r:id="rId5"/>
              </a:rPr>
              <a:t>mp9ci.forces.mil.ca:58800/irj/portal</a:t>
            </a:r>
            <a:endParaRPr lang="en-CA" sz="1400" dirty="0" smtClean="0"/>
          </a:p>
          <a:p>
            <a:pPr marL="1257300" lvl="1" indent="-514350" eaLnBrk="1" hangingPunct="1">
              <a:lnSpc>
                <a:spcPct val="150000"/>
              </a:lnSpc>
              <a:buFont typeface="+mj-lt"/>
              <a:buAutoNum type="romanUcPeriod"/>
            </a:pPr>
            <a:r>
              <a:rPr lang="en-CA" sz="1600" dirty="0">
                <a:hlinkClick r:id="rId6"/>
              </a:rPr>
              <a:t>Command Analytics Support Centre </a:t>
            </a:r>
            <a:r>
              <a:rPr lang="en-CA" sz="1600" dirty="0" smtClean="0">
                <a:hlinkClick r:id="rId6"/>
              </a:rPr>
              <a:t>Portal</a:t>
            </a:r>
            <a:endParaRPr lang="en-CA" sz="1600" dirty="0" smtClean="0"/>
          </a:p>
          <a:p>
            <a:pPr marL="1257300" lvl="1" indent="-514350" eaLnBrk="1" hangingPunct="1">
              <a:lnSpc>
                <a:spcPct val="150000"/>
              </a:lnSpc>
              <a:buFont typeface="+mj-lt"/>
              <a:buAutoNum type="romanUcPeriod"/>
            </a:pPr>
            <a:r>
              <a:rPr lang="en-CA" sz="1600" dirty="0" smtClean="0">
                <a:hlinkClick r:id="rId7"/>
              </a:rPr>
              <a:t>ADM (Data, Innovation and Analytics)</a:t>
            </a:r>
            <a:r>
              <a:rPr lang="en-CA" sz="1600" dirty="0" smtClean="0"/>
              <a:t> </a:t>
            </a:r>
          </a:p>
          <a:p>
            <a:pPr marL="1257300" lvl="1" indent="-514350" eaLnBrk="1" hangingPunct="1">
              <a:lnSpc>
                <a:spcPct val="150000"/>
              </a:lnSpc>
              <a:buFont typeface="+mj-lt"/>
              <a:buAutoNum type="romanUcPeriod"/>
            </a:pPr>
            <a:r>
              <a:rPr lang="en-CA" sz="1600" dirty="0">
                <a:hlinkClick r:id="rId8"/>
              </a:rPr>
              <a:t>DLN Learning </a:t>
            </a:r>
            <a:r>
              <a:rPr lang="en-CA" sz="1600" dirty="0" smtClean="0">
                <a:hlinkClick r:id="rId8"/>
              </a:rPr>
              <a:t>Portal</a:t>
            </a:r>
            <a:endParaRPr lang="en-CA" sz="1600" dirty="0" smtClean="0"/>
          </a:p>
          <a:p>
            <a:pPr marL="1257300" lvl="1" indent="-514350" eaLnBrk="1" hangingPunct="1">
              <a:lnSpc>
                <a:spcPct val="150000"/>
              </a:lnSpc>
              <a:buFont typeface="+mj-lt"/>
              <a:buAutoNum type="romanUcPeriod"/>
            </a:pPr>
            <a:r>
              <a:rPr lang="en-CA" sz="1600" dirty="0">
                <a:hlinkClick r:id="rId9"/>
              </a:rPr>
              <a:t>Secure Global </a:t>
            </a:r>
            <a:r>
              <a:rPr lang="en-CA" sz="1600" dirty="0" smtClean="0">
                <a:hlinkClick r:id="rId9"/>
              </a:rPr>
              <a:t>Desktop</a:t>
            </a:r>
            <a:endParaRPr lang="en-CA" sz="1600" dirty="0" smtClean="0"/>
          </a:p>
          <a:p>
            <a:pPr marL="1257300" lvl="1" indent="-514350" eaLnBrk="1" hangingPunct="1">
              <a:lnSpc>
                <a:spcPct val="150000"/>
              </a:lnSpc>
              <a:buFont typeface="+mj-lt"/>
              <a:buAutoNum type="romanUcPeriod"/>
            </a:pPr>
            <a:r>
              <a:rPr lang="en-CA" sz="1600" dirty="0"/>
              <a:t>Command Analytics Authors:</a:t>
            </a:r>
            <a:endParaRPr lang="en-US" sz="1600" dirty="0"/>
          </a:p>
          <a:p>
            <a:pPr marL="1885950" lvl="3" indent="-285750" eaLnBrk="1" hangingPunct="1">
              <a:lnSpc>
                <a:spcPct val="150000"/>
              </a:lnSpc>
              <a:buFont typeface="Arial" panose="020B0604020202020204" pitchFamily="34" charset="0"/>
              <a:buChar char="•"/>
            </a:pPr>
            <a:r>
              <a:rPr lang="en-CA" sz="1600" u="sng" dirty="0">
                <a:hlinkClick r:id="rId10"/>
              </a:rPr>
              <a:t>Reporting Design and Standards </a:t>
            </a:r>
            <a:r>
              <a:rPr lang="en-CA" sz="1600" u="sng" dirty="0" smtClean="0">
                <a:hlinkClick r:id="rId10"/>
              </a:rPr>
              <a:t>Guide</a:t>
            </a:r>
            <a:endParaRPr lang="en-CA" sz="1600" u="sng" dirty="0" smtClean="0"/>
          </a:p>
          <a:p>
            <a:pPr marL="1885950" lvl="3" indent="-285750" eaLnBrk="1" hangingPunct="1">
              <a:lnSpc>
                <a:spcPct val="150000"/>
              </a:lnSpc>
              <a:buFont typeface="Arial" panose="020B0604020202020204" pitchFamily="34" charset="0"/>
              <a:buChar char="•"/>
            </a:pPr>
            <a:r>
              <a:rPr lang="en-CA" sz="1600" u="sng" dirty="0" smtClean="0">
                <a:hlinkClick r:id="rId11"/>
              </a:rPr>
              <a:t>Analytics </a:t>
            </a:r>
            <a:r>
              <a:rPr lang="en-CA" sz="1600" u="sng" dirty="0">
                <a:hlinkClick r:id="rId11"/>
              </a:rPr>
              <a:t>Author </a:t>
            </a:r>
            <a:r>
              <a:rPr lang="en-CA" sz="1600" u="sng" dirty="0" smtClean="0">
                <a:hlinkClick r:id="rId11"/>
              </a:rPr>
              <a:t>Communiqués</a:t>
            </a:r>
            <a:endParaRPr lang="en-US" sz="1600" dirty="0"/>
          </a:p>
          <a:p>
            <a:pPr marL="1257300" lvl="1" indent="-514350" eaLnBrk="1" hangingPunct="1">
              <a:lnSpc>
                <a:spcPct val="150000"/>
              </a:lnSpc>
              <a:buFont typeface="+mj-lt"/>
              <a:buAutoNum type="romanUcPeriod"/>
            </a:pPr>
            <a:r>
              <a:rPr lang="en-CA" sz="1600" dirty="0">
                <a:hlinkClick r:id="rId12"/>
              </a:rPr>
              <a:t>Strong Secure </a:t>
            </a:r>
            <a:r>
              <a:rPr lang="en-CA" sz="1600" dirty="0" smtClean="0">
                <a:hlinkClick r:id="rId12"/>
              </a:rPr>
              <a:t>Engaged</a:t>
            </a:r>
            <a:endParaRPr lang="en-US" sz="1600" dirty="0"/>
          </a:p>
        </p:txBody>
      </p:sp>
      <p:sp>
        <p:nvSpPr>
          <p:cNvPr id="9" name="Slide Number Placeholder 8"/>
          <p:cNvSpPr>
            <a:spLocks noGrp="1"/>
          </p:cNvSpPr>
          <p:nvPr>
            <p:ph type="sldNum" sz="quarter" idx="4"/>
          </p:nvPr>
        </p:nvSpPr>
        <p:spPr/>
        <p:txBody>
          <a:bodyPr/>
          <a:lstStyle/>
          <a:p>
            <a:pPr>
              <a:defRPr/>
            </a:pPr>
            <a:r>
              <a:rPr lang="en-CA" smtClean="0"/>
              <a:t>2 / 193</a:t>
            </a:r>
            <a:endParaRPr lang="en-CA" dirty="0"/>
          </a:p>
        </p:txBody>
      </p:sp>
    </p:spTree>
    <p:extLst>
      <p:ext uri="{BB962C8B-B14F-4D97-AF65-F5344CB8AC3E}">
        <p14:creationId xmlns:p14="http://schemas.microsoft.com/office/powerpoint/2010/main" val="28459991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Types of BOBJ BI Accounts</a:t>
            </a:r>
            <a:endParaRPr lang="en-CA" dirty="0"/>
          </a:p>
        </p:txBody>
      </p:sp>
      <p:sp>
        <p:nvSpPr>
          <p:cNvPr id="3" name="TextBox 87"/>
          <p:cNvSpPr txBox="1">
            <a:spLocks noChangeArrowheads="1"/>
          </p:cNvSpPr>
          <p:nvPr/>
        </p:nvSpPr>
        <p:spPr bwMode="auto">
          <a:xfrm>
            <a:off x="539552" y="1412776"/>
            <a:ext cx="7992888" cy="4585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There are different types of BOBJ BI </a:t>
            </a:r>
            <a:r>
              <a:rPr lang="en-US" sz="2000" dirty="0" smtClean="0"/>
              <a:t>accounts in DRMIS: </a:t>
            </a:r>
          </a:p>
          <a:p>
            <a:endParaRPr lang="en-CA" sz="1200" dirty="0"/>
          </a:p>
          <a:p>
            <a:pPr lvl="0"/>
            <a:r>
              <a:rPr lang="en-US" sz="2000" b="1" dirty="0"/>
              <a:t>Authors</a:t>
            </a:r>
            <a:r>
              <a:rPr lang="en-US" sz="2000" dirty="0"/>
              <a:t> are able to create reports, run BEx Queries, and manipulate reports fully. This is the type of access you will have when performing this </a:t>
            </a:r>
            <a:r>
              <a:rPr lang="en-US" sz="2000" dirty="0" err="1"/>
              <a:t>WebI</a:t>
            </a:r>
            <a:r>
              <a:rPr lang="en-US" sz="2000" dirty="0"/>
              <a:t> course.</a:t>
            </a:r>
            <a:endParaRPr lang="en-CA" sz="2000" dirty="0"/>
          </a:p>
          <a:p>
            <a:r>
              <a:rPr lang="en-US" sz="2000" dirty="0"/>
              <a:t> </a:t>
            </a:r>
            <a:endParaRPr lang="en-CA" sz="2000" dirty="0"/>
          </a:p>
          <a:p>
            <a:pPr lvl="0"/>
            <a:r>
              <a:rPr lang="en-US" sz="2000" b="1" dirty="0"/>
              <a:t>Consumers</a:t>
            </a:r>
            <a:r>
              <a:rPr lang="en-US" sz="2000" dirty="0"/>
              <a:t> are able to view reports and make basic manipulations of the report. This is the most common account and most users fall under this access.</a:t>
            </a:r>
            <a:endParaRPr lang="en-CA" sz="2000" dirty="0"/>
          </a:p>
          <a:p>
            <a:r>
              <a:rPr lang="en-US" sz="2000" dirty="0"/>
              <a:t> </a:t>
            </a:r>
            <a:endParaRPr lang="en-CA" sz="2000" dirty="0"/>
          </a:p>
          <a:p>
            <a:pPr lvl="0"/>
            <a:r>
              <a:rPr lang="en-US" sz="2000" b="1" dirty="0"/>
              <a:t>Delegated Administrators</a:t>
            </a:r>
            <a:r>
              <a:rPr lang="en-US" sz="2000" dirty="0"/>
              <a:t> </a:t>
            </a:r>
            <a:r>
              <a:rPr lang="en-US" sz="2000" dirty="0" smtClean="0"/>
              <a:t>are able to maintain various system and/or user aspects in BI Launch Pad.</a:t>
            </a:r>
            <a:endParaRPr lang="en-CA" sz="2000" dirty="0"/>
          </a:p>
          <a:p>
            <a:r>
              <a:rPr lang="en-US" sz="2000" dirty="0"/>
              <a:t> </a:t>
            </a:r>
            <a:endParaRPr lang="en-CA" sz="2000" dirty="0"/>
          </a:p>
          <a:p>
            <a:pPr lvl="0"/>
            <a:r>
              <a:rPr lang="en-US" sz="2000" b="1" dirty="0"/>
              <a:t>Publishers</a:t>
            </a:r>
            <a:r>
              <a:rPr lang="en-US" sz="2000" dirty="0"/>
              <a:t> are able to schedule reports to be updated at scheduled times, as well as produce PDF reports for distribution.</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9" name="Slide Number Placeholder 8"/>
          <p:cNvSpPr>
            <a:spLocks noGrp="1"/>
          </p:cNvSpPr>
          <p:nvPr>
            <p:ph type="sldNum" sz="quarter" idx="4"/>
          </p:nvPr>
        </p:nvSpPr>
        <p:spPr/>
        <p:txBody>
          <a:bodyPr/>
          <a:lstStyle/>
          <a:p>
            <a:pPr>
              <a:defRPr/>
            </a:pPr>
            <a:r>
              <a:rPr lang="en-CA" smtClean="0"/>
              <a:t>20 / 193</a:t>
            </a:r>
            <a:endParaRPr lang="en-CA" dirty="0"/>
          </a:p>
        </p:txBody>
      </p:sp>
    </p:spTree>
    <p:extLst>
      <p:ext uri="{BB962C8B-B14F-4D97-AF65-F5344CB8AC3E}">
        <p14:creationId xmlns:p14="http://schemas.microsoft.com/office/powerpoint/2010/main" val="411379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Signing into BI Portal</a:t>
            </a:r>
            <a:endParaRPr lang="en-CA" dirty="0"/>
          </a:p>
        </p:txBody>
      </p:sp>
      <p:sp>
        <p:nvSpPr>
          <p:cNvPr id="3" name="TextBox 87"/>
          <p:cNvSpPr txBox="1">
            <a:spLocks noChangeArrowheads="1"/>
          </p:cNvSpPr>
          <p:nvPr/>
        </p:nvSpPr>
        <p:spPr bwMode="auto">
          <a:xfrm>
            <a:off x="539552" y="1412776"/>
            <a:ext cx="7992888"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To access WebI and create reports, one needs to access the BI Portal, called </a:t>
            </a:r>
            <a:r>
              <a:rPr lang="en-US" sz="2000" b="1" dirty="0"/>
              <a:t>SAP BOBJ BI Launch Pad</a:t>
            </a:r>
            <a:r>
              <a:rPr lang="en-US" sz="2000" dirty="0"/>
              <a:t>. </a:t>
            </a:r>
          </a:p>
          <a:p>
            <a:endParaRPr lang="en-US" sz="2000" dirty="0"/>
          </a:p>
          <a:p>
            <a:r>
              <a:rPr lang="en-US" sz="2000" dirty="0"/>
              <a:t>However, in order to connect to the BI Portal, one needs to connect to the Virtual Private Network (</a:t>
            </a:r>
            <a:r>
              <a:rPr lang="en-US" sz="2000" b="1" dirty="0"/>
              <a:t>VPN</a:t>
            </a:r>
            <a:r>
              <a:rPr lang="en-US" sz="2000" dirty="0"/>
              <a:t>) using DWAN credentials first. </a:t>
            </a:r>
            <a:r>
              <a:rPr lang="en-US" sz="2000" dirty="0" smtClean="0"/>
              <a:t> While </a:t>
            </a:r>
            <a:r>
              <a:rPr lang="en-US" sz="2000" dirty="0"/>
              <a:t>connecting to the VPN, a prompt for the Public Key Infrastructure </a:t>
            </a:r>
            <a:r>
              <a:rPr lang="en-US" sz="2000" dirty="0" smtClean="0"/>
              <a:t>(</a:t>
            </a:r>
            <a:r>
              <a:rPr lang="en-US" sz="2000" b="1" dirty="0" smtClean="0"/>
              <a:t>PKI</a:t>
            </a:r>
            <a:r>
              <a:rPr lang="en-US" sz="2000" dirty="0" smtClean="0"/>
              <a:t>) will </a:t>
            </a:r>
            <a:r>
              <a:rPr lang="en-US" sz="2000" dirty="0"/>
              <a:t>occur. </a:t>
            </a:r>
            <a:r>
              <a:rPr lang="en-US" sz="2000" dirty="0" smtClean="0"/>
              <a:t>A </a:t>
            </a:r>
            <a:r>
              <a:rPr lang="en-US" sz="2000" dirty="0"/>
              <a:t>PKI card, login and password must be provided.</a:t>
            </a:r>
          </a:p>
          <a:p>
            <a:endParaRPr lang="en-US" sz="2000" dirty="0"/>
          </a:p>
          <a:p>
            <a:r>
              <a:rPr lang="en-US" sz="2000" dirty="0"/>
              <a:t>After that browse to </a:t>
            </a:r>
            <a:r>
              <a:rPr lang="en-US" sz="2000" b="1" dirty="0"/>
              <a:t>DRMIS Portal Application </a:t>
            </a:r>
            <a:r>
              <a:rPr lang="en-US" sz="2000" dirty="0"/>
              <a:t>webpage to access the BI Portal using your </a:t>
            </a:r>
            <a:r>
              <a:rPr lang="en-US" sz="2000" b="1" dirty="0"/>
              <a:t>DRMIS BI </a:t>
            </a:r>
            <a:r>
              <a:rPr lang="en-US" sz="2000" dirty="0"/>
              <a:t>user ID and password.</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9" name="Slide Number Placeholder 8"/>
          <p:cNvSpPr>
            <a:spLocks noGrp="1"/>
          </p:cNvSpPr>
          <p:nvPr>
            <p:ph type="sldNum" sz="quarter" idx="4"/>
          </p:nvPr>
        </p:nvSpPr>
        <p:spPr/>
        <p:txBody>
          <a:bodyPr/>
          <a:lstStyle/>
          <a:p>
            <a:pPr>
              <a:defRPr/>
            </a:pPr>
            <a:r>
              <a:rPr lang="en-CA" smtClean="0"/>
              <a:t>21 / 193</a:t>
            </a:r>
            <a:endParaRPr lang="en-CA" dirty="0"/>
          </a:p>
        </p:txBody>
      </p:sp>
    </p:spTree>
    <p:extLst>
      <p:ext uri="{BB962C8B-B14F-4D97-AF65-F5344CB8AC3E}">
        <p14:creationId xmlns:p14="http://schemas.microsoft.com/office/powerpoint/2010/main" val="4078230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Setting Java preferences </a:t>
            </a:r>
            <a:endParaRPr lang="en-CA" dirty="0"/>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To ensure that WebI </a:t>
            </a:r>
            <a:r>
              <a:rPr lang="en-US" sz="2000" dirty="0" smtClean="0"/>
              <a:t>document opens </a:t>
            </a:r>
            <a:r>
              <a:rPr lang="en-US" sz="2000" dirty="0"/>
              <a:t>and </a:t>
            </a:r>
            <a:r>
              <a:rPr lang="en-US" sz="2000" dirty="0" smtClean="0"/>
              <a:t>loads quicker in Java Applet mode, one needs to enable the “</a:t>
            </a:r>
            <a:r>
              <a:rPr lang="en-US" sz="2000" b="1" dirty="0" smtClean="0"/>
              <a:t>Keep temporary files on my computer</a:t>
            </a:r>
            <a:r>
              <a:rPr lang="en-US" sz="2000" dirty="0" smtClean="0"/>
              <a:t>” option in </a:t>
            </a:r>
            <a:r>
              <a:rPr lang="en-US" sz="2000" b="1" dirty="0" smtClean="0"/>
              <a:t>Java</a:t>
            </a:r>
            <a:r>
              <a:rPr lang="en-US" sz="2000" dirty="0" smtClean="0"/>
              <a:t> in Windows’ </a:t>
            </a:r>
            <a:r>
              <a:rPr lang="en-US" sz="2000" b="1" dirty="0" smtClean="0"/>
              <a:t>Control Panel</a:t>
            </a:r>
            <a:r>
              <a:rPr lang="en-US" sz="2000" dirty="0" smtClean="0"/>
              <a:t>. </a:t>
            </a: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4223048" y="2924944"/>
            <a:ext cx="4514215" cy="3524250"/>
          </a:xfrm>
          <a:prstGeom prst="rect">
            <a:avLst/>
          </a:prstGeom>
          <a:ln>
            <a:solidFill>
              <a:schemeClr val="accent1"/>
            </a:solidFill>
          </a:ln>
        </p:spPr>
      </p:pic>
      <p:sp>
        <p:nvSpPr>
          <p:cNvPr id="6" name="Rectangle 5"/>
          <p:cNvSpPr/>
          <p:nvPr/>
        </p:nvSpPr>
        <p:spPr>
          <a:xfrm>
            <a:off x="550640" y="2559348"/>
            <a:ext cx="3589312" cy="3477875"/>
          </a:xfrm>
          <a:prstGeom prst="rect">
            <a:avLst/>
          </a:prstGeom>
        </p:spPr>
        <p:txBody>
          <a:bodyPr wrap="square">
            <a:spAutoFit/>
          </a:bodyPr>
          <a:lstStyle/>
          <a:p>
            <a:r>
              <a:rPr lang="en-US" sz="2000" dirty="0"/>
              <a:t>These steps will need to be carried out on user’s personal workstation and as well as any other PC that he/she may be using to display WebI Reports, like, conference room or board room PCs, etc. </a:t>
            </a:r>
            <a:endParaRPr lang="en-US" sz="2000" dirty="0" smtClean="0"/>
          </a:p>
          <a:p>
            <a:endParaRPr lang="en-US" sz="2000" dirty="0" smtClean="0"/>
          </a:p>
          <a:p>
            <a:r>
              <a:rPr lang="en-CA" sz="2000" dirty="0"/>
              <a:t>The end of course wrap-up email will </a:t>
            </a:r>
            <a:r>
              <a:rPr lang="en-CA" sz="2000" dirty="0" smtClean="0"/>
              <a:t>remind </a:t>
            </a:r>
            <a:r>
              <a:rPr lang="en-CA" sz="2000" dirty="0"/>
              <a:t>you to do so on your </a:t>
            </a:r>
            <a:r>
              <a:rPr lang="en-CA" sz="2000" dirty="0" smtClean="0"/>
              <a:t>own computers.</a:t>
            </a:r>
            <a:endParaRPr lang="en-CA" sz="2000" dirty="0"/>
          </a:p>
        </p:txBody>
      </p:sp>
      <p:sp>
        <p:nvSpPr>
          <p:cNvPr id="11" name="Slide Number Placeholder 10"/>
          <p:cNvSpPr>
            <a:spLocks noGrp="1"/>
          </p:cNvSpPr>
          <p:nvPr>
            <p:ph type="sldNum" sz="quarter" idx="4"/>
          </p:nvPr>
        </p:nvSpPr>
        <p:spPr/>
        <p:txBody>
          <a:bodyPr/>
          <a:lstStyle/>
          <a:p>
            <a:pPr>
              <a:defRPr/>
            </a:pPr>
            <a:r>
              <a:rPr lang="en-CA" smtClean="0"/>
              <a:t>22 / 193</a:t>
            </a:r>
            <a:endParaRPr lang="en-CA" dirty="0"/>
          </a:p>
        </p:txBody>
      </p:sp>
    </p:spTree>
    <p:extLst>
      <p:ext uri="{BB962C8B-B14F-4D97-AF65-F5344CB8AC3E}">
        <p14:creationId xmlns:p14="http://schemas.microsoft.com/office/powerpoint/2010/main" val="4234922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Setting </a:t>
            </a:r>
            <a:r>
              <a:rPr lang="en-US" dirty="0" err="1"/>
              <a:t>WebI</a:t>
            </a:r>
            <a:r>
              <a:rPr lang="en-US" dirty="0"/>
              <a:t> preferences</a:t>
            </a:r>
            <a:endParaRPr lang="en-CA" dirty="0"/>
          </a:p>
        </p:txBody>
      </p:sp>
      <p:sp>
        <p:nvSpPr>
          <p:cNvPr id="3" name="TextBox 87"/>
          <p:cNvSpPr txBox="1">
            <a:spLocks noChangeArrowheads="1"/>
          </p:cNvSpPr>
          <p:nvPr/>
        </p:nvSpPr>
        <p:spPr bwMode="auto">
          <a:xfrm>
            <a:off x="539552" y="1412776"/>
            <a:ext cx="7992888"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400" b="1" dirty="0" smtClean="0"/>
              <a:t>Start-up Folder:</a:t>
            </a:r>
          </a:p>
          <a:p>
            <a:pPr eaLnBrk="1" hangingPunct="1"/>
            <a:r>
              <a:rPr lang="en-CA" sz="2000" dirty="0" smtClean="0"/>
              <a:t>Under the “Preferences” -&gt; “General” section, the user needs to set the start-up folder (under Documents tab -&gt; Folders) to be whatever folder he/she would be working more frequently.  For this course please set it to the training folder (follow along with instructor).</a:t>
            </a:r>
          </a:p>
          <a:p>
            <a:pPr eaLnBrk="1" hangingPunct="1"/>
            <a:endParaRPr lang="en-CA" sz="2800" dirty="0" smtClean="0"/>
          </a:p>
          <a:p>
            <a:pPr eaLnBrk="1" hangingPunct="1"/>
            <a:r>
              <a:rPr lang="en-CA" sz="2400" b="1" dirty="0"/>
              <a:t>WebI Settings:</a:t>
            </a:r>
          </a:p>
          <a:p>
            <a:pPr eaLnBrk="1" hangingPunct="1"/>
            <a:r>
              <a:rPr lang="en-US" sz="2000" dirty="0" smtClean="0"/>
              <a:t>Under the “Web Intelligence” section, following preferences should be set:</a:t>
            </a:r>
          </a:p>
          <a:p>
            <a:pPr marL="1085850" lvl="1" indent="-342900" eaLnBrk="1" hangingPunct="1">
              <a:lnSpc>
                <a:spcPct val="150000"/>
              </a:lnSpc>
              <a:buFont typeface="Arial" panose="020B0604020202020204" pitchFamily="34" charset="0"/>
              <a:buChar char="•"/>
            </a:pPr>
            <a:r>
              <a:rPr lang="en-US" sz="2000" b="1" dirty="0" smtClean="0"/>
              <a:t>View</a:t>
            </a:r>
            <a:r>
              <a:rPr lang="en-US" sz="2000" dirty="0" smtClean="0"/>
              <a:t> in </a:t>
            </a:r>
            <a:r>
              <a:rPr lang="en-US" sz="2000" b="1" dirty="0" smtClean="0"/>
              <a:t>HTML</a:t>
            </a:r>
            <a:r>
              <a:rPr lang="en-US" sz="2000" dirty="0" smtClean="0"/>
              <a:t> mode</a:t>
            </a:r>
          </a:p>
          <a:p>
            <a:pPr marL="1085850" lvl="1" indent="-342900" eaLnBrk="1" hangingPunct="1">
              <a:lnSpc>
                <a:spcPct val="150000"/>
              </a:lnSpc>
              <a:buFont typeface="Arial" panose="020B0604020202020204" pitchFamily="34" charset="0"/>
              <a:buChar char="•"/>
            </a:pPr>
            <a:r>
              <a:rPr lang="en-US" sz="2000" b="1" dirty="0" smtClean="0"/>
              <a:t>Modify</a:t>
            </a:r>
            <a:r>
              <a:rPr lang="en-US" sz="2000" dirty="0" smtClean="0"/>
              <a:t> in </a:t>
            </a:r>
            <a:r>
              <a:rPr lang="en-US" sz="2000" b="1" dirty="0" smtClean="0"/>
              <a:t>Applet</a:t>
            </a:r>
            <a:r>
              <a:rPr lang="en-US" sz="2000" dirty="0" smtClean="0"/>
              <a:t> mode</a:t>
            </a:r>
          </a:p>
          <a:p>
            <a:pPr eaLnBrk="1" hangingPunct="1"/>
            <a:endParaRPr lang="en-CA" sz="2800" dirty="0"/>
          </a:p>
          <a:p>
            <a:pPr eaLnBrk="1" hangingPunct="1"/>
            <a:r>
              <a:rPr lang="en-CA" sz="2000" dirty="0" smtClean="0"/>
              <a:t>These settings are BI </a:t>
            </a:r>
            <a:r>
              <a:rPr lang="en-CA" sz="2000" dirty="0" err="1" smtClean="0"/>
              <a:t>userid</a:t>
            </a:r>
            <a:r>
              <a:rPr lang="en-CA" sz="2000" dirty="0" smtClean="0"/>
              <a:t> specific and hence the user only have to make these changes once.</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9" name="Slide Number Placeholder 8"/>
          <p:cNvSpPr>
            <a:spLocks noGrp="1"/>
          </p:cNvSpPr>
          <p:nvPr>
            <p:ph type="sldNum" sz="quarter" idx="4"/>
          </p:nvPr>
        </p:nvSpPr>
        <p:spPr/>
        <p:txBody>
          <a:bodyPr/>
          <a:lstStyle/>
          <a:p>
            <a:pPr>
              <a:defRPr/>
            </a:pPr>
            <a:r>
              <a:rPr lang="en-CA" smtClean="0"/>
              <a:t>23 / 193</a:t>
            </a:r>
            <a:endParaRPr lang="en-CA" dirty="0"/>
          </a:p>
        </p:txBody>
      </p:sp>
    </p:spTree>
    <p:extLst>
      <p:ext uri="{BB962C8B-B14F-4D97-AF65-F5344CB8AC3E}">
        <p14:creationId xmlns:p14="http://schemas.microsoft.com/office/powerpoint/2010/main" val="30030880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Folder Structure</a:t>
            </a:r>
          </a:p>
        </p:txBody>
      </p:sp>
      <p:sp>
        <p:nvSpPr>
          <p:cNvPr id="3" name="TextBox 87"/>
          <p:cNvSpPr txBox="1">
            <a:spLocks noChangeArrowheads="1"/>
          </p:cNvSpPr>
          <p:nvPr/>
        </p:nvSpPr>
        <p:spPr bwMode="auto">
          <a:xfrm>
            <a:off x="539552" y="1412776"/>
            <a:ext cx="8064896"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On BI Launch Pad, various folders have been created to serve various </a:t>
            </a:r>
            <a:r>
              <a:rPr lang="en-US" sz="2000" b="1" dirty="0" smtClean="0"/>
              <a:t>L1</a:t>
            </a:r>
            <a:r>
              <a:rPr lang="en-US" sz="2000" dirty="0" smtClean="0"/>
              <a:t>s and their Line of Businesses (</a:t>
            </a:r>
            <a:r>
              <a:rPr lang="en-US" sz="2000" b="1" dirty="0" smtClean="0"/>
              <a:t>LOB</a:t>
            </a:r>
            <a:r>
              <a:rPr lang="en-US" sz="2000" dirty="0" smtClean="0"/>
              <a:t>). </a:t>
            </a:r>
          </a:p>
          <a:p>
            <a:pPr eaLnBrk="1" hangingPunct="1"/>
            <a:endParaRPr lang="en-CA" sz="2000" dirty="0"/>
          </a:p>
          <a:p>
            <a:pPr eaLnBrk="1" hangingPunct="1"/>
            <a:r>
              <a:rPr lang="en-CA" sz="2000" dirty="0" smtClean="0"/>
              <a:t>Folders are further sub-divided into folders labeled as “</a:t>
            </a:r>
            <a:r>
              <a:rPr lang="en-CA" sz="2000" b="1" dirty="0" err="1" smtClean="0"/>
              <a:t>Adhoc</a:t>
            </a:r>
            <a:r>
              <a:rPr lang="en-CA" sz="2000" dirty="0" smtClean="0"/>
              <a:t>” and “</a:t>
            </a:r>
            <a:r>
              <a:rPr lang="en-CA" sz="2000" b="1" dirty="0" smtClean="0"/>
              <a:t>Certified</a:t>
            </a:r>
            <a:r>
              <a:rPr lang="en-CA" sz="2000" dirty="0" smtClean="0"/>
              <a:t>.” </a:t>
            </a:r>
          </a:p>
          <a:p>
            <a:pPr eaLnBrk="1" hangingPunct="1"/>
            <a:endParaRPr lang="en-CA" sz="2000" dirty="0"/>
          </a:p>
          <a:p>
            <a:pPr eaLnBrk="1" hangingPunct="1"/>
            <a:r>
              <a:rPr lang="en-US" sz="2000" dirty="0" err="1"/>
              <a:t>Adhoc</a:t>
            </a:r>
            <a:r>
              <a:rPr lang="en-US" sz="2000" dirty="0"/>
              <a:t> report folders will hold all works in progress, which may be accurate, up to date, and relevant but may not have necessarily been certified and published. </a:t>
            </a:r>
          </a:p>
          <a:p>
            <a:pPr eaLnBrk="1" hangingPunct="1"/>
            <a:endParaRPr lang="en-US" sz="2000" dirty="0" smtClean="0"/>
          </a:p>
          <a:p>
            <a:pPr eaLnBrk="1" hangingPunct="1"/>
            <a:r>
              <a:rPr lang="en-US" sz="2000" dirty="0" smtClean="0"/>
              <a:t>Certified </a:t>
            </a:r>
            <a:r>
              <a:rPr lang="en-US" sz="2000" dirty="0"/>
              <a:t>reports have been approved by the Business Owner and the Solution Owner and have gone through the CASC Certification process. They are ready to be used for reporting within that </a:t>
            </a:r>
            <a:r>
              <a:rPr lang="en-US" sz="2000" dirty="0" smtClean="0"/>
              <a:t>LOB. </a:t>
            </a:r>
          </a:p>
          <a:p>
            <a:pPr eaLnBrk="1" hangingPunct="1"/>
            <a:endParaRPr lang="en-CA" sz="2000" dirty="0"/>
          </a:p>
          <a:p>
            <a:pPr eaLnBrk="1" hangingPunct="1"/>
            <a:r>
              <a:rPr lang="en-US" sz="2000" dirty="0"/>
              <a:t>The Command Analytics Document Certification </a:t>
            </a:r>
            <a:r>
              <a:rPr lang="en-US" sz="2000" dirty="0" smtClean="0"/>
              <a:t>process needs to be used to get any </a:t>
            </a:r>
            <a:r>
              <a:rPr lang="en-US" sz="2000" dirty="0" err="1" smtClean="0"/>
              <a:t>Adhoc</a:t>
            </a:r>
            <a:r>
              <a:rPr lang="en-US" sz="2000" dirty="0" smtClean="0"/>
              <a:t> report certified. </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9" name="Slide Number Placeholder 8"/>
          <p:cNvSpPr>
            <a:spLocks noGrp="1"/>
          </p:cNvSpPr>
          <p:nvPr>
            <p:ph type="sldNum" sz="quarter" idx="4"/>
          </p:nvPr>
        </p:nvSpPr>
        <p:spPr/>
        <p:txBody>
          <a:bodyPr/>
          <a:lstStyle/>
          <a:p>
            <a:pPr>
              <a:defRPr/>
            </a:pPr>
            <a:r>
              <a:rPr lang="en-CA" smtClean="0"/>
              <a:t>24 / 193</a:t>
            </a:r>
            <a:endParaRPr lang="en-CA" dirty="0"/>
          </a:p>
        </p:txBody>
      </p:sp>
    </p:spTree>
    <p:extLst>
      <p:ext uri="{BB962C8B-B14F-4D97-AF65-F5344CB8AC3E}">
        <p14:creationId xmlns:p14="http://schemas.microsoft.com/office/powerpoint/2010/main" val="28258703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Course Documents </a:t>
            </a:r>
            <a:endParaRPr lang="en-CA" dirty="0"/>
          </a:p>
        </p:txBody>
      </p:sp>
      <p:sp>
        <p:nvSpPr>
          <p:cNvPr id="3" name="TextBox 87"/>
          <p:cNvSpPr txBox="1">
            <a:spLocks noChangeArrowheads="1"/>
          </p:cNvSpPr>
          <p:nvPr/>
        </p:nvSpPr>
        <p:spPr bwMode="auto">
          <a:xfrm>
            <a:off x="539552" y="1412776"/>
            <a:ext cx="7992888" cy="3016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This course has a set of pre-made examples and templates to help </a:t>
            </a:r>
            <a:r>
              <a:rPr lang="en-US" sz="2000" dirty="0" smtClean="0"/>
              <a:t>users in </a:t>
            </a:r>
            <a:r>
              <a:rPr lang="en-US" sz="2000" dirty="0"/>
              <a:t>learning </a:t>
            </a:r>
            <a:r>
              <a:rPr lang="en-US" sz="2000" dirty="0" smtClean="0"/>
              <a:t>the </a:t>
            </a:r>
            <a:r>
              <a:rPr lang="en-US" sz="2000" dirty="0" err="1" smtClean="0"/>
              <a:t>WebI</a:t>
            </a:r>
            <a:r>
              <a:rPr lang="en-US" sz="2000" dirty="0" smtClean="0"/>
              <a:t>. </a:t>
            </a:r>
            <a:endParaRPr lang="en-CA" sz="2000" dirty="0"/>
          </a:p>
          <a:p>
            <a:r>
              <a:rPr lang="en-US" sz="2000" dirty="0"/>
              <a:t> </a:t>
            </a:r>
            <a:endParaRPr lang="en-CA" sz="2000" dirty="0"/>
          </a:p>
          <a:p>
            <a:r>
              <a:rPr lang="en-US" sz="2000" dirty="0" smtClean="0"/>
              <a:t>Users can </a:t>
            </a:r>
            <a:r>
              <a:rPr lang="en-US" sz="2000" dirty="0"/>
              <a:t>find them within the folders tab </a:t>
            </a:r>
            <a:r>
              <a:rPr lang="en-US" sz="2000" dirty="0" smtClean="0"/>
              <a:t>under the following folder:</a:t>
            </a:r>
          </a:p>
          <a:p>
            <a:endParaRPr lang="en-US" sz="2000" dirty="0" smtClean="0"/>
          </a:p>
          <a:p>
            <a:pPr marL="628650" indent="-273050">
              <a:lnSpc>
                <a:spcPct val="150000"/>
              </a:lnSpc>
              <a:tabLst>
                <a:tab pos="7448550" algn="l"/>
              </a:tabLst>
            </a:pPr>
            <a:r>
              <a:rPr lang="en-US" sz="2000" b="1" dirty="0" smtClean="0"/>
              <a:t>Public Folders </a:t>
            </a:r>
            <a:r>
              <a:rPr lang="en-US" sz="2000" b="1" dirty="0" smtClean="0">
                <a:solidFill>
                  <a:srgbClr val="C00000"/>
                </a:solidFill>
              </a:rPr>
              <a:t>\ </a:t>
            </a:r>
            <a:r>
              <a:rPr lang="en-US" sz="2000" b="1" dirty="0" smtClean="0"/>
              <a:t>RCN </a:t>
            </a:r>
            <a:r>
              <a:rPr lang="en-US" sz="2000" b="1" dirty="0"/>
              <a:t>– Royal Canadian </a:t>
            </a:r>
            <a:r>
              <a:rPr lang="en-US" sz="2000" b="1" dirty="0" smtClean="0"/>
              <a:t>Navy </a:t>
            </a:r>
            <a:r>
              <a:rPr lang="en-US" sz="2000" b="1" dirty="0" smtClean="0">
                <a:solidFill>
                  <a:srgbClr val="C00000"/>
                </a:solidFill>
              </a:rPr>
              <a:t>\ </a:t>
            </a:r>
            <a:r>
              <a:rPr lang="en-US" sz="2000" b="1" dirty="0" smtClean="0"/>
              <a:t> _</a:t>
            </a:r>
            <a:r>
              <a:rPr lang="en-US" sz="2000" b="1" dirty="0"/>
              <a:t>Analytics </a:t>
            </a:r>
            <a:r>
              <a:rPr lang="en-US" sz="2000" b="1" dirty="0" smtClean="0"/>
              <a:t>Training </a:t>
            </a:r>
            <a:r>
              <a:rPr lang="en-US" sz="2000" b="1" dirty="0" smtClean="0">
                <a:solidFill>
                  <a:srgbClr val="C00000"/>
                </a:solidFill>
              </a:rPr>
              <a:t>\ </a:t>
            </a:r>
            <a:r>
              <a:rPr lang="en-US" sz="2000" b="1" dirty="0" smtClean="0"/>
              <a:t>RCN </a:t>
            </a:r>
            <a:r>
              <a:rPr lang="en-US" sz="2000" b="1" dirty="0" err="1"/>
              <a:t>LimDist</a:t>
            </a:r>
            <a:r>
              <a:rPr lang="en-US" sz="2000" b="1" dirty="0"/>
              <a:t> (</a:t>
            </a:r>
            <a:r>
              <a:rPr lang="en-US" sz="2000" b="1" dirty="0" err="1"/>
              <a:t>Adhoc</a:t>
            </a:r>
            <a:r>
              <a:rPr lang="en-US" sz="2000" b="1" dirty="0" smtClean="0"/>
              <a:t>) </a:t>
            </a:r>
            <a:r>
              <a:rPr lang="en-US" sz="2000" b="1" dirty="0" smtClean="0">
                <a:solidFill>
                  <a:srgbClr val="C00000"/>
                </a:solidFill>
              </a:rPr>
              <a:t>\ </a:t>
            </a:r>
            <a:r>
              <a:rPr lang="en-US" sz="2000" b="1" dirty="0" smtClean="0"/>
              <a:t>Web Intelligence </a:t>
            </a:r>
            <a:r>
              <a:rPr lang="en-US" sz="2000" b="1" dirty="0" smtClean="0">
                <a:solidFill>
                  <a:srgbClr val="C00000"/>
                </a:solidFill>
              </a:rPr>
              <a:t>\ </a:t>
            </a:r>
            <a:r>
              <a:rPr lang="en-US" sz="2000" b="1" dirty="0" smtClean="0"/>
              <a:t>Current Courses </a:t>
            </a:r>
            <a:r>
              <a:rPr lang="en-US" sz="2000" b="1" dirty="0" smtClean="0">
                <a:solidFill>
                  <a:srgbClr val="C00000"/>
                </a:solidFill>
              </a:rPr>
              <a:t>\ </a:t>
            </a:r>
            <a:r>
              <a:rPr lang="en-US" sz="2000" b="1" dirty="0" smtClean="0"/>
              <a:t>Students </a:t>
            </a:r>
            <a:r>
              <a:rPr lang="en-US" sz="2000" b="1" dirty="0" smtClean="0">
                <a:solidFill>
                  <a:srgbClr val="C00000"/>
                </a:solidFill>
              </a:rPr>
              <a:t>\ </a:t>
            </a:r>
            <a:r>
              <a:rPr lang="en-US" sz="2000" b="1" dirty="0" smtClean="0"/>
              <a:t>All Students</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2</a:t>
            </a:r>
            <a:endParaRPr lang="en-CA" sz="1100" dirty="0"/>
          </a:p>
        </p:txBody>
      </p:sp>
      <p:sp>
        <p:nvSpPr>
          <p:cNvPr id="9" name="Slide Number Placeholder 8"/>
          <p:cNvSpPr>
            <a:spLocks noGrp="1"/>
          </p:cNvSpPr>
          <p:nvPr>
            <p:ph type="sldNum" sz="quarter" idx="4"/>
          </p:nvPr>
        </p:nvSpPr>
        <p:spPr/>
        <p:txBody>
          <a:bodyPr/>
          <a:lstStyle/>
          <a:p>
            <a:pPr>
              <a:defRPr/>
            </a:pPr>
            <a:r>
              <a:rPr lang="en-CA" smtClean="0"/>
              <a:t>25 / 193</a:t>
            </a:r>
            <a:endParaRPr lang="en-CA" dirty="0"/>
          </a:p>
        </p:txBody>
      </p:sp>
    </p:spTree>
    <p:extLst>
      <p:ext uri="{BB962C8B-B14F-4D97-AF65-F5344CB8AC3E}">
        <p14:creationId xmlns:p14="http://schemas.microsoft.com/office/powerpoint/2010/main" val="295091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3 – Basic WebI Operations</a:t>
            </a:r>
            <a:r>
              <a:rPr lang="en-CA" dirty="0"/>
              <a:t/>
            </a:r>
            <a:br>
              <a:rPr lang="en-CA" dirty="0"/>
            </a:br>
            <a:endParaRPr lang="en-CA" dirty="0"/>
          </a:p>
        </p:txBody>
      </p:sp>
      <p:sp>
        <p:nvSpPr>
          <p:cNvPr id="3" name="TextBox 87"/>
          <p:cNvSpPr txBox="1">
            <a:spLocks noChangeArrowheads="1"/>
          </p:cNvSpPr>
          <p:nvPr/>
        </p:nvSpPr>
        <p:spPr bwMode="auto">
          <a:xfrm>
            <a:off x="539552" y="1412776"/>
            <a:ext cx="7992888"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3.1.	Opening a WebI </a:t>
            </a:r>
            <a:r>
              <a:rPr lang="en-CA" sz="2000" dirty="0" smtClean="0"/>
              <a:t>Document</a:t>
            </a:r>
          </a:p>
          <a:p>
            <a:pPr eaLnBrk="1" hangingPunct="1">
              <a:lnSpc>
                <a:spcPct val="150000"/>
              </a:lnSpc>
            </a:pPr>
            <a:r>
              <a:rPr lang="en-CA" sz="2000" dirty="0" smtClean="0"/>
              <a:t>3.2</a:t>
            </a:r>
            <a:r>
              <a:rPr lang="en-CA" sz="2000" dirty="0"/>
              <a:t>.	WebI Application </a:t>
            </a:r>
            <a:r>
              <a:rPr lang="en-CA" sz="2000" dirty="0" smtClean="0"/>
              <a:t>Modes</a:t>
            </a:r>
            <a:endParaRPr lang="en-CA" sz="2000" dirty="0"/>
          </a:p>
          <a:p>
            <a:pPr eaLnBrk="1" hangingPunct="1">
              <a:lnSpc>
                <a:spcPct val="150000"/>
              </a:lnSpc>
            </a:pPr>
            <a:r>
              <a:rPr lang="en-CA" sz="2000" dirty="0" smtClean="0"/>
              <a:t>3.3</a:t>
            </a:r>
            <a:r>
              <a:rPr lang="en-CA" sz="2000" dirty="0"/>
              <a:t>.	WebI Viewing </a:t>
            </a:r>
            <a:r>
              <a:rPr lang="en-CA" sz="2000" dirty="0" smtClean="0"/>
              <a:t>Modes</a:t>
            </a:r>
            <a:endParaRPr lang="en-CA" sz="2000" dirty="0"/>
          </a:p>
          <a:p>
            <a:pPr eaLnBrk="1" hangingPunct="1">
              <a:lnSpc>
                <a:spcPct val="150000"/>
              </a:lnSpc>
            </a:pPr>
            <a:r>
              <a:rPr lang="en-CA" sz="2000" dirty="0" smtClean="0"/>
              <a:t>3.4</a:t>
            </a:r>
            <a:r>
              <a:rPr lang="en-CA" sz="2000" dirty="0"/>
              <a:t>.	WebI Application </a:t>
            </a:r>
            <a:r>
              <a:rPr lang="en-CA" sz="2000" dirty="0" smtClean="0"/>
              <a:t>Structure</a:t>
            </a:r>
            <a:endParaRPr lang="en-CA" sz="2000" dirty="0"/>
          </a:p>
          <a:p>
            <a:pPr eaLnBrk="1" hangingPunct="1">
              <a:lnSpc>
                <a:spcPct val="150000"/>
              </a:lnSpc>
            </a:pPr>
            <a:r>
              <a:rPr lang="en-CA" sz="2000" dirty="0" smtClean="0"/>
              <a:t>3.5</a:t>
            </a:r>
            <a:r>
              <a:rPr lang="en-CA" sz="2000" dirty="0"/>
              <a:t>.	Saving a WebI </a:t>
            </a:r>
            <a:r>
              <a:rPr lang="en-CA" sz="2000" dirty="0" smtClean="0"/>
              <a:t>Document</a:t>
            </a:r>
            <a:endParaRPr lang="en-CA" sz="2000" dirty="0"/>
          </a:p>
          <a:p>
            <a:pPr eaLnBrk="1" hangingPunct="1">
              <a:lnSpc>
                <a:spcPct val="150000"/>
              </a:lnSpc>
            </a:pPr>
            <a:r>
              <a:rPr lang="en-CA" sz="2000" dirty="0"/>
              <a:t>3.6.	Cut, Copy or Delete a WebI </a:t>
            </a:r>
            <a:r>
              <a:rPr lang="en-CA" sz="2000" dirty="0" smtClean="0"/>
              <a:t>Document</a:t>
            </a:r>
            <a:endParaRPr lang="en-CA" sz="2000" dirty="0"/>
          </a:p>
          <a:p>
            <a:pPr eaLnBrk="1" hangingPunct="1">
              <a:lnSpc>
                <a:spcPct val="150000"/>
              </a:lnSpc>
            </a:pPr>
            <a:r>
              <a:rPr lang="en-CA" sz="2000" dirty="0"/>
              <a:t>3.7.	Document </a:t>
            </a:r>
            <a:r>
              <a:rPr lang="en-CA" sz="2000" dirty="0" smtClean="0"/>
              <a:t>Properties</a:t>
            </a:r>
            <a:endParaRPr lang="en-CA" sz="2000" dirty="0"/>
          </a:p>
          <a:p>
            <a:pPr eaLnBrk="1" hangingPunct="1">
              <a:lnSpc>
                <a:spcPct val="150000"/>
              </a:lnSpc>
            </a:pPr>
            <a:r>
              <a:rPr lang="en-CA" sz="2000" dirty="0"/>
              <a:t>3.8.	Uploading a document or an Excel spread </a:t>
            </a:r>
            <a:r>
              <a:rPr lang="en-CA" sz="2000" dirty="0" smtClean="0"/>
              <a:t>sheet</a:t>
            </a:r>
            <a:endParaRPr lang="en-CA" sz="2000" dirty="0"/>
          </a:p>
          <a:p>
            <a:pPr eaLnBrk="1" hangingPunct="1">
              <a:lnSpc>
                <a:spcPct val="150000"/>
              </a:lnSpc>
            </a:pPr>
            <a:r>
              <a:rPr lang="en-CA" sz="2000" dirty="0"/>
              <a:t>3.9.	Saving within the </a:t>
            </a:r>
            <a:r>
              <a:rPr lang="en-CA" sz="2000" dirty="0" smtClean="0"/>
              <a:t>WebI </a:t>
            </a:r>
            <a:r>
              <a:rPr lang="en-CA" sz="2000" dirty="0"/>
              <a:t>Course </a:t>
            </a:r>
            <a:r>
              <a:rPr lang="en-CA" sz="2000" dirty="0" smtClean="0"/>
              <a:t>Folder</a:t>
            </a:r>
            <a:endParaRPr lang="en-CA" sz="2000" dirty="0"/>
          </a:p>
          <a:p>
            <a:pPr eaLnBrk="1" hangingPunct="1">
              <a:lnSpc>
                <a:spcPct val="150000"/>
              </a:lnSpc>
            </a:pPr>
            <a:r>
              <a:rPr lang="en-CA" sz="2000" dirty="0" smtClean="0"/>
              <a:t>3.10</a:t>
            </a:r>
            <a:r>
              <a:rPr lang="en-CA" sz="2000" dirty="0"/>
              <a:t>.	Creating New WebI </a:t>
            </a:r>
            <a:r>
              <a:rPr lang="en-CA" sz="2000" dirty="0" smtClean="0"/>
              <a:t>Document</a:t>
            </a:r>
            <a:endParaRPr lang="en-CA" sz="2000" dirty="0"/>
          </a:p>
        </p:txBody>
      </p:sp>
      <p:sp>
        <p:nvSpPr>
          <p:cNvPr id="8" name="Slide Number Placeholder 7"/>
          <p:cNvSpPr>
            <a:spLocks noGrp="1"/>
          </p:cNvSpPr>
          <p:nvPr>
            <p:ph type="sldNum" sz="quarter" idx="4"/>
          </p:nvPr>
        </p:nvSpPr>
        <p:spPr/>
        <p:txBody>
          <a:bodyPr/>
          <a:lstStyle/>
          <a:p>
            <a:pPr>
              <a:defRPr/>
            </a:pPr>
            <a:r>
              <a:rPr lang="en-CA" smtClean="0"/>
              <a:t>26 / 193</a:t>
            </a:r>
            <a:endParaRPr lang="en-CA" dirty="0"/>
          </a:p>
        </p:txBody>
      </p:sp>
    </p:spTree>
    <p:extLst>
      <p:ext uri="{BB962C8B-B14F-4D97-AF65-F5344CB8AC3E}">
        <p14:creationId xmlns:p14="http://schemas.microsoft.com/office/powerpoint/2010/main" val="19882252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Opening a </a:t>
            </a:r>
            <a:r>
              <a:rPr lang="en-US" dirty="0" err="1"/>
              <a:t>WebI</a:t>
            </a:r>
            <a:r>
              <a:rPr lang="en-US" dirty="0"/>
              <a:t> Document</a:t>
            </a:r>
            <a:endParaRPr lang="en-CA" dirty="0"/>
          </a:p>
        </p:txBody>
      </p:sp>
      <p:sp>
        <p:nvSpPr>
          <p:cNvPr id="3" name="TextBox 87"/>
          <p:cNvSpPr txBox="1">
            <a:spLocks noChangeArrowheads="1"/>
          </p:cNvSpPr>
          <p:nvPr/>
        </p:nvSpPr>
        <p:spPr bwMode="auto">
          <a:xfrm>
            <a:off x="539552" y="1412776"/>
            <a:ext cx="7992888" cy="3639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 </a:t>
            </a:r>
            <a:r>
              <a:rPr lang="en-US" sz="2000" dirty="0" err="1"/>
              <a:t>WebI</a:t>
            </a:r>
            <a:r>
              <a:rPr lang="en-US" sz="2000" dirty="0"/>
              <a:t> Document can be opened in view mode or in modify mode. </a:t>
            </a:r>
            <a:endParaRPr lang="en-US" sz="2000" dirty="0" smtClean="0"/>
          </a:p>
          <a:p>
            <a:endParaRPr lang="en-US" sz="2000" dirty="0"/>
          </a:p>
          <a:p>
            <a:r>
              <a:rPr lang="en-US" sz="2000" dirty="0" smtClean="0"/>
              <a:t>Based </a:t>
            </a:r>
            <a:r>
              <a:rPr lang="en-US" sz="2000" dirty="0"/>
              <a:t>on the </a:t>
            </a:r>
            <a:r>
              <a:rPr lang="en-US" sz="2000" dirty="0" smtClean="0"/>
              <a:t>preferences </a:t>
            </a:r>
            <a:r>
              <a:rPr lang="en-US" sz="2000" dirty="0"/>
              <a:t>set for Web Intelligence in BI Launch Pad, view or modify window will open in either HTML, Applet or PDF mode</a:t>
            </a:r>
            <a:r>
              <a:rPr lang="en-US" sz="2000" dirty="0" smtClean="0"/>
              <a:t>.</a:t>
            </a:r>
          </a:p>
          <a:p>
            <a:endParaRPr lang="en-CA" sz="2000" dirty="0" smtClean="0"/>
          </a:p>
          <a:p>
            <a:r>
              <a:rPr lang="en-CA" sz="2000" dirty="0" smtClean="0"/>
              <a:t>You may access the following modes from the context menu of a WebI Document name:</a:t>
            </a:r>
          </a:p>
          <a:p>
            <a:endParaRPr lang="en-CA" sz="500" dirty="0" smtClean="0"/>
          </a:p>
          <a:p>
            <a:pPr marL="1085850" lvl="1" indent="-342900">
              <a:lnSpc>
                <a:spcPct val="150000"/>
              </a:lnSpc>
              <a:buFont typeface="Arial" panose="020B0604020202020204" pitchFamily="34" charset="0"/>
              <a:buChar char="•"/>
            </a:pPr>
            <a:r>
              <a:rPr lang="en-US" sz="2000" b="1" dirty="0" smtClean="0">
                <a:effectLst>
                  <a:glow>
                    <a:srgbClr val="000000"/>
                  </a:glow>
                  <a:outerShdw sx="0" sy="0">
                    <a:srgbClr val="000000"/>
                  </a:outerShdw>
                  <a:reflection stA="0" endPos="0" fadeDir="0" sx="0" sy="0"/>
                </a:effectLst>
              </a:rPr>
              <a:t>View Mode </a:t>
            </a:r>
            <a:r>
              <a:rPr lang="en-US" sz="2000" dirty="0" smtClean="0">
                <a:effectLst>
                  <a:glow>
                    <a:srgbClr val="000000"/>
                  </a:glow>
                  <a:outerShdw sx="0" sy="0">
                    <a:srgbClr val="000000"/>
                  </a:outerShdw>
                  <a:reflection stA="0" endPos="0" fadeDir="0" sx="0" sy="0"/>
                </a:effectLst>
              </a:rPr>
              <a:t>(which by default opens in the Reading Mode)</a:t>
            </a:r>
            <a:endParaRPr lang="en-CA" sz="2000" dirty="0">
              <a:effectLst>
                <a:glow>
                  <a:srgbClr val="000000"/>
                </a:glow>
                <a:outerShdw sx="0" sy="0">
                  <a:srgbClr val="000000"/>
                </a:outerShdw>
                <a:reflection stA="0" endPos="0" fadeDir="0" sx="0" sy="0"/>
              </a:effectLst>
            </a:endParaRPr>
          </a:p>
          <a:p>
            <a:pPr marL="1085850" lvl="1" indent="-342900">
              <a:lnSpc>
                <a:spcPct val="150000"/>
              </a:lnSpc>
              <a:buFont typeface="Arial" panose="020B0604020202020204" pitchFamily="34" charset="0"/>
              <a:buChar char="•"/>
            </a:pPr>
            <a:r>
              <a:rPr lang="en-US" sz="2000" b="1" dirty="0">
                <a:effectLst>
                  <a:glow>
                    <a:srgbClr val="000000"/>
                  </a:glow>
                  <a:outerShdw sx="0" sy="0">
                    <a:srgbClr val="000000"/>
                  </a:outerShdw>
                  <a:reflection stA="0" endPos="0" fadeDir="0" sx="0" sy="0"/>
                </a:effectLst>
              </a:rPr>
              <a:t>Modify </a:t>
            </a:r>
            <a:r>
              <a:rPr lang="en-US" sz="2000" b="1" dirty="0" smtClean="0">
                <a:effectLst>
                  <a:glow>
                    <a:srgbClr val="000000"/>
                  </a:glow>
                  <a:outerShdw sx="0" sy="0">
                    <a:srgbClr val="000000"/>
                  </a:outerShdw>
                  <a:reflection stA="0" endPos="0" fadeDir="0" sx="0" sy="0"/>
                </a:effectLst>
              </a:rPr>
              <a:t>Mode </a:t>
            </a:r>
            <a:r>
              <a:rPr lang="en-US" sz="2000" dirty="0" smtClean="0">
                <a:effectLst>
                  <a:glow>
                    <a:srgbClr val="000000"/>
                  </a:glow>
                  <a:outerShdw sx="0" sy="0">
                    <a:srgbClr val="000000"/>
                  </a:outerShdw>
                  <a:reflection stA="0" endPos="0" fadeDir="0" sx="0" sy="0"/>
                </a:effectLst>
              </a:rPr>
              <a:t>(which by default opens in </a:t>
            </a:r>
            <a:r>
              <a:rPr lang="en-US" sz="2000" dirty="0">
                <a:effectLst>
                  <a:glow>
                    <a:srgbClr val="000000"/>
                  </a:glow>
                  <a:outerShdw sx="0" sy="0">
                    <a:srgbClr val="000000"/>
                  </a:outerShdw>
                  <a:reflection stA="0" endPos="0" fadeDir="0" sx="0" sy="0"/>
                </a:effectLst>
              </a:rPr>
              <a:t>the </a:t>
            </a:r>
            <a:r>
              <a:rPr lang="en-US" sz="2000" dirty="0" smtClean="0">
                <a:effectLst>
                  <a:glow>
                    <a:srgbClr val="000000"/>
                  </a:glow>
                  <a:outerShdw sx="0" sy="0">
                    <a:srgbClr val="000000"/>
                  </a:outerShdw>
                  <a:reflection stA="0" endPos="0" fadeDir="0" sx="0" sy="0"/>
                </a:effectLst>
              </a:rPr>
              <a:t>Design Mode</a:t>
            </a:r>
            <a:r>
              <a:rPr lang="en-US" sz="2000" dirty="0">
                <a:effectLst>
                  <a:glow>
                    <a:srgbClr val="000000"/>
                  </a:glow>
                  <a:outerShdw sx="0" sy="0">
                    <a:srgbClr val="000000"/>
                  </a:outerShdw>
                  <a:reflection stA="0" endPos="0" fadeDir="0" sx="0" sy="0"/>
                </a:effectLst>
              </a:rPr>
              <a:t>)</a:t>
            </a:r>
            <a:endParaRPr lang="en-CA" sz="2000" dirty="0">
              <a:effectLst>
                <a:glow>
                  <a:srgbClr val="000000"/>
                </a:glow>
                <a:outerShdw sx="0" sy="0">
                  <a:srgbClr val="000000"/>
                </a:outerShdw>
                <a:reflection stA="0" endPos="0" fadeDir="0" sx="0" sy="0"/>
              </a:effectLst>
            </a:endParaRPr>
          </a:p>
          <a:p>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9" name="Slide Number Placeholder 8"/>
          <p:cNvSpPr>
            <a:spLocks noGrp="1"/>
          </p:cNvSpPr>
          <p:nvPr>
            <p:ph type="sldNum" sz="quarter" idx="4"/>
          </p:nvPr>
        </p:nvSpPr>
        <p:spPr/>
        <p:txBody>
          <a:bodyPr/>
          <a:lstStyle/>
          <a:p>
            <a:pPr>
              <a:defRPr/>
            </a:pPr>
            <a:r>
              <a:rPr lang="en-CA" smtClean="0"/>
              <a:t>27 / 193</a:t>
            </a:r>
            <a:endParaRPr lang="en-CA" dirty="0"/>
          </a:p>
        </p:txBody>
      </p:sp>
    </p:spTree>
    <p:extLst>
      <p:ext uri="{BB962C8B-B14F-4D97-AF65-F5344CB8AC3E}">
        <p14:creationId xmlns:p14="http://schemas.microsoft.com/office/powerpoint/2010/main" val="2174171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Application Modes</a:t>
            </a:r>
            <a:endParaRPr lang="en-CA" dirty="0"/>
          </a:p>
        </p:txBody>
      </p:sp>
      <p:sp>
        <p:nvSpPr>
          <p:cNvPr id="3" name="TextBox 87"/>
          <p:cNvSpPr txBox="1">
            <a:spLocks noChangeArrowheads="1"/>
          </p:cNvSpPr>
          <p:nvPr/>
        </p:nvSpPr>
        <p:spPr bwMode="auto">
          <a:xfrm>
            <a:off x="539552" y="1412776"/>
            <a:ext cx="496855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a:t>In the </a:t>
            </a:r>
            <a:r>
              <a:rPr lang="en-CA" sz="2000" dirty="0" smtClean="0"/>
              <a:t>Java </a:t>
            </a:r>
            <a:r>
              <a:rPr lang="en-CA" sz="2000" b="1" dirty="0" smtClean="0"/>
              <a:t>Applet </a:t>
            </a:r>
            <a:r>
              <a:rPr lang="en-CA" sz="2000" b="1" dirty="0"/>
              <a:t>mode </a:t>
            </a:r>
            <a:r>
              <a:rPr lang="en-CA" sz="2000" dirty="0"/>
              <a:t>you will find three ways to interact with the document on the top right corner: </a:t>
            </a:r>
            <a:r>
              <a:rPr lang="en-CA" sz="2000" b="1" dirty="0"/>
              <a:t>Reading</a:t>
            </a:r>
            <a:r>
              <a:rPr lang="en-CA" sz="2000" dirty="0"/>
              <a:t>, </a:t>
            </a:r>
            <a:r>
              <a:rPr lang="en-CA" sz="2000" b="1" dirty="0"/>
              <a:t>Design</a:t>
            </a:r>
            <a:r>
              <a:rPr lang="en-CA" sz="2000" dirty="0"/>
              <a:t> and </a:t>
            </a:r>
            <a:r>
              <a:rPr lang="en-CA" sz="2000" b="1" dirty="0"/>
              <a:t>Data</a:t>
            </a:r>
            <a:r>
              <a:rPr lang="en-CA" sz="2000" dirty="0"/>
              <a:t>. </a:t>
            </a:r>
          </a:p>
          <a:p>
            <a:pPr eaLnBrk="1" hangingPunct="1"/>
            <a:endParaRPr lang="en-CA" sz="2000" dirty="0"/>
          </a:p>
          <a:p>
            <a:pPr eaLnBrk="1" hangingPunct="1"/>
            <a:r>
              <a:rPr lang="en-CA" sz="2000" dirty="0"/>
              <a:t>In the </a:t>
            </a:r>
            <a:r>
              <a:rPr lang="en-CA" sz="2000" b="1" dirty="0"/>
              <a:t>HTML mode </a:t>
            </a:r>
            <a:r>
              <a:rPr lang="en-CA" sz="2000" dirty="0"/>
              <a:t>there are only two modes: </a:t>
            </a:r>
            <a:r>
              <a:rPr lang="en-CA" sz="2000" b="1" dirty="0"/>
              <a:t>Reading</a:t>
            </a:r>
            <a:r>
              <a:rPr lang="en-CA" sz="2000" dirty="0"/>
              <a:t> and </a:t>
            </a:r>
            <a:r>
              <a:rPr lang="en-CA" sz="2000" b="1" dirty="0"/>
              <a:t>Design</a:t>
            </a:r>
            <a:r>
              <a:rPr lang="en-CA" sz="2000" dirty="0"/>
              <a:t>. </a:t>
            </a:r>
            <a:endParaRPr lang="en-CA" sz="2000" dirty="0" smtClean="0"/>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5940152" y="1412776"/>
            <a:ext cx="2638425" cy="658495"/>
          </a:xfrm>
          <a:prstGeom prst="rect">
            <a:avLst/>
          </a:prstGeom>
          <a:ln>
            <a:solidFill>
              <a:schemeClr val="accent1"/>
            </a:solidFill>
          </a:ln>
        </p:spPr>
      </p:pic>
      <p:sp>
        <p:nvSpPr>
          <p:cNvPr id="6" name="TextBox 87"/>
          <p:cNvSpPr txBox="1">
            <a:spLocks noChangeArrowheads="1"/>
          </p:cNvSpPr>
          <p:nvPr/>
        </p:nvSpPr>
        <p:spPr bwMode="auto">
          <a:xfrm>
            <a:off x="539552" y="3429000"/>
            <a:ext cx="8039025"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The </a:t>
            </a:r>
            <a:r>
              <a:rPr lang="en-US" sz="2000" b="1" dirty="0" smtClean="0"/>
              <a:t>Reading </a:t>
            </a:r>
            <a:r>
              <a:rPr lang="en-US" sz="2000" b="1" dirty="0"/>
              <a:t>mode </a:t>
            </a:r>
            <a:r>
              <a:rPr lang="en-US" sz="2000" dirty="0"/>
              <a:t>shows what consumers can see and how the report is presented. It has a </a:t>
            </a:r>
            <a:r>
              <a:rPr lang="en-US" sz="2000" dirty="0" smtClean="0"/>
              <a:t>smaller </a:t>
            </a:r>
            <a:r>
              <a:rPr lang="en-US" sz="2000" dirty="0"/>
              <a:t>Top Menu and a limited left-hand menu, focusing on the Document Summary and Input Controls. </a:t>
            </a:r>
            <a:endParaRPr lang="en-US" sz="2000" dirty="0" smtClean="0"/>
          </a:p>
          <a:p>
            <a:pPr eaLnBrk="1" hangingPunct="1"/>
            <a:endParaRPr lang="en-US" sz="2000" dirty="0"/>
          </a:p>
          <a:p>
            <a:pPr eaLnBrk="1" hangingPunct="1"/>
            <a:r>
              <a:rPr lang="en-US" sz="2000" dirty="0"/>
              <a:t>The </a:t>
            </a:r>
            <a:r>
              <a:rPr lang="en-US" sz="2000" b="1" dirty="0" smtClean="0"/>
              <a:t>Design </a:t>
            </a:r>
            <a:r>
              <a:rPr lang="en-US" sz="2000" b="1" dirty="0"/>
              <a:t>mode </a:t>
            </a:r>
            <a:r>
              <a:rPr lang="en-US" sz="2000" dirty="0"/>
              <a:t>allows the user to manipulate the report. It is available only to authors and publishers. </a:t>
            </a:r>
            <a:endParaRPr lang="en-US" sz="2000" dirty="0" smtClean="0"/>
          </a:p>
          <a:p>
            <a:pPr eaLnBrk="1" hangingPunct="1"/>
            <a:endParaRPr lang="en-CA" sz="2000" dirty="0"/>
          </a:p>
          <a:p>
            <a:pPr eaLnBrk="1" hangingPunct="1"/>
            <a:r>
              <a:rPr lang="en-US" sz="2000" dirty="0"/>
              <a:t>The </a:t>
            </a:r>
            <a:r>
              <a:rPr lang="en-US" sz="2000" b="1" dirty="0"/>
              <a:t>Data mode </a:t>
            </a:r>
            <a:r>
              <a:rPr lang="en-US" sz="2000" dirty="0"/>
              <a:t>(only available in Applet mode) shows what data providers, i.e., queries selected, for the reports</a:t>
            </a:r>
            <a:r>
              <a:rPr lang="en-US" sz="2000" dirty="0" smtClean="0"/>
              <a:t>.</a:t>
            </a:r>
            <a:endParaRPr lang="en-US" sz="2000" dirty="0"/>
          </a:p>
        </p:txBody>
      </p:sp>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11" name="Slide Number Placeholder 10"/>
          <p:cNvSpPr>
            <a:spLocks noGrp="1"/>
          </p:cNvSpPr>
          <p:nvPr>
            <p:ph type="sldNum" sz="quarter" idx="4"/>
          </p:nvPr>
        </p:nvSpPr>
        <p:spPr/>
        <p:txBody>
          <a:bodyPr/>
          <a:lstStyle/>
          <a:p>
            <a:pPr>
              <a:defRPr/>
            </a:pPr>
            <a:r>
              <a:rPr lang="en-CA" smtClean="0"/>
              <a:t>28 / 193</a:t>
            </a:r>
            <a:endParaRPr lang="en-CA" dirty="0"/>
          </a:p>
        </p:txBody>
      </p:sp>
    </p:spTree>
    <p:extLst>
      <p:ext uri="{BB962C8B-B14F-4D97-AF65-F5344CB8AC3E}">
        <p14:creationId xmlns:p14="http://schemas.microsoft.com/office/powerpoint/2010/main" val="18473613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Viewing Modes</a:t>
            </a:r>
            <a:endParaRPr lang="en-CA" dirty="0"/>
          </a:p>
        </p:txBody>
      </p:sp>
      <p:sp>
        <p:nvSpPr>
          <p:cNvPr id="3" name="TextBox 87"/>
          <p:cNvSpPr txBox="1">
            <a:spLocks noChangeArrowheads="1"/>
          </p:cNvSpPr>
          <p:nvPr/>
        </p:nvSpPr>
        <p:spPr bwMode="auto">
          <a:xfrm>
            <a:off x="539552" y="1412776"/>
            <a:ext cx="799288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 the Reading and Design modes, you can choose either </a:t>
            </a:r>
            <a:r>
              <a:rPr lang="en-US" sz="2000" b="1" dirty="0"/>
              <a:t>Quick Display mode </a:t>
            </a:r>
            <a:r>
              <a:rPr lang="en-US" sz="2000" dirty="0" smtClean="0"/>
              <a:t>or </a:t>
            </a:r>
            <a:r>
              <a:rPr lang="en-US" sz="2000" b="1" dirty="0" smtClean="0"/>
              <a:t>Page mode</a:t>
            </a:r>
            <a:r>
              <a:rPr lang="en-US" sz="2000" dirty="0" smtClean="0"/>
              <a:t>.</a:t>
            </a:r>
          </a:p>
          <a:p>
            <a:endParaRPr lang="en-US" sz="2000" dirty="0"/>
          </a:p>
          <a:p>
            <a:r>
              <a:rPr lang="en-US" sz="2000" dirty="0" smtClean="0"/>
              <a:t>These </a:t>
            </a:r>
            <a:r>
              <a:rPr lang="en-US" sz="2000" dirty="0"/>
              <a:t>buttons are available at the right bottom area of the </a:t>
            </a:r>
            <a:r>
              <a:rPr lang="en-US" sz="2000" dirty="0" err="1"/>
              <a:t>WebI</a:t>
            </a:r>
            <a:r>
              <a:rPr lang="en-US" sz="2000" dirty="0"/>
              <a:t> screen on the status </a:t>
            </a:r>
            <a:r>
              <a:rPr lang="en-US" sz="2000" dirty="0" smtClean="0"/>
              <a:t>bar.</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1066800" y="3329647"/>
            <a:ext cx="6946527" cy="449957"/>
          </a:xfrm>
          <a:prstGeom prst="rect">
            <a:avLst/>
          </a:prstGeom>
          <a:noFill/>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10" name="Slide Number Placeholder 9"/>
          <p:cNvSpPr>
            <a:spLocks noGrp="1"/>
          </p:cNvSpPr>
          <p:nvPr>
            <p:ph type="sldNum" sz="quarter" idx="4"/>
          </p:nvPr>
        </p:nvSpPr>
        <p:spPr/>
        <p:txBody>
          <a:bodyPr/>
          <a:lstStyle/>
          <a:p>
            <a:pPr>
              <a:defRPr/>
            </a:pPr>
            <a:r>
              <a:rPr lang="en-CA" smtClean="0"/>
              <a:t>29 / 193</a:t>
            </a:r>
            <a:endParaRPr lang="en-CA" dirty="0"/>
          </a:p>
        </p:txBody>
      </p:sp>
    </p:spTree>
    <p:extLst>
      <p:ext uri="{BB962C8B-B14F-4D97-AF65-F5344CB8AC3E}">
        <p14:creationId xmlns:p14="http://schemas.microsoft.com/office/powerpoint/2010/main" val="2821925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t>Getting Started</a:t>
            </a:r>
            <a:endParaRPr lang="en-CA" dirty="0"/>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dirty="0" smtClean="0"/>
              <a:t>Instructor Introduction</a:t>
            </a:r>
          </a:p>
          <a:p>
            <a:pPr marL="342900" indent="-342900" eaLnBrk="1" hangingPunct="1">
              <a:lnSpc>
                <a:spcPct val="150000"/>
              </a:lnSpc>
              <a:buFont typeface="Arial" panose="020B0604020202020204" pitchFamily="34" charset="0"/>
              <a:buChar char="•"/>
            </a:pPr>
            <a:r>
              <a:rPr lang="en-CA" sz="2000" dirty="0" smtClean="0"/>
              <a:t>Students Introduction (Name, L1, Attendance Purpose)</a:t>
            </a:r>
          </a:p>
          <a:p>
            <a:pPr marL="342900" indent="-342900" eaLnBrk="1" hangingPunct="1">
              <a:lnSpc>
                <a:spcPct val="150000"/>
              </a:lnSpc>
              <a:buFont typeface="Arial" panose="020B0604020202020204" pitchFamily="34" charset="0"/>
              <a:buChar char="•"/>
            </a:pPr>
            <a:r>
              <a:rPr lang="en-CA" sz="2000" dirty="0" smtClean="0"/>
              <a:t>Class hour and break schedule</a:t>
            </a:r>
          </a:p>
          <a:p>
            <a:pPr marL="342900" indent="-342900" eaLnBrk="1" hangingPunct="1">
              <a:lnSpc>
                <a:spcPct val="150000"/>
              </a:lnSpc>
              <a:buFont typeface="Arial" panose="020B0604020202020204" pitchFamily="34" charset="0"/>
              <a:buChar char="•"/>
            </a:pPr>
            <a:r>
              <a:rPr lang="en-CA" sz="2000" dirty="0" smtClean="0"/>
              <a:t>Exercise 26: </a:t>
            </a:r>
            <a:r>
              <a:rPr lang="en-US" sz="2000" dirty="0"/>
              <a:t>Create your own Web Intelligence </a:t>
            </a:r>
            <a:r>
              <a:rPr lang="en-US" sz="2000" dirty="0" smtClean="0"/>
              <a:t>Document</a:t>
            </a:r>
            <a:endParaRPr lang="en-CA" sz="2000" dirty="0" smtClean="0"/>
          </a:p>
        </p:txBody>
      </p:sp>
      <p:sp>
        <p:nvSpPr>
          <p:cNvPr id="9" name="Slide Number Placeholder 8"/>
          <p:cNvSpPr>
            <a:spLocks noGrp="1"/>
          </p:cNvSpPr>
          <p:nvPr>
            <p:ph type="sldNum" sz="quarter" idx="4"/>
          </p:nvPr>
        </p:nvSpPr>
        <p:spPr/>
        <p:txBody>
          <a:bodyPr/>
          <a:lstStyle/>
          <a:p>
            <a:pPr>
              <a:defRPr/>
            </a:pPr>
            <a:r>
              <a:rPr lang="en-CA" smtClean="0"/>
              <a:t>3 / 193</a:t>
            </a:r>
            <a:endParaRPr lang="en-CA" dirty="0"/>
          </a:p>
        </p:txBody>
      </p:sp>
    </p:spTree>
    <p:extLst>
      <p:ext uri="{BB962C8B-B14F-4D97-AF65-F5344CB8AC3E}">
        <p14:creationId xmlns:p14="http://schemas.microsoft.com/office/powerpoint/2010/main" val="34692206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Application Structure</a:t>
            </a:r>
            <a:endParaRPr lang="en-CA" dirty="0"/>
          </a:p>
        </p:txBody>
      </p:sp>
      <p:sp>
        <p:nvSpPr>
          <p:cNvPr id="3" name="TextBox 87"/>
          <p:cNvSpPr txBox="1">
            <a:spLocks noChangeArrowheads="1"/>
          </p:cNvSpPr>
          <p:nvPr/>
        </p:nvSpPr>
        <p:spPr bwMode="auto">
          <a:xfrm>
            <a:off x="539552" y="1412776"/>
            <a:ext cx="7992888"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mostly used Design mode has following areas</a:t>
            </a:r>
            <a:r>
              <a:rPr lang="en-US" sz="2000" dirty="0" smtClean="0"/>
              <a:t>:</a:t>
            </a:r>
          </a:p>
          <a:p>
            <a:endParaRPr lang="en-CA" sz="1600" dirty="0"/>
          </a:p>
          <a:p>
            <a:pPr marL="342900" indent="-342900">
              <a:lnSpc>
                <a:spcPct val="150000"/>
              </a:lnSpc>
              <a:buFont typeface="Arial" panose="020B0604020202020204" pitchFamily="34" charset="0"/>
              <a:buChar char="•"/>
            </a:pPr>
            <a:r>
              <a:rPr lang="en-CA" sz="2000" b="1" dirty="0" smtClean="0"/>
              <a:t>File tab page</a:t>
            </a:r>
          </a:p>
          <a:p>
            <a:pPr marL="342900" indent="-342900">
              <a:lnSpc>
                <a:spcPct val="150000"/>
              </a:lnSpc>
              <a:buFont typeface="Arial" panose="020B0604020202020204" pitchFamily="34" charset="0"/>
              <a:buChar char="•"/>
            </a:pPr>
            <a:r>
              <a:rPr lang="en-CA" sz="2000" b="1" dirty="0" smtClean="0"/>
              <a:t>Properties tab page</a:t>
            </a:r>
          </a:p>
          <a:p>
            <a:pPr marL="342900" indent="-342900">
              <a:lnSpc>
                <a:spcPct val="150000"/>
              </a:lnSpc>
              <a:buFont typeface="Arial" panose="020B0604020202020204" pitchFamily="34" charset="0"/>
              <a:buChar char="•"/>
            </a:pPr>
            <a:r>
              <a:rPr lang="en-CA" sz="2000" b="1" dirty="0" smtClean="0"/>
              <a:t>Toolboxes</a:t>
            </a:r>
          </a:p>
          <a:p>
            <a:pPr marL="342900" indent="-342900">
              <a:lnSpc>
                <a:spcPct val="150000"/>
              </a:lnSpc>
              <a:buFont typeface="Arial" panose="020B0604020202020204" pitchFamily="34" charset="0"/>
              <a:buChar char="•"/>
            </a:pPr>
            <a:r>
              <a:rPr lang="en-CA" sz="2000" b="1" dirty="0" smtClean="0"/>
              <a:t>Side panel</a:t>
            </a:r>
          </a:p>
          <a:p>
            <a:pPr marL="342900" indent="-342900">
              <a:lnSpc>
                <a:spcPct val="150000"/>
              </a:lnSpc>
              <a:buFont typeface="Arial" panose="020B0604020202020204" pitchFamily="34" charset="0"/>
              <a:buChar char="•"/>
            </a:pPr>
            <a:r>
              <a:rPr lang="en-CA" sz="2000" b="1" dirty="0" smtClean="0"/>
              <a:t>Status bar</a:t>
            </a:r>
          </a:p>
          <a:p>
            <a:pPr marL="342900" indent="-342900">
              <a:lnSpc>
                <a:spcPct val="150000"/>
              </a:lnSpc>
              <a:buFont typeface="Arial" panose="020B0604020202020204" pitchFamily="34" charset="0"/>
              <a:buChar char="•"/>
            </a:pPr>
            <a:r>
              <a:rPr lang="en-CA" sz="2000" b="1" dirty="0" smtClean="0"/>
              <a:t>Tools</a:t>
            </a:r>
            <a:endParaRPr lang="en-CA" sz="2000" b="1"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9" name="Slide Number Placeholder 8"/>
          <p:cNvSpPr>
            <a:spLocks noGrp="1"/>
          </p:cNvSpPr>
          <p:nvPr>
            <p:ph type="sldNum" sz="quarter" idx="4"/>
          </p:nvPr>
        </p:nvSpPr>
        <p:spPr/>
        <p:txBody>
          <a:bodyPr/>
          <a:lstStyle/>
          <a:p>
            <a:pPr>
              <a:defRPr/>
            </a:pPr>
            <a:r>
              <a:rPr lang="en-CA" smtClean="0"/>
              <a:t>30 / 193</a:t>
            </a:r>
            <a:endParaRPr lang="en-CA" dirty="0"/>
          </a:p>
        </p:txBody>
      </p:sp>
    </p:spTree>
    <p:extLst>
      <p:ext uri="{BB962C8B-B14F-4D97-AF65-F5344CB8AC3E}">
        <p14:creationId xmlns:p14="http://schemas.microsoft.com/office/powerpoint/2010/main" val="4256038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Saving a </a:t>
            </a:r>
            <a:r>
              <a:rPr lang="en-US" dirty="0" err="1"/>
              <a:t>WebI</a:t>
            </a:r>
            <a:r>
              <a:rPr lang="en-US" dirty="0"/>
              <a:t> Document</a:t>
            </a:r>
            <a:endParaRPr lang="en-CA" dirty="0"/>
          </a:p>
        </p:txBody>
      </p:sp>
      <p:sp>
        <p:nvSpPr>
          <p:cNvPr id="3" name="TextBox 87"/>
          <p:cNvSpPr txBox="1">
            <a:spLocks noChangeArrowheads="1"/>
          </p:cNvSpPr>
          <p:nvPr/>
        </p:nvSpPr>
        <p:spPr bwMode="auto">
          <a:xfrm>
            <a:off x="539552" y="1412776"/>
            <a:ext cx="7992888"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WebI documents can be saved </a:t>
            </a:r>
            <a:r>
              <a:rPr lang="en-US" sz="2000" dirty="0" smtClean="0"/>
              <a:t>into </a:t>
            </a:r>
            <a:r>
              <a:rPr lang="en-US" sz="2000" dirty="0"/>
              <a:t>two different </a:t>
            </a:r>
            <a:r>
              <a:rPr lang="en-US" sz="2000" dirty="0" smtClean="0"/>
              <a:t>locations:</a:t>
            </a:r>
          </a:p>
          <a:p>
            <a:endParaRPr lang="en-CA" sz="2000" dirty="0"/>
          </a:p>
          <a:p>
            <a:pPr marL="342900" indent="-342900">
              <a:buFont typeface="Arial" panose="020B0604020202020204" pitchFamily="34" charset="0"/>
              <a:buChar char="•"/>
            </a:pPr>
            <a:r>
              <a:rPr lang="en-US" sz="2000" dirty="0"/>
              <a:t>The “</a:t>
            </a:r>
            <a:r>
              <a:rPr lang="en-US" sz="2000" b="1" dirty="0"/>
              <a:t>My Favorites</a:t>
            </a:r>
            <a:r>
              <a:rPr lang="en-US" sz="2000" dirty="0"/>
              <a:t>” folder allows the author to save a document that can only be accessed through </a:t>
            </a:r>
            <a:r>
              <a:rPr lang="en-US" sz="2000" dirty="0" smtClean="0"/>
              <a:t>his/her own </a:t>
            </a:r>
            <a:r>
              <a:rPr lang="en-US" sz="2000" dirty="0"/>
              <a:t>BOBJ account. </a:t>
            </a:r>
            <a:endParaRPr lang="en-CA" sz="2000" dirty="0"/>
          </a:p>
          <a:p>
            <a:endParaRPr lang="en-CA" sz="2000" dirty="0"/>
          </a:p>
          <a:p>
            <a:pPr marL="342900" indent="-342900">
              <a:buFont typeface="Arial" panose="020B0604020202020204" pitchFamily="34" charset="0"/>
              <a:buChar char="•"/>
            </a:pPr>
            <a:r>
              <a:rPr lang="en-US" sz="2000" dirty="0"/>
              <a:t>The </a:t>
            </a:r>
            <a:r>
              <a:rPr lang="en-US" sz="2000" dirty="0" smtClean="0"/>
              <a:t>“</a:t>
            </a:r>
            <a:r>
              <a:rPr lang="en-US" sz="2000" b="1" dirty="0" smtClean="0"/>
              <a:t>Public Folders</a:t>
            </a:r>
            <a:r>
              <a:rPr lang="en-US" sz="2000" dirty="0" smtClean="0"/>
              <a:t>” </a:t>
            </a:r>
            <a:r>
              <a:rPr lang="en-US" sz="2000" dirty="0"/>
              <a:t>include a file structure for each line of business and includes relevant sub-folders. </a:t>
            </a:r>
            <a:r>
              <a:rPr lang="en-US" sz="2000" dirty="0" smtClean="0"/>
              <a:t>An author can </a:t>
            </a:r>
            <a:r>
              <a:rPr lang="en-US" sz="2000" dirty="0"/>
              <a:t>save </a:t>
            </a:r>
            <a:r>
              <a:rPr lang="en-US" sz="2000" dirty="0" smtClean="0"/>
              <a:t>reports </a:t>
            </a:r>
            <a:r>
              <a:rPr lang="en-US" sz="2000" dirty="0"/>
              <a:t>under </a:t>
            </a:r>
            <a:r>
              <a:rPr lang="en-US" sz="2000" dirty="0" smtClean="0"/>
              <a:t>his/her LOB’s </a:t>
            </a:r>
            <a:r>
              <a:rPr lang="en-US" sz="2000" dirty="0"/>
              <a:t>folder structure.</a:t>
            </a:r>
            <a:endParaRPr lang="en-CA" sz="2000" dirty="0"/>
          </a:p>
          <a:p>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9" name="Slide Number Placeholder 8"/>
          <p:cNvSpPr>
            <a:spLocks noGrp="1"/>
          </p:cNvSpPr>
          <p:nvPr>
            <p:ph type="sldNum" sz="quarter" idx="4"/>
          </p:nvPr>
        </p:nvSpPr>
        <p:spPr/>
        <p:txBody>
          <a:bodyPr/>
          <a:lstStyle/>
          <a:p>
            <a:pPr>
              <a:defRPr/>
            </a:pPr>
            <a:r>
              <a:rPr lang="en-CA" smtClean="0"/>
              <a:t>31 / 193</a:t>
            </a:r>
            <a:endParaRPr lang="en-CA" dirty="0"/>
          </a:p>
        </p:txBody>
      </p:sp>
    </p:spTree>
    <p:extLst>
      <p:ext uri="{BB962C8B-B14F-4D97-AF65-F5344CB8AC3E}">
        <p14:creationId xmlns:p14="http://schemas.microsoft.com/office/powerpoint/2010/main" val="20362329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Cut, Copy or Delete a </a:t>
            </a:r>
            <a:r>
              <a:rPr lang="en-US" dirty="0" err="1"/>
              <a:t>WebI</a:t>
            </a:r>
            <a:r>
              <a:rPr lang="en-US" dirty="0"/>
              <a:t> Document</a:t>
            </a:r>
            <a:endParaRPr lang="en-CA" dirty="0"/>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One can </a:t>
            </a:r>
            <a:r>
              <a:rPr lang="en-US" sz="2000" dirty="0"/>
              <a:t>cut, copy or delete documents within the </a:t>
            </a:r>
            <a:r>
              <a:rPr lang="en-US" sz="2000" dirty="0" err="1"/>
              <a:t>WebI</a:t>
            </a:r>
            <a:r>
              <a:rPr lang="en-US" sz="2000" dirty="0"/>
              <a:t> folders. </a:t>
            </a:r>
            <a:endParaRPr lang="en-US" sz="2000" dirty="0" smtClean="0"/>
          </a:p>
          <a:p>
            <a:endParaRPr lang="en-US" sz="2000" dirty="0"/>
          </a:p>
          <a:p>
            <a:r>
              <a:rPr lang="en-US" sz="2000" dirty="0" smtClean="0"/>
              <a:t>To </a:t>
            </a:r>
            <a:r>
              <a:rPr lang="en-US" sz="2000" dirty="0"/>
              <a:t>copy, cut, paste, or </a:t>
            </a:r>
            <a:r>
              <a:rPr lang="en-US" sz="2000" dirty="0" smtClean="0"/>
              <a:t>delete</a:t>
            </a:r>
            <a:br>
              <a:rPr lang="en-US" sz="2000" dirty="0" smtClean="0"/>
            </a:br>
            <a:r>
              <a:rPr lang="en-US" sz="2000" dirty="0" smtClean="0"/>
              <a:t>an </a:t>
            </a:r>
            <a:r>
              <a:rPr lang="en-US" sz="2000" dirty="0"/>
              <a:t>item, </a:t>
            </a:r>
            <a:r>
              <a:rPr lang="en-US" sz="2000" dirty="0" smtClean="0"/>
              <a:t>right </a:t>
            </a:r>
            <a:r>
              <a:rPr lang="en-US" sz="2000" dirty="0"/>
              <a:t>click on the </a:t>
            </a:r>
            <a:r>
              <a:rPr lang="en-US" sz="2000" dirty="0" smtClean="0"/>
              <a:t/>
            </a:r>
            <a:br>
              <a:rPr lang="en-US" sz="2000" dirty="0" smtClean="0"/>
            </a:br>
            <a:r>
              <a:rPr lang="en-US" sz="2000" dirty="0" smtClean="0"/>
              <a:t>document </a:t>
            </a:r>
            <a:r>
              <a:rPr lang="en-US" sz="2000" dirty="0"/>
              <a:t>name </a:t>
            </a:r>
            <a:r>
              <a:rPr lang="en-US" sz="2000" dirty="0" smtClean="0"/>
              <a:t>and </a:t>
            </a:r>
            <a:br>
              <a:rPr lang="en-US" sz="2000" dirty="0" smtClean="0"/>
            </a:br>
            <a:r>
              <a:rPr lang="en-US" sz="2000" dirty="0" smtClean="0"/>
              <a:t>click </a:t>
            </a:r>
            <a:r>
              <a:rPr lang="en-US" sz="2000" dirty="0"/>
              <a:t>on “</a:t>
            </a:r>
            <a:r>
              <a:rPr lang="en-US" sz="2000" b="1" dirty="0"/>
              <a:t>Organize</a:t>
            </a:r>
            <a:r>
              <a:rPr lang="en-US" sz="2000" dirty="0"/>
              <a:t>.” </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pic>
        <p:nvPicPr>
          <p:cNvPr id="5" name="Picture 4"/>
          <p:cNvPicPr>
            <a:picLocks noChangeAspect="1"/>
          </p:cNvPicPr>
          <p:nvPr/>
        </p:nvPicPr>
        <p:blipFill>
          <a:blip r:embed="rId3"/>
          <a:stretch>
            <a:fillRect/>
          </a:stretch>
        </p:blipFill>
        <p:spPr>
          <a:xfrm>
            <a:off x="3995936" y="2420888"/>
            <a:ext cx="4680520" cy="4014517"/>
          </a:xfrm>
          <a:prstGeom prst="rect">
            <a:avLst/>
          </a:prstGeom>
          <a:ln>
            <a:solidFill>
              <a:schemeClr val="accent1"/>
            </a:solidFill>
          </a:ln>
        </p:spPr>
      </p:pic>
      <p:sp>
        <p:nvSpPr>
          <p:cNvPr id="10" name="Slide Number Placeholder 9"/>
          <p:cNvSpPr>
            <a:spLocks noGrp="1"/>
          </p:cNvSpPr>
          <p:nvPr>
            <p:ph type="sldNum" sz="quarter" idx="4"/>
          </p:nvPr>
        </p:nvSpPr>
        <p:spPr/>
        <p:txBody>
          <a:bodyPr/>
          <a:lstStyle/>
          <a:p>
            <a:pPr>
              <a:defRPr/>
            </a:pPr>
            <a:r>
              <a:rPr lang="en-CA" smtClean="0"/>
              <a:t>32 / 193</a:t>
            </a:r>
            <a:endParaRPr lang="en-CA" dirty="0"/>
          </a:p>
        </p:txBody>
      </p:sp>
    </p:spTree>
    <p:extLst>
      <p:ext uri="{BB962C8B-B14F-4D97-AF65-F5344CB8AC3E}">
        <p14:creationId xmlns:p14="http://schemas.microsoft.com/office/powerpoint/2010/main" val="42087720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Document Properties</a:t>
            </a:r>
            <a:endParaRPr lang="en-CA" dirty="0"/>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To set various document properties, right click on the document name and click on “</a:t>
            </a:r>
            <a:r>
              <a:rPr lang="en-US" sz="2000" b="1" dirty="0"/>
              <a:t>Properties</a:t>
            </a:r>
            <a:r>
              <a:rPr lang="en-US" sz="2000" dirty="0"/>
              <a:t>.” </a:t>
            </a:r>
            <a:endParaRPr lang="en-CA" sz="2000" dirty="0"/>
          </a:p>
        </p:txBody>
      </p:sp>
      <p:pic>
        <p:nvPicPr>
          <p:cNvPr id="7" name="Picture 6"/>
          <p:cNvPicPr/>
          <p:nvPr/>
        </p:nvPicPr>
        <p:blipFill>
          <a:blip r:embed="rId3"/>
          <a:stretch>
            <a:fillRect/>
          </a:stretch>
        </p:blipFill>
        <p:spPr>
          <a:xfrm>
            <a:off x="2110296" y="2348880"/>
            <a:ext cx="4851400" cy="1430020"/>
          </a:xfrm>
          <a:prstGeom prst="rect">
            <a:avLst/>
          </a:prstGeom>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10" name="Slide Number Placeholder 9"/>
          <p:cNvSpPr>
            <a:spLocks noGrp="1"/>
          </p:cNvSpPr>
          <p:nvPr>
            <p:ph type="sldNum" sz="quarter" idx="4"/>
          </p:nvPr>
        </p:nvSpPr>
        <p:spPr/>
        <p:txBody>
          <a:bodyPr/>
          <a:lstStyle/>
          <a:p>
            <a:pPr>
              <a:defRPr/>
            </a:pPr>
            <a:r>
              <a:rPr lang="en-CA" smtClean="0"/>
              <a:t>33 / 193</a:t>
            </a:r>
            <a:endParaRPr lang="en-CA" dirty="0"/>
          </a:p>
        </p:txBody>
      </p:sp>
    </p:spTree>
    <p:extLst>
      <p:ext uri="{BB962C8B-B14F-4D97-AF65-F5344CB8AC3E}">
        <p14:creationId xmlns:p14="http://schemas.microsoft.com/office/powerpoint/2010/main" val="737411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Uploading a document or an Excel spread sheet</a:t>
            </a:r>
            <a:endParaRPr lang="en-CA" dirty="0"/>
          </a:p>
        </p:txBody>
      </p:sp>
      <p:sp>
        <p:nvSpPr>
          <p:cNvPr id="3" name="TextBox 87"/>
          <p:cNvSpPr txBox="1">
            <a:spLocks noChangeArrowheads="1"/>
          </p:cNvSpPr>
          <p:nvPr/>
        </p:nvSpPr>
        <p:spPr bwMode="auto">
          <a:xfrm>
            <a:off x="539552" y="1772816"/>
            <a:ext cx="8208912" cy="1123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Within </a:t>
            </a:r>
            <a:r>
              <a:rPr lang="en-US" sz="2000" dirty="0"/>
              <a:t>the Documents tab and within the BOBJ file structure, you can add files to your favorites or to the public folders by selecting “</a:t>
            </a:r>
            <a:r>
              <a:rPr lang="en-US" sz="2000" b="1" dirty="0"/>
              <a:t>New</a:t>
            </a:r>
            <a:r>
              <a:rPr lang="en-US" sz="2000" dirty="0"/>
              <a:t>” and “</a:t>
            </a:r>
            <a:r>
              <a:rPr lang="en-US" sz="2000" b="1" dirty="0"/>
              <a:t>Local Document</a:t>
            </a:r>
            <a:r>
              <a:rPr lang="en-US" sz="2000" dirty="0" smtClean="0"/>
              <a:t>.”</a:t>
            </a:r>
            <a:endParaRPr lang="en-CA" sz="2000" dirty="0" smtClean="0"/>
          </a:p>
          <a:p>
            <a:endParaRPr lang="en-CA" sz="7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2555776" y="2996952"/>
            <a:ext cx="3590925" cy="1914525"/>
          </a:xfrm>
          <a:prstGeom prst="rect">
            <a:avLst/>
          </a:prstGeom>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10" name="Slide Number Placeholder 9"/>
          <p:cNvSpPr>
            <a:spLocks noGrp="1"/>
          </p:cNvSpPr>
          <p:nvPr>
            <p:ph type="sldNum" sz="quarter" idx="4"/>
          </p:nvPr>
        </p:nvSpPr>
        <p:spPr/>
        <p:txBody>
          <a:bodyPr/>
          <a:lstStyle/>
          <a:p>
            <a:pPr>
              <a:defRPr/>
            </a:pPr>
            <a:r>
              <a:rPr lang="en-CA" smtClean="0"/>
              <a:t>34 / 193</a:t>
            </a:r>
            <a:endParaRPr lang="en-CA" dirty="0"/>
          </a:p>
        </p:txBody>
      </p:sp>
    </p:spTree>
    <p:extLst>
      <p:ext uri="{BB962C8B-B14F-4D97-AF65-F5344CB8AC3E}">
        <p14:creationId xmlns:p14="http://schemas.microsoft.com/office/powerpoint/2010/main" val="11357529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7"/>
          <p:cNvSpPr txBox="1">
            <a:spLocks noChangeArrowheads="1"/>
          </p:cNvSpPr>
          <p:nvPr/>
        </p:nvSpPr>
        <p:spPr bwMode="auto">
          <a:xfrm>
            <a:off x="539552" y="1772816"/>
            <a:ext cx="8208912"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Then, click on the “</a:t>
            </a:r>
            <a:r>
              <a:rPr lang="en-US" sz="2000" b="1" dirty="0"/>
              <a:t>Browse…</a:t>
            </a:r>
            <a:r>
              <a:rPr lang="en-US" sz="2000" dirty="0"/>
              <a:t>” and insert the document that you wish. Generally, you will be inserting Excel SpreadSheets.</a:t>
            </a:r>
          </a:p>
          <a:p>
            <a:endParaRPr lang="en-CA" sz="2000" dirty="0"/>
          </a:p>
          <a:p>
            <a:endParaRPr lang="en-CA" sz="2000" dirty="0"/>
          </a:p>
          <a:p>
            <a:endParaRPr lang="en-CA" sz="2000" dirty="0"/>
          </a:p>
          <a:p>
            <a:endParaRPr lang="en-CA" sz="2000" dirty="0"/>
          </a:p>
          <a:p>
            <a:endParaRPr lang="en-CA" sz="2000" dirty="0"/>
          </a:p>
          <a:p>
            <a:endParaRPr lang="en-CA" sz="2000" dirty="0"/>
          </a:p>
          <a:p>
            <a:endParaRPr lang="en-CA" sz="2000" dirty="0"/>
          </a:p>
          <a:p>
            <a:endParaRPr lang="en-CA" sz="2000" dirty="0"/>
          </a:p>
          <a:p>
            <a:endParaRPr lang="en-CA" sz="2000" dirty="0"/>
          </a:p>
          <a:p>
            <a:endParaRPr lang="en-CA" sz="2000" dirty="0"/>
          </a:p>
          <a:p>
            <a:r>
              <a:rPr lang="en-CA" sz="2000" dirty="0">
                <a:solidFill>
                  <a:srgbClr val="0070C0"/>
                </a:solidFill>
              </a:rPr>
              <a:t>Every WebI or any other document on BI </a:t>
            </a:r>
            <a:r>
              <a:rPr lang="en-CA" sz="2000" dirty="0" smtClean="0">
                <a:solidFill>
                  <a:srgbClr val="0070C0"/>
                </a:solidFill>
              </a:rPr>
              <a:t>Launch </a:t>
            </a:r>
            <a:r>
              <a:rPr lang="en-CA" sz="2000" dirty="0">
                <a:solidFill>
                  <a:srgbClr val="0070C0"/>
                </a:solidFill>
              </a:rPr>
              <a:t>Pad (like, Excel SpreadSheet, Adobe PDF, etc.) gets a </a:t>
            </a:r>
            <a:r>
              <a:rPr lang="en-CA" sz="2000" b="1" dirty="0">
                <a:solidFill>
                  <a:srgbClr val="0070C0"/>
                </a:solidFill>
              </a:rPr>
              <a:t>unique ID </a:t>
            </a:r>
            <a:r>
              <a:rPr lang="en-CA" sz="2000" dirty="0">
                <a:solidFill>
                  <a:srgbClr val="0070C0"/>
                </a:solidFill>
              </a:rPr>
              <a:t>called </a:t>
            </a:r>
            <a:r>
              <a:rPr lang="en-CA" sz="2000" b="1" dirty="0">
                <a:solidFill>
                  <a:srgbClr val="0070C0"/>
                </a:solidFill>
              </a:rPr>
              <a:t>CUID</a:t>
            </a:r>
            <a:r>
              <a:rPr lang="en-CA" sz="2000" dirty="0">
                <a:solidFill>
                  <a:srgbClr val="0070C0"/>
                </a:solidFill>
              </a:rPr>
              <a:t>.</a:t>
            </a:r>
          </a:p>
        </p:txBody>
      </p:sp>
      <p:sp>
        <p:nvSpPr>
          <p:cNvPr id="2" name="Title 1"/>
          <p:cNvSpPr>
            <a:spLocks noGrp="1"/>
          </p:cNvSpPr>
          <p:nvPr>
            <p:ph type="ctrTitle"/>
          </p:nvPr>
        </p:nvSpPr>
        <p:spPr>
          <a:xfrm>
            <a:off x="143508" y="620688"/>
            <a:ext cx="8784976" cy="792088"/>
          </a:xfrm>
        </p:spPr>
        <p:txBody>
          <a:bodyPr/>
          <a:lstStyle/>
          <a:p>
            <a:pPr lvl="1"/>
            <a:r>
              <a:rPr lang="en-US" dirty="0"/>
              <a:t>Uploading a document or an Excel spread </a:t>
            </a:r>
            <a:r>
              <a:rPr lang="en-US" dirty="0" smtClean="0"/>
              <a:t>sheet (contd.)</a:t>
            </a:r>
            <a:endParaRPr lang="en-CA" dirty="0"/>
          </a:p>
        </p:txBody>
      </p:sp>
      <p:pic>
        <p:nvPicPr>
          <p:cNvPr id="5" name="Picture 4"/>
          <p:cNvPicPr/>
          <p:nvPr/>
        </p:nvPicPr>
        <p:blipFill>
          <a:blip r:embed="rId3"/>
          <a:stretch>
            <a:fillRect/>
          </a:stretch>
        </p:blipFill>
        <p:spPr>
          <a:xfrm>
            <a:off x="1130808" y="2780928"/>
            <a:ext cx="6810375" cy="2114550"/>
          </a:xfrm>
          <a:prstGeom prst="rect">
            <a:avLst/>
          </a:prstGeom>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10" name="Slide Number Placeholder 9"/>
          <p:cNvSpPr>
            <a:spLocks noGrp="1"/>
          </p:cNvSpPr>
          <p:nvPr>
            <p:ph type="sldNum" sz="quarter" idx="4"/>
          </p:nvPr>
        </p:nvSpPr>
        <p:spPr/>
        <p:txBody>
          <a:bodyPr/>
          <a:lstStyle/>
          <a:p>
            <a:pPr>
              <a:defRPr/>
            </a:pPr>
            <a:r>
              <a:rPr lang="en-CA" smtClean="0"/>
              <a:t>35 / 193</a:t>
            </a:r>
            <a:endParaRPr lang="en-CA" dirty="0"/>
          </a:p>
        </p:txBody>
      </p:sp>
    </p:spTree>
    <p:extLst>
      <p:ext uri="{BB962C8B-B14F-4D97-AF65-F5344CB8AC3E}">
        <p14:creationId xmlns:p14="http://schemas.microsoft.com/office/powerpoint/2010/main" val="18895654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Saving within the WebI Course Folder</a:t>
            </a:r>
            <a:endParaRPr lang="en-CA" dirty="0">
              <a:solidFill>
                <a:srgbClr val="324F81"/>
              </a:solidFill>
              <a:latin typeface="Arial" charset="0"/>
              <a:ea typeface="ＭＳ Ｐゴシック" charset="0"/>
              <a:cs typeface="ＭＳ Ｐゴシック" charset="0"/>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5" name="TextBox 87"/>
          <p:cNvSpPr txBox="1">
            <a:spLocks noChangeArrowheads="1"/>
          </p:cNvSpPr>
          <p:nvPr/>
        </p:nvSpPr>
        <p:spPr bwMode="auto">
          <a:xfrm>
            <a:off x="539552" y="1412776"/>
            <a:ext cx="7992888"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 this course you will be asked to create multiple Web Intelligence Documents (WID). </a:t>
            </a:r>
          </a:p>
          <a:p>
            <a:endParaRPr lang="en-US" sz="2000" dirty="0"/>
          </a:p>
          <a:p>
            <a:r>
              <a:rPr lang="en-US" sz="2000" dirty="0"/>
              <a:t>Save all documents to the following file structure within your folder that you named with your CA User ID (example: JSMITH).</a:t>
            </a:r>
          </a:p>
          <a:p>
            <a:endParaRPr lang="en-CA" sz="2000" dirty="0"/>
          </a:p>
          <a:p>
            <a:r>
              <a:rPr lang="en-US" sz="2000" dirty="0"/>
              <a:t>Save your documents following the naming convention outlined in each exercise. For Example, “Exercise 1” requests that you save your document as your </a:t>
            </a:r>
            <a:r>
              <a:rPr lang="en-US" sz="2000" dirty="0" smtClean="0"/>
              <a:t>“(last name)_QueryPanel_1-4</a:t>
            </a:r>
            <a:r>
              <a:rPr lang="en-US" sz="2000" dirty="0"/>
              <a:t>.” </a:t>
            </a:r>
            <a:endParaRPr lang="en-US" sz="2000" dirty="0" smtClean="0"/>
          </a:p>
          <a:p>
            <a:endParaRPr lang="en-US" sz="2000" dirty="0"/>
          </a:p>
          <a:p>
            <a:endParaRPr lang="en-CA" sz="2000" dirty="0"/>
          </a:p>
        </p:txBody>
      </p:sp>
      <p:sp>
        <p:nvSpPr>
          <p:cNvPr id="9" name="Slide Number Placeholder 8"/>
          <p:cNvSpPr>
            <a:spLocks noGrp="1"/>
          </p:cNvSpPr>
          <p:nvPr>
            <p:ph type="sldNum" sz="quarter" idx="4"/>
          </p:nvPr>
        </p:nvSpPr>
        <p:spPr/>
        <p:txBody>
          <a:bodyPr/>
          <a:lstStyle/>
          <a:p>
            <a:pPr>
              <a:defRPr/>
            </a:pPr>
            <a:r>
              <a:rPr lang="en-CA" smtClean="0"/>
              <a:t>36 / 193</a:t>
            </a:r>
            <a:endParaRPr lang="en-CA" dirty="0"/>
          </a:p>
        </p:txBody>
      </p:sp>
    </p:spTree>
    <p:extLst>
      <p:ext uri="{BB962C8B-B14F-4D97-AF65-F5344CB8AC3E}">
        <p14:creationId xmlns:p14="http://schemas.microsoft.com/office/powerpoint/2010/main" val="2016535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Creating New </a:t>
            </a:r>
            <a:r>
              <a:rPr lang="en-US" dirty="0" err="1"/>
              <a:t>WebI</a:t>
            </a:r>
            <a:r>
              <a:rPr lang="en-US" dirty="0"/>
              <a:t> Document</a:t>
            </a:r>
            <a:endParaRPr lang="en-CA" dirty="0"/>
          </a:p>
        </p:txBody>
      </p:sp>
      <p:sp>
        <p:nvSpPr>
          <p:cNvPr id="3" name="TextBox 87"/>
          <p:cNvSpPr txBox="1">
            <a:spLocks noChangeArrowheads="1"/>
          </p:cNvSpPr>
          <p:nvPr/>
        </p:nvSpPr>
        <p:spPr bwMode="auto">
          <a:xfrm>
            <a:off x="539552" y="1412776"/>
            <a:ext cx="7992888"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A new </a:t>
            </a:r>
            <a:r>
              <a:rPr lang="en-US" sz="2000" dirty="0" err="1" smtClean="0"/>
              <a:t>WebI</a:t>
            </a:r>
            <a:r>
              <a:rPr lang="en-US" sz="2000" dirty="0" smtClean="0"/>
              <a:t> Document can be created from the </a:t>
            </a:r>
            <a:r>
              <a:rPr lang="en-US" sz="2000" b="1" dirty="0" smtClean="0"/>
              <a:t>template</a:t>
            </a:r>
            <a:r>
              <a:rPr lang="en-US" sz="2000" dirty="0" smtClean="0"/>
              <a:t> or on a blank unformatted document. </a:t>
            </a:r>
          </a:p>
          <a:p>
            <a:pPr eaLnBrk="1" hangingPunct="1"/>
            <a:endParaRPr lang="en-CA" sz="2000" dirty="0"/>
          </a:p>
          <a:p>
            <a:pPr eaLnBrk="1" hangingPunct="1"/>
            <a:r>
              <a:rPr lang="en-CA" sz="2000" dirty="0" smtClean="0"/>
              <a:t>It is recommended to use L1 specific Template, like the RCN Template </a:t>
            </a:r>
            <a:r>
              <a:rPr lang="en-CA" sz="2000" dirty="0"/>
              <a:t>(called </a:t>
            </a:r>
            <a:r>
              <a:rPr lang="en-CA" sz="2000" dirty="0" smtClean="0"/>
              <a:t>“</a:t>
            </a:r>
            <a:r>
              <a:rPr lang="en-CA" sz="2000" b="1" dirty="0" smtClean="0"/>
              <a:t>RCN9999v2.0 </a:t>
            </a:r>
            <a:r>
              <a:rPr lang="en-CA" sz="2000" b="1" dirty="0"/>
              <a:t>RCN - Standard Template </a:t>
            </a:r>
            <a:r>
              <a:rPr lang="en-CA" sz="2000" b="1" dirty="0" smtClean="0"/>
              <a:t>– Empty</a:t>
            </a:r>
            <a:r>
              <a:rPr lang="en-CA" sz="2000" dirty="0" smtClean="0"/>
              <a:t>”), located in the following folder whenever one needs to create a new WebI Document:</a:t>
            </a:r>
          </a:p>
          <a:p>
            <a:pPr lvl="2" eaLnBrk="1" hangingPunct="1"/>
            <a:endParaRPr lang="en-CA" sz="2000" dirty="0"/>
          </a:p>
          <a:p>
            <a:pPr marL="1262063" lvl="2" indent="-347663">
              <a:lnSpc>
                <a:spcPct val="150000"/>
              </a:lnSpc>
            </a:pPr>
            <a:r>
              <a:rPr lang="en-US" sz="2000" b="1" dirty="0"/>
              <a:t>Public Folders </a:t>
            </a:r>
            <a:r>
              <a:rPr lang="en-US" sz="2000" b="1" dirty="0" smtClean="0">
                <a:solidFill>
                  <a:srgbClr val="C00000"/>
                </a:solidFill>
              </a:rPr>
              <a:t>\  </a:t>
            </a:r>
            <a:r>
              <a:rPr lang="en-US" sz="2000" b="1" dirty="0" smtClean="0"/>
              <a:t>RCN </a:t>
            </a:r>
            <a:r>
              <a:rPr lang="en-US" sz="2000" b="1" dirty="0"/>
              <a:t>– Royal Canadian Navy </a:t>
            </a:r>
            <a:r>
              <a:rPr lang="en-US" sz="2000" b="1" dirty="0">
                <a:solidFill>
                  <a:srgbClr val="C00000"/>
                </a:solidFill>
              </a:rPr>
              <a:t>\ </a:t>
            </a:r>
            <a:r>
              <a:rPr lang="en-US" sz="2000" b="1" dirty="0" smtClean="0">
                <a:solidFill>
                  <a:srgbClr val="C00000"/>
                </a:solidFill>
              </a:rPr>
              <a:t/>
            </a:r>
            <a:br>
              <a:rPr lang="en-US" sz="2000" b="1" dirty="0" smtClean="0">
                <a:solidFill>
                  <a:srgbClr val="C00000"/>
                </a:solidFill>
              </a:rPr>
            </a:br>
            <a:r>
              <a:rPr lang="en-US" sz="2000" b="1" dirty="0" smtClean="0"/>
              <a:t>_</a:t>
            </a:r>
            <a:r>
              <a:rPr lang="en-US" sz="2000" b="1" dirty="0"/>
              <a:t>Templates and Resources </a:t>
            </a:r>
            <a:r>
              <a:rPr lang="en-US" sz="2000" b="1" dirty="0">
                <a:solidFill>
                  <a:srgbClr val="C00000"/>
                </a:solidFill>
              </a:rPr>
              <a:t>\ </a:t>
            </a:r>
            <a:r>
              <a:rPr lang="en-US" sz="2000" b="1" dirty="0" smtClean="0">
                <a:solidFill>
                  <a:srgbClr val="C00000"/>
                </a:solidFill>
              </a:rPr>
              <a:t> </a:t>
            </a:r>
            <a:r>
              <a:rPr lang="en-US" sz="2000" b="1" dirty="0" err="1" smtClean="0"/>
              <a:t>Adhoc</a:t>
            </a:r>
            <a:r>
              <a:rPr lang="en-US" sz="2000" b="1" dirty="0" smtClean="0"/>
              <a:t> </a:t>
            </a:r>
            <a:endParaRPr lang="en-CA" sz="2000" b="1" dirty="0"/>
          </a:p>
          <a:p>
            <a:pPr eaLnBrk="1" hangingPunct="1"/>
            <a:endParaRPr lang="en-CA" sz="2000" dirty="0" smtClean="0"/>
          </a:p>
          <a:p>
            <a:pPr eaLnBrk="1" hangingPunct="1"/>
            <a:endParaRPr lang="en-CA" sz="2000" dirty="0"/>
          </a:p>
          <a:p>
            <a:pPr eaLnBrk="1" hangingPunct="1"/>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3</a:t>
            </a:r>
            <a:endParaRPr lang="en-CA" sz="1100" dirty="0"/>
          </a:p>
        </p:txBody>
      </p:sp>
      <p:sp>
        <p:nvSpPr>
          <p:cNvPr id="9" name="Slide Number Placeholder 8"/>
          <p:cNvSpPr>
            <a:spLocks noGrp="1"/>
          </p:cNvSpPr>
          <p:nvPr>
            <p:ph type="sldNum" sz="quarter" idx="4"/>
          </p:nvPr>
        </p:nvSpPr>
        <p:spPr/>
        <p:txBody>
          <a:bodyPr/>
          <a:lstStyle/>
          <a:p>
            <a:pPr>
              <a:defRPr/>
            </a:pPr>
            <a:r>
              <a:rPr lang="en-CA" smtClean="0"/>
              <a:t>37 / 193</a:t>
            </a:r>
            <a:endParaRPr lang="en-CA" dirty="0"/>
          </a:p>
        </p:txBody>
      </p:sp>
    </p:spTree>
    <p:extLst>
      <p:ext uri="{BB962C8B-B14F-4D97-AF65-F5344CB8AC3E}">
        <p14:creationId xmlns:p14="http://schemas.microsoft.com/office/powerpoint/2010/main" val="99784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t>Bonus Chapter – CUID</a:t>
            </a:r>
            <a:r>
              <a:rPr lang="en-CA" dirty="0"/>
              <a:t/>
            </a:r>
            <a:br>
              <a:rPr lang="en-CA" dirty="0"/>
            </a:br>
            <a:endParaRPr lang="en-CA" dirty="0"/>
          </a:p>
        </p:txBody>
      </p:sp>
      <p:sp>
        <p:nvSpPr>
          <p:cNvPr id="3" name="TextBox 87"/>
          <p:cNvSpPr txBox="1">
            <a:spLocks noChangeArrowheads="1"/>
          </p:cNvSpPr>
          <p:nvPr/>
        </p:nvSpPr>
        <p:spPr bwMode="auto">
          <a:xfrm>
            <a:off x="539552" y="1412776"/>
            <a:ext cx="7992888"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b="1" dirty="0" smtClean="0"/>
              <a:t>What is CUID?</a:t>
            </a:r>
          </a:p>
          <a:p>
            <a:pPr marL="342900" indent="-342900" eaLnBrk="1" hangingPunct="1">
              <a:lnSpc>
                <a:spcPct val="150000"/>
              </a:lnSpc>
              <a:buFont typeface="Arial" panose="020B0604020202020204" pitchFamily="34" charset="0"/>
              <a:buChar char="•"/>
            </a:pPr>
            <a:r>
              <a:rPr lang="en-CA" sz="2000" b="1" dirty="0" smtClean="0"/>
              <a:t>Why is it relevant?</a:t>
            </a:r>
            <a:endParaRPr lang="en-CA" sz="2000" b="1" dirty="0"/>
          </a:p>
        </p:txBody>
      </p:sp>
      <p:sp>
        <p:nvSpPr>
          <p:cNvPr id="8" name="Slide Number Placeholder 7"/>
          <p:cNvSpPr>
            <a:spLocks noGrp="1"/>
          </p:cNvSpPr>
          <p:nvPr>
            <p:ph type="sldNum" sz="quarter" idx="4"/>
          </p:nvPr>
        </p:nvSpPr>
        <p:spPr/>
        <p:txBody>
          <a:bodyPr/>
          <a:lstStyle/>
          <a:p>
            <a:pPr>
              <a:defRPr/>
            </a:pPr>
            <a:r>
              <a:rPr lang="en-CA" smtClean="0"/>
              <a:t>38 / 193</a:t>
            </a:r>
            <a:endParaRPr lang="en-CA" dirty="0"/>
          </a:p>
        </p:txBody>
      </p:sp>
    </p:spTree>
    <p:extLst>
      <p:ext uri="{BB962C8B-B14F-4D97-AF65-F5344CB8AC3E}">
        <p14:creationId xmlns:p14="http://schemas.microsoft.com/office/powerpoint/2010/main" val="18996529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What is CUID?</a:t>
            </a:r>
          </a:p>
        </p:txBody>
      </p:sp>
      <p:sp>
        <p:nvSpPr>
          <p:cNvPr id="3" name="TextBox 87"/>
          <p:cNvSpPr txBox="1">
            <a:spLocks noChangeArrowheads="1"/>
          </p:cNvSpPr>
          <p:nvPr/>
        </p:nvSpPr>
        <p:spPr bwMode="auto">
          <a:xfrm>
            <a:off x="539552" y="1412776"/>
            <a:ext cx="7992888"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The </a:t>
            </a:r>
            <a:r>
              <a:rPr lang="en-US" sz="2000" b="1" dirty="0" smtClean="0"/>
              <a:t>CUID</a:t>
            </a:r>
            <a:r>
              <a:rPr lang="en-US" sz="2000" dirty="0" smtClean="0"/>
              <a:t> (Cluster Unique Identifier)  is part of </a:t>
            </a:r>
            <a:r>
              <a:rPr lang="en-US" sz="2000" b="1" dirty="0" smtClean="0"/>
              <a:t>BOBJ</a:t>
            </a:r>
            <a:r>
              <a:rPr lang="en-US" sz="2000" dirty="0" smtClean="0"/>
              <a:t> </a:t>
            </a:r>
            <a:r>
              <a:rPr lang="en-US" sz="2000" b="1" dirty="0" smtClean="0"/>
              <a:t>metadata</a:t>
            </a:r>
            <a:r>
              <a:rPr lang="en-US" sz="2000" dirty="0" smtClean="0"/>
              <a:t> stored in the repository database which is used to connect all the BOBJ items, like, </a:t>
            </a:r>
            <a:r>
              <a:rPr lang="en-US" sz="2000" dirty="0" err="1" smtClean="0"/>
              <a:t>WebI</a:t>
            </a:r>
            <a:r>
              <a:rPr lang="en-US" sz="2000" dirty="0" smtClean="0"/>
              <a:t> Document, Universe, Excel file, etc.</a:t>
            </a:r>
          </a:p>
          <a:p>
            <a:endParaRPr lang="en-CA" sz="2000" dirty="0"/>
          </a:p>
          <a:p>
            <a:r>
              <a:rPr lang="en-CA" sz="2000" dirty="0" smtClean="0"/>
              <a:t>It’s a 35 character long hexa-decimal string that looks like below:</a:t>
            </a:r>
          </a:p>
          <a:p>
            <a:endParaRPr lang="en-CA" sz="2000" dirty="0" smtClean="0"/>
          </a:p>
          <a:p>
            <a:pPr fontAlgn="t"/>
            <a:r>
              <a:rPr lang="en-US" sz="2000" dirty="0" smtClean="0"/>
              <a:t>	M1ug.KQADUkCAPcAogAATVQKAgrX98YAAAA</a:t>
            </a:r>
          </a:p>
          <a:p>
            <a:pPr fontAlgn="t"/>
            <a:endParaRPr lang="en-CA" sz="2000" dirty="0"/>
          </a:p>
          <a:p>
            <a:pPr fontAlgn="t"/>
            <a:r>
              <a:rPr lang="en-CA" sz="2000" dirty="0" smtClean="0">
                <a:solidFill>
                  <a:srgbClr val="0070C0"/>
                </a:solidFill>
              </a:rPr>
              <a:t>Every file or document created on BI Launch Pad gets a </a:t>
            </a:r>
            <a:r>
              <a:rPr lang="en-CA" sz="2000" b="1" dirty="0" smtClean="0">
                <a:solidFill>
                  <a:srgbClr val="0070C0"/>
                </a:solidFill>
              </a:rPr>
              <a:t>unique</a:t>
            </a:r>
            <a:r>
              <a:rPr lang="en-CA" sz="2000" dirty="0" smtClean="0">
                <a:solidFill>
                  <a:srgbClr val="0070C0"/>
                </a:solidFill>
              </a:rPr>
              <a:t> </a:t>
            </a:r>
            <a:r>
              <a:rPr lang="en-CA" sz="2000" b="1" dirty="0" smtClean="0">
                <a:solidFill>
                  <a:srgbClr val="0070C0"/>
                </a:solidFill>
              </a:rPr>
              <a:t>CUID</a:t>
            </a:r>
            <a:r>
              <a:rPr lang="en-CA" sz="2000" dirty="0" smtClean="0">
                <a:solidFill>
                  <a:srgbClr val="0070C0"/>
                </a:solidFill>
              </a:rPr>
              <a:t>. </a:t>
            </a:r>
          </a:p>
          <a:p>
            <a:pPr fontAlgn="t"/>
            <a:endParaRPr lang="en-CA" sz="2000" dirty="0"/>
          </a:p>
          <a:p>
            <a:pPr fontAlgn="t"/>
            <a:r>
              <a:rPr lang="en-CA" sz="2000" dirty="0" smtClean="0"/>
              <a:t>If you delete an existing excel spreadsheet from BI Launch Pad and reload it with the same name again in the same folder, the new file will have a </a:t>
            </a:r>
            <a:r>
              <a:rPr lang="en-CA" sz="2000" b="1" dirty="0" smtClean="0"/>
              <a:t>different</a:t>
            </a:r>
            <a:r>
              <a:rPr lang="en-CA" sz="2000" dirty="0" smtClean="0"/>
              <a:t> </a:t>
            </a:r>
            <a:r>
              <a:rPr lang="en-CA" sz="2000" b="1" dirty="0" smtClean="0"/>
              <a:t>CUID</a:t>
            </a:r>
            <a:r>
              <a:rPr lang="en-CA" sz="2000" dirty="0" smtClean="0"/>
              <a:t> than the previous file.</a:t>
            </a:r>
            <a:endParaRPr lang="en-CA" sz="2000" dirty="0"/>
          </a:p>
        </p:txBody>
      </p:sp>
      <p:sp>
        <p:nvSpPr>
          <p:cNvPr id="8" name="Slide Number Placeholder 7"/>
          <p:cNvSpPr>
            <a:spLocks noGrp="1"/>
          </p:cNvSpPr>
          <p:nvPr>
            <p:ph type="sldNum" sz="quarter" idx="4"/>
          </p:nvPr>
        </p:nvSpPr>
        <p:spPr/>
        <p:txBody>
          <a:bodyPr/>
          <a:lstStyle/>
          <a:p>
            <a:pPr>
              <a:defRPr/>
            </a:pPr>
            <a:r>
              <a:rPr lang="en-CA" smtClean="0"/>
              <a:t>39 / 193</a:t>
            </a:r>
            <a:endParaRPr lang="en-CA" dirty="0"/>
          </a:p>
        </p:txBody>
      </p:sp>
    </p:spTree>
    <p:extLst>
      <p:ext uri="{BB962C8B-B14F-4D97-AF65-F5344CB8AC3E}">
        <p14:creationId xmlns:p14="http://schemas.microsoft.com/office/powerpoint/2010/main" val="2479750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1 </a:t>
            </a:r>
            <a:r>
              <a:rPr lang="en-CA" dirty="0" smtClean="0"/>
              <a:t>– Introduction</a:t>
            </a:r>
            <a:r>
              <a:rPr lang="en-CA" dirty="0"/>
              <a:t/>
            </a:r>
            <a:br>
              <a:rPr lang="en-CA" dirty="0"/>
            </a:br>
            <a:endParaRPr lang="en-CA" dirty="0"/>
          </a:p>
        </p:txBody>
      </p:sp>
      <p:sp>
        <p:nvSpPr>
          <p:cNvPr id="3" name="TextBox 87"/>
          <p:cNvSpPr txBox="1">
            <a:spLocks noChangeArrowheads="1"/>
          </p:cNvSpPr>
          <p:nvPr/>
        </p:nvSpPr>
        <p:spPr bwMode="auto">
          <a:xfrm>
            <a:off x="539552" y="1412776"/>
            <a:ext cx="7992888"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1.1</a:t>
            </a:r>
            <a:r>
              <a:rPr lang="en-CA" sz="2000" dirty="0"/>
              <a:t>.	</a:t>
            </a:r>
            <a:r>
              <a:rPr lang="en-CA" sz="2000" dirty="0" smtClean="0"/>
              <a:t>Web Intelligence (WebI)</a:t>
            </a:r>
            <a:endParaRPr lang="en-CA" sz="2000" dirty="0"/>
          </a:p>
          <a:p>
            <a:pPr eaLnBrk="1" hangingPunct="1">
              <a:lnSpc>
                <a:spcPct val="150000"/>
              </a:lnSpc>
            </a:pPr>
            <a:r>
              <a:rPr lang="en-CA" sz="2000" dirty="0"/>
              <a:t>1.2.	</a:t>
            </a:r>
            <a:r>
              <a:rPr lang="en-CA" sz="2000" dirty="0" smtClean="0"/>
              <a:t>KPQ, KPI and CSF</a:t>
            </a:r>
            <a:endParaRPr lang="en-CA" sz="2000" dirty="0"/>
          </a:p>
          <a:p>
            <a:pPr eaLnBrk="1" hangingPunct="1">
              <a:lnSpc>
                <a:spcPct val="150000"/>
              </a:lnSpc>
            </a:pPr>
            <a:r>
              <a:rPr lang="en-CA" sz="2000" dirty="0"/>
              <a:t>1.3.	WebI </a:t>
            </a:r>
            <a:r>
              <a:rPr lang="en-CA" sz="2000" dirty="0" smtClean="0"/>
              <a:t>Architecture</a:t>
            </a:r>
            <a:endParaRPr lang="en-CA" sz="2000" dirty="0"/>
          </a:p>
          <a:p>
            <a:pPr eaLnBrk="1" hangingPunct="1">
              <a:lnSpc>
                <a:spcPct val="150000"/>
              </a:lnSpc>
            </a:pPr>
            <a:r>
              <a:rPr lang="en-CA" sz="2000" dirty="0"/>
              <a:t>1.4.	</a:t>
            </a:r>
            <a:r>
              <a:rPr lang="en-CA" sz="2000" dirty="0" smtClean="0"/>
              <a:t>Accessing WebI</a:t>
            </a:r>
            <a:endParaRPr lang="en-CA" sz="2000" dirty="0"/>
          </a:p>
          <a:p>
            <a:pPr eaLnBrk="1" hangingPunct="1">
              <a:lnSpc>
                <a:spcPct val="150000"/>
              </a:lnSpc>
            </a:pPr>
            <a:r>
              <a:rPr lang="en-CA" sz="2000" dirty="0"/>
              <a:t>1.5.	WebI </a:t>
            </a:r>
            <a:r>
              <a:rPr lang="en-CA" sz="2000" dirty="0" smtClean="0"/>
              <a:t>Document</a:t>
            </a:r>
            <a:endParaRPr lang="en-CA" sz="2000" dirty="0"/>
          </a:p>
          <a:p>
            <a:pPr eaLnBrk="1" hangingPunct="1">
              <a:lnSpc>
                <a:spcPct val="150000"/>
              </a:lnSpc>
            </a:pPr>
            <a:r>
              <a:rPr lang="en-CA" sz="2000" dirty="0"/>
              <a:t>1.6.	WebI Data </a:t>
            </a:r>
            <a:r>
              <a:rPr lang="en-CA" sz="2000" dirty="0" smtClean="0"/>
              <a:t>Sources</a:t>
            </a:r>
          </a:p>
          <a:p>
            <a:pPr eaLnBrk="1" hangingPunct="1">
              <a:lnSpc>
                <a:spcPct val="150000"/>
              </a:lnSpc>
            </a:pPr>
            <a:r>
              <a:rPr lang="en-CA" sz="2000" dirty="0" smtClean="0"/>
              <a:t>1.7</a:t>
            </a:r>
            <a:r>
              <a:rPr lang="en-CA" sz="2000" dirty="0"/>
              <a:t>.	WebI Author’s core functionalities</a:t>
            </a:r>
          </a:p>
        </p:txBody>
      </p:sp>
      <p:sp>
        <p:nvSpPr>
          <p:cNvPr id="9" name="Slide Number Placeholder 8"/>
          <p:cNvSpPr>
            <a:spLocks noGrp="1"/>
          </p:cNvSpPr>
          <p:nvPr>
            <p:ph type="sldNum" sz="quarter" idx="4"/>
          </p:nvPr>
        </p:nvSpPr>
        <p:spPr/>
        <p:txBody>
          <a:bodyPr/>
          <a:lstStyle/>
          <a:p>
            <a:pPr>
              <a:defRPr/>
            </a:pPr>
            <a:r>
              <a:rPr lang="en-CA" smtClean="0"/>
              <a:t>4 / 193</a:t>
            </a:r>
            <a:endParaRPr lang="en-CA" dirty="0"/>
          </a:p>
        </p:txBody>
      </p:sp>
    </p:spTree>
    <p:extLst>
      <p:ext uri="{BB962C8B-B14F-4D97-AF65-F5344CB8AC3E}">
        <p14:creationId xmlns:p14="http://schemas.microsoft.com/office/powerpoint/2010/main" val="42811872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a:xfrm>
            <a:off x="143508" y="620688"/>
            <a:ext cx="8892988" cy="792088"/>
          </a:xfrm>
          <a:prstGeom prst="rect">
            <a:avLst/>
          </a:prstGeom>
        </p:spPr>
        <p:txBody>
          <a:bodyPr/>
          <a:lstStyle>
            <a:lvl1pPr algn="l" rtl="0" eaLnBrk="0" fontAlgn="base" hangingPunct="0">
              <a:spcBef>
                <a:spcPct val="0"/>
              </a:spcBef>
              <a:spcAft>
                <a:spcPct val="0"/>
              </a:spcAft>
              <a:defRPr sz="3200" b="1" i="0">
                <a:solidFill>
                  <a:srgbClr val="001F5B"/>
                </a:solidFill>
                <a:latin typeface="Arial"/>
                <a:ea typeface="+mj-ea"/>
                <a:cs typeface="Arial"/>
              </a:defRPr>
            </a:lvl1pPr>
            <a:lvl2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2pPr>
            <a:lvl3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3pPr>
            <a:lvl4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4pPr>
            <a:lvl5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5pPr>
            <a:lvl6pPr marL="457200" algn="l" rtl="0" fontAlgn="base">
              <a:spcBef>
                <a:spcPct val="0"/>
              </a:spcBef>
              <a:spcAft>
                <a:spcPct val="0"/>
              </a:spcAft>
              <a:defRPr sz="3200" b="1">
                <a:solidFill>
                  <a:srgbClr val="324F81"/>
                </a:solidFill>
                <a:latin typeface="Arial" charset="0"/>
                <a:ea typeface="ＭＳ Ｐゴシック" charset="0"/>
                <a:cs typeface="ＭＳ Ｐゴシック" charset="0"/>
              </a:defRPr>
            </a:lvl6pPr>
            <a:lvl7pPr marL="914400" algn="l" rtl="0" fontAlgn="base">
              <a:spcBef>
                <a:spcPct val="0"/>
              </a:spcBef>
              <a:spcAft>
                <a:spcPct val="0"/>
              </a:spcAft>
              <a:defRPr sz="3200" b="1">
                <a:solidFill>
                  <a:srgbClr val="324F81"/>
                </a:solidFill>
                <a:latin typeface="Arial" charset="0"/>
                <a:ea typeface="ＭＳ Ｐゴシック" charset="0"/>
                <a:cs typeface="ＭＳ Ｐゴシック" charset="0"/>
              </a:defRPr>
            </a:lvl7pPr>
            <a:lvl8pPr marL="1371600" algn="l" rtl="0" fontAlgn="base">
              <a:spcBef>
                <a:spcPct val="0"/>
              </a:spcBef>
              <a:spcAft>
                <a:spcPct val="0"/>
              </a:spcAft>
              <a:defRPr sz="3200" b="1">
                <a:solidFill>
                  <a:srgbClr val="324F81"/>
                </a:solidFill>
                <a:latin typeface="Arial" charset="0"/>
                <a:ea typeface="ＭＳ Ｐゴシック" charset="0"/>
                <a:cs typeface="ＭＳ Ｐゴシック" charset="0"/>
              </a:defRPr>
            </a:lvl8pPr>
            <a:lvl9pPr marL="1828800" algn="l" rtl="0" fontAlgn="base">
              <a:spcBef>
                <a:spcPct val="0"/>
              </a:spcBef>
              <a:spcAft>
                <a:spcPct val="0"/>
              </a:spcAft>
              <a:defRPr sz="3200" b="1">
                <a:solidFill>
                  <a:srgbClr val="324F81"/>
                </a:solidFill>
                <a:latin typeface="Arial" charset="0"/>
                <a:ea typeface="ＭＳ Ｐゴシック" charset="0"/>
                <a:cs typeface="ＭＳ Ｐゴシック" charset="0"/>
              </a:defRPr>
            </a:lvl9pPr>
          </a:lstStyle>
          <a:p>
            <a:r>
              <a:rPr lang="en-CA" dirty="0">
                <a:solidFill>
                  <a:srgbClr val="324F81"/>
                </a:solidFill>
                <a:latin typeface="Arial" charset="0"/>
                <a:ea typeface="ＭＳ Ｐゴシック" charset="0"/>
                <a:cs typeface="ＭＳ Ｐゴシック" charset="0"/>
              </a:rPr>
              <a:t>Why is it relevant? </a:t>
            </a:r>
          </a:p>
        </p:txBody>
      </p:sp>
      <p:sp>
        <p:nvSpPr>
          <p:cNvPr id="36" name="TextBox 87"/>
          <p:cNvSpPr txBox="1">
            <a:spLocks noChangeArrowheads="1"/>
          </p:cNvSpPr>
          <p:nvPr/>
        </p:nvSpPr>
        <p:spPr bwMode="auto">
          <a:xfrm>
            <a:off x="593558" y="1313473"/>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Life-cycle of how to extract and upload an Excel file for WebI reports:</a:t>
            </a:r>
            <a:endParaRPr lang="en-CA" sz="2000" dirty="0"/>
          </a:p>
        </p:txBody>
      </p:sp>
      <p:sp>
        <p:nvSpPr>
          <p:cNvPr id="14" name="Slide Number Placeholder 13"/>
          <p:cNvSpPr>
            <a:spLocks noGrp="1"/>
          </p:cNvSpPr>
          <p:nvPr>
            <p:ph type="sldNum" sz="quarter" idx="4"/>
          </p:nvPr>
        </p:nvSpPr>
        <p:spPr/>
        <p:txBody>
          <a:bodyPr/>
          <a:lstStyle/>
          <a:p>
            <a:pPr>
              <a:defRPr/>
            </a:pPr>
            <a:r>
              <a:rPr lang="en-CA" smtClean="0"/>
              <a:t>40 / 193</a:t>
            </a:r>
            <a:endParaRPr lang="en-CA" dirty="0"/>
          </a:p>
        </p:txBody>
      </p:sp>
      <p:grpSp>
        <p:nvGrpSpPr>
          <p:cNvPr id="2" name="Group 1"/>
          <p:cNvGrpSpPr/>
          <p:nvPr/>
        </p:nvGrpSpPr>
        <p:grpSpPr>
          <a:xfrm>
            <a:off x="177695" y="1775941"/>
            <a:ext cx="8911987" cy="4691227"/>
            <a:chOff x="232013" y="1775941"/>
            <a:chExt cx="8911987" cy="4691227"/>
          </a:xfrm>
        </p:grpSpPr>
        <p:sp>
          <p:nvSpPr>
            <p:cNvPr id="8" name="Right Arrow 7"/>
            <p:cNvSpPr/>
            <p:nvPr/>
          </p:nvSpPr>
          <p:spPr bwMode="auto">
            <a:xfrm>
              <a:off x="1511868" y="2316561"/>
              <a:ext cx="2284983" cy="51008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Extract Data from Legacy DB</a:t>
              </a:r>
              <a:endParaRPr lang="en-US" sz="1200" dirty="0">
                <a:solidFill>
                  <a:srgbClr val="000000"/>
                </a:solidFill>
                <a:latin typeface="Arial" charset="0"/>
                <a:ea typeface="ＭＳ Ｐゴシック" charset="0"/>
                <a:cs typeface="ＭＳ Ｐゴシック" charset="0"/>
              </a:endParaRPr>
            </a:p>
          </p:txBody>
        </p:sp>
        <p:sp>
          <p:nvSpPr>
            <p:cNvPr id="13" name="TextBox 87"/>
            <p:cNvSpPr txBox="1">
              <a:spLocks noChangeArrowheads="1"/>
            </p:cNvSpPr>
            <p:nvPr/>
          </p:nvSpPr>
          <p:spPr bwMode="auto">
            <a:xfrm>
              <a:off x="985383" y="6037838"/>
              <a:ext cx="121035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5" name="TextBox 87"/>
            <p:cNvSpPr txBox="1">
              <a:spLocks noChangeArrowheads="1"/>
            </p:cNvSpPr>
            <p:nvPr/>
          </p:nvSpPr>
          <p:spPr bwMode="auto">
            <a:xfrm>
              <a:off x="5261166" y="6085076"/>
              <a:ext cx="1022337"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p>
          </p:txBody>
        </p:sp>
        <p:sp>
          <p:nvSpPr>
            <p:cNvPr id="17" name="TextBox 87"/>
            <p:cNvSpPr txBox="1">
              <a:spLocks noChangeArrowheads="1"/>
            </p:cNvSpPr>
            <p:nvPr/>
          </p:nvSpPr>
          <p:spPr bwMode="auto">
            <a:xfrm>
              <a:off x="3743624" y="1807198"/>
              <a:ext cx="1179363"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CSVFile1.txt</a:t>
              </a:r>
            </a:p>
          </p:txBody>
        </p:sp>
        <p:sp>
          <p:nvSpPr>
            <p:cNvPr id="20" name="TextBox 87"/>
            <p:cNvSpPr txBox="1">
              <a:spLocks noChangeArrowheads="1"/>
            </p:cNvSpPr>
            <p:nvPr/>
          </p:nvSpPr>
          <p:spPr bwMode="auto">
            <a:xfrm>
              <a:off x="5148064" y="4991124"/>
              <a:ext cx="124085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ExcelFile1.xls</a:t>
              </a:r>
            </a:p>
          </p:txBody>
        </p:sp>
        <p:sp>
          <p:nvSpPr>
            <p:cNvPr id="22" name="TextBox 87"/>
            <p:cNvSpPr txBox="1">
              <a:spLocks noChangeArrowheads="1"/>
            </p:cNvSpPr>
            <p:nvPr/>
          </p:nvSpPr>
          <p:spPr bwMode="auto">
            <a:xfrm>
              <a:off x="7236296" y="3917345"/>
              <a:ext cx="1907704"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     Upload the Excel file on to the BI Launch Pad</a:t>
              </a:r>
              <a:endParaRPr lang="en-CA" sz="1400" dirty="0"/>
            </a:p>
          </p:txBody>
        </p:sp>
        <p:sp>
          <p:nvSpPr>
            <p:cNvPr id="26" name="Right Arrow 25"/>
            <p:cNvSpPr/>
            <p:nvPr/>
          </p:nvSpPr>
          <p:spPr bwMode="auto">
            <a:xfrm>
              <a:off x="1998998" y="5544440"/>
              <a:ext cx="3346984" cy="57527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 connected using CUID: XLS1</a:t>
              </a:r>
              <a:endParaRPr lang="en-US" sz="1200" dirty="0">
                <a:solidFill>
                  <a:srgbClr val="000000"/>
                </a:solidFill>
                <a:latin typeface="Arial" charset="0"/>
                <a:ea typeface="ＭＳ Ｐゴシック" charset="0"/>
                <a:cs typeface="ＭＳ Ｐゴシック" charset="0"/>
              </a:endParaRPr>
            </a:p>
          </p:txBody>
        </p:sp>
        <p:sp>
          <p:nvSpPr>
            <p:cNvPr id="29" name="TextBox 87"/>
            <p:cNvSpPr txBox="1">
              <a:spLocks noChangeArrowheads="1"/>
            </p:cNvSpPr>
            <p:nvPr/>
          </p:nvSpPr>
          <p:spPr bwMode="auto">
            <a:xfrm>
              <a:off x="232013" y="3893070"/>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smtClean="0"/>
                <a:t>User’s PC</a:t>
              </a:r>
              <a:endParaRPr lang="en-CA" sz="1400" b="1" dirty="0"/>
            </a:p>
          </p:txBody>
        </p:sp>
        <p:cxnSp>
          <p:nvCxnSpPr>
            <p:cNvPr id="7" name="Straight Connector 6"/>
            <p:cNvCxnSpPr/>
            <p:nvPr/>
          </p:nvCxnSpPr>
          <p:spPr bwMode="auto">
            <a:xfrm>
              <a:off x="232013" y="4308568"/>
              <a:ext cx="8660467"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0" name="TextBox 87"/>
            <p:cNvSpPr txBox="1">
              <a:spLocks noChangeArrowheads="1"/>
            </p:cNvSpPr>
            <p:nvPr/>
          </p:nvSpPr>
          <p:spPr bwMode="auto">
            <a:xfrm>
              <a:off x="232013" y="4240511"/>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a:t>BI Launch Pad</a:t>
              </a:r>
              <a:endParaRPr lang="en-CA" sz="1400" b="1" dirty="0">
                <a:solidFill>
                  <a:srgbClr val="0099FF"/>
                </a:solidFill>
              </a:endParaRPr>
            </a:p>
          </p:txBody>
        </p:sp>
        <p:sp>
          <p:nvSpPr>
            <p:cNvPr id="11" name="TextBox 10"/>
            <p:cNvSpPr txBox="1"/>
            <p:nvPr/>
          </p:nvSpPr>
          <p:spPr>
            <a:xfrm>
              <a:off x="1511868" y="2195811"/>
              <a:ext cx="198822" cy="211407"/>
            </a:xfrm>
            <a:prstGeom prst="rect">
              <a:avLst/>
            </a:prstGeom>
            <a:noFill/>
            <a:ln>
              <a:solidFill>
                <a:srgbClr val="C00000"/>
              </a:solidFill>
            </a:ln>
          </p:spPr>
          <p:txBody>
            <a:bodyPr wrap="square" rtlCol="0" anchor="ctr" anchorCtr="0">
              <a:noAutofit/>
            </a:bodyPr>
            <a:lstStyle/>
            <a:p>
              <a:pPr algn="ctr"/>
              <a:r>
                <a:rPr lang="en-CA" sz="1200" dirty="0" smtClean="0"/>
                <a:t>1</a:t>
              </a:r>
              <a:endParaRPr lang="en-US" sz="1200" dirty="0"/>
            </a:p>
          </p:txBody>
        </p:sp>
        <p:sp>
          <p:nvSpPr>
            <p:cNvPr id="32" name="TextBox 31"/>
            <p:cNvSpPr txBox="1"/>
            <p:nvPr/>
          </p:nvSpPr>
          <p:spPr>
            <a:xfrm>
              <a:off x="7757722" y="3799455"/>
              <a:ext cx="198822" cy="211407"/>
            </a:xfrm>
            <a:prstGeom prst="rect">
              <a:avLst/>
            </a:prstGeom>
            <a:noFill/>
            <a:ln>
              <a:solidFill>
                <a:srgbClr val="C00000"/>
              </a:solidFill>
            </a:ln>
          </p:spPr>
          <p:txBody>
            <a:bodyPr wrap="square" rtlCol="0" anchor="ctr" anchorCtr="0">
              <a:noAutofit/>
            </a:bodyPr>
            <a:lstStyle/>
            <a:p>
              <a:pPr algn="ctr"/>
              <a:r>
                <a:rPr lang="en-CA" sz="1200" dirty="0" smtClean="0"/>
                <a:t>3</a:t>
              </a:r>
              <a:endParaRPr lang="en-US" sz="1200" dirty="0"/>
            </a:p>
          </p:txBody>
        </p:sp>
        <p:sp>
          <p:nvSpPr>
            <p:cNvPr id="33" name="TextBox 32"/>
            <p:cNvSpPr txBox="1"/>
            <p:nvPr/>
          </p:nvSpPr>
          <p:spPr>
            <a:xfrm>
              <a:off x="1998998" y="5410798"/>
              <a:ext cx="198822" cy="211407"/>
            </a:xfrm>
            <a:prstGeom prst="rect">
              <a:avLst/>
            </a:prstGeom>
            <a:noFill/>
            <a:ln>
              <a:solidFill>
                <a:srgbClr val="C00000"/>
              </a:solidFill>
            </a:ln>
          </p:spPr>
          <p:txBody>
            <a:bodyPr wrap="square" rtlCol="0" anchor="ctr" anchorCtr="0">
              <a:noAutofit/>
            </a:bodyPr>
            <a:lstStyle/>
            <a:p>
              <a:pPr algn="ctr"/>
              <a:r>
                <a:rPr lang="en-CA" sz="1200" dirty="0" smtClean="0"/>
                <a:t>4</a:t>
              </a:r>
              <a:endParaRPr lang="en-US" sz="1200" dirty="0"/>
            </a:p>
          </p:txBody>
        </p:sp>
        <p:sp>
          <p:nvSpPr>
            <p:cNvPr id="3" name="Can 2"/>
            <p:cNvSpPr/>
            <p:nvPr/>
          </p:nvSpPr>
          <p:spPr bwMode="auto">
            <a:xfrm>
              <a:off x="339660" y="2045451"/>
              <a:ext cx="1115489" cy="83468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8900000" scaled="1"/>
              <a:tileRect/>
            </a:gra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CA" sz="1200" b="0" i="0" u="none" strike="noStrike" cap="none" normalizeH="0" baseline="0" dirty="0" smtClean="0">
                  <a:ln>
                    <a:noFill/>
                  </a:ln>
                  <a:solidFill>
                    <a:srgbClr val="000000"/>
                  </a:solidFill>
                  <a:effectLst/>
                  <a:latin typeface="Arial" charset="0"/>
                  <a:ea typeface="ＭＳ Ｐゴシック" charset="0"/>
                  <a:cs typeface="ＭＳ Ｐゴシック" charset="0"/>
                </a:rPr>
                <a:t>Legacy</a:t>
              </a:r>
              <a:r>
                <a:rPr kumimoji="0" lang="en-CA" sz="1200" b="0" i="0" u="none" strike="noStrike" cap="none" normalizeH="0" dirty="0" smtClean="0">
                  <a:ln>
                    <a:noFill/>
                  </a:ln>
                  <a:solidFill>
                    <a:srgbClr val="000000"/>
                  </a:solidFill>
                  <a:effectLst/>
                  <a:latin typeface="Arial" charset="0"/>
                  <a:ea typeface="ＭＳ Ｐゴシック" charset="0"/>
                  <a:cs typeface="ＭＳ Ｐゴシック" charset="0"/>
                </a:rPr>
                <a:t> Application / Database</a:t>
              </a:r>
              <a:endParaRPr kumimoji="0" lang="en-US" sz="12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37" name="TextBox 87"/>
            <p:cNvSpPr txBox="1">
              <a:spLocks noChangeArrowheads="1"/>
            </p:cNvSpPr>
            <p:nvPr/>
          </p:nvSpPr>
          <p:spPr bwMode="auto">
            <a:xfrm>
              <a:off x="980161" y="5013176"/>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WebIDoc1</a:t>
              </a:r>
            </a:p>
          </p:txBody>
        </p:sp>
        <p:sp>
          <p:nvSpPr>
            <p:cNvPr id="42" name="Right Arrow 41"/>
            <p:cNvSpPr/>
            <p:nvPr/>
          </p:nvSpPr>
          <p:spPr bwMode="auto">
            <a:xfrm>
              <a:off x="4860032" y="2220275"/>
              <a:ext cx="3084185" cy="547391"/>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Prepare the right layout/format for WebI</a:t>
              </a:r>
              <a:endParaRPr lang="en-US" sz="1200" dirty="0">
                <a:solidFill>
                  <a:srgbClr val="000000"/>
                </a:solidFill>
                <a:latin typeface="Arial" charset="0"/>
                <a:ea typeface="ＭＳ Ｐゴシック" charset="0"/>
                <a:cs typeface="ＭＳ Ｐゴシック" charset="0"/>
              </a:endParaRPr>
            </a:p>
          </p:txBody>
        </p:sp>
        <p:sp>
          <p:nvSpPr>
            <p:cNvPr id="5" name="Folded Corner 4"/>
            <p:cNvSpPr/>
            <p:nvPr/>
          </p:nvSpPr>
          <p:spPr bwMode="auto">
            <a:xfrm>
              <a:off x="3842829" y="2141231"/>
              <a:ext cx="981259" cy="759917"/>
            </a:xfrm>
            <a:prstGeom prst="foldedCorner">
              <a:avLst/>
            </a:prstGeom>
            <a:solidFill>
              <a:schemeClr val="bg1">
                <a:lumMod val="9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CA" sz="1600" b="0" i="0" u="none" strike="noStrike" cap="none" normalizeH="0" baseline="0" dirty="0" smtClean="0">
                  <a:ln>
                    <a:noFill/>
                  </a:ln>
                  <a:solidFill>
                    <a:srgbClr val="000000"/>
                  </a:solidFill>
                  <a:effectLst/>
                  <a:latin typeface="Arial" charset="0"/>
                  <a:ea typeface="ＭＳ Ｐゴシック" charset="0"/>
                  <a:cs typeface="ＭＳ Ｐゴシック" charset="0"/>
                </a:rPr>
                <a:t>CSV</a:t>
              </a:r>
              <a:endParaRPr kumimoji="0" lang="en-US" sz="16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44" name="TextBox 87"/>
            <p:cNvSpPr txBox="1">
              <a:spLocks noChangeArrowheads="1"/>
            </p:cNvSpPr>
            <p:nvPr/>
          </p:nvSpPr>
          <p:spPr bwMode="auto">
            <a:xfrm>
              <a:off x="7857133" y="1775941"/>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45" name="TextBox 44"/>
            <p:cNvSpPr txBox="1"/>
            <p:nvPr/>
          </p:nvSpPr>
          <p:spPr>
            <a:xfrm>
              <a:off x="4860687" y="2105561"/>
              <a:ext cx="198822" cy="211407"/>
            </a:xfrm>
            <a:prstGeom prst="rect">
              <a:avLst/>
            </a:prstGeom>
            <a:noFill/>
            <a:ln>
              <a:solidFill>
                <a:srgbClr val="C00000"/>
              </a:solidFill>
            </a:ln>
          </p:spPr>
          <p:txBody>
            <a:bodyPr wrap="square" rtlCol="0" anchor="ctr" anchorCtr="0">
              <a:noAutofit/>
            </a:bodyPr>
            <a:lstStyle/>
            <a:p>
              <a:pPr algn="ctr"/>
              <a:r>
                <a:rPr lang="en-CA" sz="1200" dirty="0" smtClean="0"/>
                <a:t>2</a:t>
              </a:r>
              <a:endParaRPr lang="en-US" sz="1200" dirty="0"/>
            </a:p>
          </p:txBody>
        </p:sp>
        <p:sp>
          <p:nvSpPr>
            <p:cNvPr id="6" name="Down Arrow 5"/>
            <p:cNvSpPr/>
            <p:nvPr/>
          </p:nvSpPr>
          <p:spPr bwMode="auto">
            <a:xfrm rot="2362508">
              <a:off x="6946729" y="2702883"/>
              <a:ext cx="568509" cy="2880913"/>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03010" y="2148299"/>
              <a:ext cx="789471" cy="775261"/>
            </a:xfrm>
            <a:prstGeom prst="rect">
              <a:avLst/>
            </a:prstGeom>
          </p:spPr>
        </p:pic>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5781" y="5378814"/>
              <a:ext cx="789471" cy="775261"/>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19423" y="5393366"/>
              <a:ext cx="688281" cy="688281"/>
            </a:xfrm>
            <a:prstGeom prst="rect">
              <a:avLst/>
            </a:prstGeom>
          </p:spPr>
        </p:pic>
      </p:grpSp>
    </p:spTree>
    <p:extLst>
      <p:ext uri="{BB962C8B-B14F-4D97-AF65-F5344CB8AC3E}">
        <p14:creationId xmlns:p14="http://schemas.microsoft.com/office/powerpoint/2010/main" val="2114109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Why is it relevant? (contd.)</a:t>
            </a:r>
          </a:p>
        </p:txBody>
      </p:sp>
      <p:sp>
        <p:nvSpPr>
          <p:cNvPr id="3" name="TextBox 87"/>
          <p:cNvSpPr txBox="1">
            <a:spLocks noChangeArrowheads="1"/>
          </p:cNvSpPr>
          <p:nvPr/>
        </p:nvSpPr>
        <p:spPr bwMode="auto">
          <a:xfrm>
            <a:off x="539552" y="1340768"/>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When we create a query in WebI based on an Excel spreadsheet, the Excel file is connected to the WebI via its unique CUID. You may even have multiple Excel files connected to one or more WebI documents based on each of those excel files’ CUID.</a:t>
            </a:r>
            <a:endParaRPr lang="en-CA" sz="2000" dirty="0"/>
          </a:p>
        </p:txBody>
      </p:sp>
      <p:sp>
        <p:nvSpPr>
          <p:cNvPr id="27" name="Slide Number Placeholder 26"/>
          <p:cNvSpPr>
            <a:spLocks noGrp="1"/>
          </p:cNvSpPr>
          <p:nvPr>
            <p:ph type="sldNum" sz="quarter" idx="4"/>
          </p:nvPr>
        </p:nvSpPr>
        <p:spPr/>
        <p:txBody>
          <a:bodyPr/>
          <a:lstStyle/>
          <a:p>
            <a:pPr>
              <a:defRPr/>
            </a:pPr>
            <a:r>
              <a:rPr lang="en-CA" smtClean="0"/>
              <a:t>41 / 193</a:t>
            </a:r>
            <a:endParaRPr lang="en-CA" dirty="0"/>
          </a:p>
        </p:txBody>
      </p:sp>
      <p:grpSp>
        <p:nvGrpSpPr>
          <p:cNvPr id="4" name="Group 3"/>
          <p:cNvGrpSpPr/>
          <p:nvPr/>
        </p:nvGrpSpPr>
        <p:grpSpPr>
          <a:xfrm>
            <a:off x="971600" y="2415838"/>
            <a:ext cx="7164075" cy="4463413"/>
            <a:chOff x="971600" y="2415838"/>
            <a:chExt cx="7164075" cy="4463413"/>
          </a:xfrm>
        </p:grpSpPr>
        <p:sp>
          <p:nvSpPr>
            <p:cNvPr id="6" name="Right Arrow 5"/>
            <p:cNvSpPr/>
            <p:nvPr/>
          </p:nvSpPr>
          <p:spPr bwMode="auto">
            <a:xfrm rot="606370">
              <a:off x="2532180" y="3846871"/>
              <a:ext cx="4164077"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a:t>
              </a:r>
              <a:r>
                <a:rPr lang="en-CA" sz="1200" dirty="0" smtClean="0">
                  <a:solidFill>
                    <a:srgbClr val="000000"/>
                  </a:solidFill>
                  <a:latin typeface="Arial" charset="0"/>
                  <a:ea typeface="ＭＳ Ｐゴシック" charset="0"/>
                  <a:cs typeface="ＭＳ Ｐゴシック" charset="0"/>
                </a:rPr>
                <a:t>2: </a:t>
              </a:r>
              <a:r>
                <a:rPr lang="en-CA" sz="1200" dirty="0">
                  <a:solidFill>
                    <a:srgbClr val="000000"/>
                  </a:solidFill>
                  <a:latin typeface="Arial" charset="0"/>
                  <a:ea typeface="ＭＳ Ｐゴシック" charset="0"/>
                  <a:cs typeface="ＭＳ Ｐゴシック" charset="0"/>
                </a:rPr>
                <a:t>connected using </a:t>
              </a:r>
              <a:r>
                <a:rPr lang="en-CA" sz="1200" dirty="0" smtClean="0">
                  <a:solidFill>
                    <a:srgbClr val="000000"/>
                  </a:solidFill>
                  <a:latin typeface="Arial" charset="0"/>
                  <a:ea typeface="ＭＳ Ｐゴシック" charset="0"/>
                  <a:cs typeface="ＭＳ Ｐゴシック" charset="0"/>
                </a:rPr>
                <a:t>CUID</a:t>
              </a:r>
              <a:r>
                <a:rPr lang="en-CA" sz="1200" dirty="0">
                  <a:solidFill>
                    <a:srgbClr val="000000"/>
                  </a:solidFill>
                  <a:latin typeface="Arial" charset="0"/>
                  <a:ea typeface="ＭＳ Ｐゴシック" charset="0"/>
                  <a:cs typeface="ＭＳ Ｐゴシック" charset="0"/>
                </a:rPr>
                <a:t>: </a:t>
              </a:r>
              <a:r>
                <a:rPr lang="en-CA" sz="1200" b="1" dirty="0" smtClean="0">
                  <a:solidFill>
                    <a:srgbClr val="00B050"/>
                  </a:solidFill>
                  <a:latin typeface="Arial" charset="0"/>
                  <a:ea typeface="ＭＳ Ｐゴシック" charset="0"/>
                  <a:cs typeface="ＭＳ Ｐゴシック" charset="0"/>
                </a:rPr>
                <a:t>XLS2</a:t>
              </a:r>
              <a:endParaRPr lang="en-US" sz="1200" b="1" dirty="0">
                <a:solidFill>
                  <a:srgbClr val="00B050"/>
                </a:solidFill>
                <a:latin typeface="Arial" charset="0"/>
                <a:ea typeface="ＭＳ Ｐゴシック" charset="0"/>
                <a:cs typeface="ＭＳ Ｐゴシック" charset="0"/>
              </a:endParaRPr>
            </a:p>
          </p:txBody>
        </p:sp>
        <p:sp>
          <p:nvSpPr>
            <p:cNvPr id="9" name="Right Arrow 8"/>
            <p:cNvSpPr/>
            <p:nvPr/>
          </p:nvSpPr>
          <p:spPr bwMode="auto">
            <a:xfrm rot="1083747">
              <a:off x="2394675" y="4617846"/>
              <a:ext cx="4255451" cy="496048"/>
            </a:xfrm>
            <a:prstGeom prst="rightArrow">
              <a:avLst>
                <a:gd name="adj1" fmla="val 50000"/>
                <a:gd name="adj2" fmla="val 49288"/>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a:t>
              </a:r>
              <a:r>
                <a:rPr lang="en-CA" sz="1200" dirty="0" smtClean="0">
                  <a:solidFill>
                    <a:srgbClr val="000000"/>
                  </a:solidFill>
                  <a:latin typeface="Arial" charset="0"/>
                  <a:ea typeface="ＭＳ Ｐゴシック" charset="0"/>
                  <a:cs typeface="ＭＳ Ｐゴシック" charset="0"/>
                </a:rPr>
                <a:t>3: </a:t>
              </a:r>
              <a:r>
                <a:rPr lang="en-CA" sz="1200" dirty="0">
                  <a:solidFill>
                    <a:srgbClr val="000000"/>
                  </a:solidFill>
                  <a:latin typeface="Arial" charset="0"/>
                  <a:ea typeface="ＭＳ Ｐゴシック" charset="0"/>
                  <a:cs typeface="ＭＳ Ｐゴシック" charset="0"/>
                </a:rPr>
                <a:t>connected using </a:t>
              </a:r>
              <a:r>
                <a:rPr lang="en-CA" sz="1200" dirty="0" smtClean="0">
                  <a:solidFill>
                    <a:srgbClr val="000000"/>
                  </a:solidFill>
                  <a:latin typeface="Arial" charset="0"/>
                  <a:ea typeface="ＭＳ Ｐゴシック" charset="0"/>
                  <a:cs typeface="ＭＳ Ｐゴシック" charset="0"/>
                </a:rPr>
                <a:t>CUID </a:t>
              </a:r>
              <a:r>
                <a:rPr lang="en-CA" sz="1200" dirty="0">
                  <a:solidFill>
                    <a:srgbClr val="000000"/>
                  </a:solidFill>
                  <a:latin typeface="Arial" charset="0"/>
                  <a:ea typeface="ＭＳ Ｐゴシック" charset="0"/>
                  <a:cs typeface="ＭＳ Ｐゴシック" charset="0"/>
                </a:rPr>
                <a:t>: </a:t>
              </a:r>
              <a:r>
                <a:rPr lang="en-CA" sz="1200" b="1" dirty="0" smtClean="0">
                  <a:solidFill>
                    <a:srgbClr val="00B050"/>
                  </a:solidFill>
                  <a:latin typeface="Arial" charset="0"/>
                  <a:ea typeface="ＭＳ Ｐゴシック" charset="0"/>
                  <a:cs typeface="ＭＳ Ｐゴシック" charset="0"/>
                </a:rPr>
                <a:t>XLS3</a:t>
              </a:r>
              <a:endParaRPr lang="en-US" sz="1200" b="1" dirty="0">
                <a:solidFill>
                  <a:srgbClr val="00B050"/>
                </a:solidFill>
                <a:latin typeface="Arial" charset="0"/>
                <a:ea typeface="ＭＳ Ｐゴシック" charset="0"/>
                <a:cs typeface="ＭＳ Ｐゴシック" charset="0"/>
              </a:endParaRPr>
            </a:p>
          </p:txBody>
        </p:sp>
        <p:sp>
          <p:nvSpPr>
            <p:cNvPr id="10" name="Right Arrow 9"/>
            <p:cNvSpPr/>
            <p:nvPr/>
          </p:nvSpPr>
          <p:spPr bwMode="auto">
            <a:xfrm rot="21414732">
              <a:off x="2534618" y="2972604"/>
              <a:ext cx="4090196"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CA" sz="1200" dirty="0" smtClean="0">
                  <a:solidFill>
                    <a:srgbClr val="000000"/>
                  </a:solidFill>
                  <a:latin typeface="Arial" charset="0"/>
                  <a:ea typeface="ＭＳ Ｐゴシック" charset="0"/>
                  <a:cs typeface="ＭＳ Ｐゴシック" charset="0"/>
                </a:rPr>
                <a:t>Query 1: connected using CUID: </a:t>
              </a:r>
              <a:r>
                <a:rPr lang="en-CA" sz="1200" b="1" dirty="0" smtClean="0">
                  <a:solidFill>
                    <a:srgbClr val="00B050"/>
                  </a:solidFill>
                  <a:latin typeface="Arial" charset="0"/>
                  <a:ea typeface="ＭＳ Ｐゴシック" charset="0"/>
                  <a:cs typeface="ＭＳ Ｐゴシック" charset="0"/>
                </a:rPr>
                <a:t>XLS1</a:t>
              </a:r>
              <a:endParaRPr kumimoji="0" lang="en-US" sz="1200" b="1" i="0" u="none" strike="noStrike" cap="none" normalizeH="0" baseline="0" dirty="0">
                <a:ln>
                  <a:noFill/>
                </a:ln>
                <a:solidFill>
                  <a:srgbClr val="00B050"/>
                </a:solidFill>
                <a:effectLst/>
                <a:latin typeface="Arial" charset="0"/>
                <a:ea typeface="ＭＳ Ｐゴシック" charset="0"/>
                <a:cs typeface="ＭＳ Ｐゴシック" charset="0"/>
              </a:endParaRPr>
            </a:p>
          </p:txBody>
        </p:sp>
        <p:sp>
          <p:nvSpPr>
            <p:cNvPr id="11" name="TextBox 87"/>
            <p:cNvSpPr txBox="1">
              <a:spLocks noChangeArrowheads="1"/>
            </p:cNvSpPr>
            <p:nvPr/>
          </p:nvSpPr>
          <p:spPr bwMode="auto">
            <a:xfrm>
              <a:off x="971600" y="3911004"/>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2" name="TextBox 87"/>
            <p:cNvSpPr txBox="1">
              <a:spLocks noChangeArrowheads="1"/>
            </p:cNvSpPr>
            <p:nvPr/>
          </p:nvSpPr>
          <p:spPr bwMode="auto">
            <a:xfrm>
              <a:off x="6623507" y="3491054"/>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endParaRPr lang="en-CA" sz="1400" b="1" dirty="0">
                <a:solidFill>
                  <a:srgbClr val="00B050"/>
                </a:solidFill>
              </a:endParaRPr>
            </a:p>
          </p:txBody>
        </p:sp>
        <p:sp>
          <p:nvSpPr>
            <p:cNvPr id="13" name="TextBox 87"/>
            <p:cNvSpPr txBox="1">
              <a:spLocks noChangeArrowheads="1"/>
            </p:cNvSpPr>
            <p:nvPr/>
          </p:nvSpPr>
          <p:spPr bwMode="auto">
            <a:xfrm>
              <a:off x="6594922" y="4903524"/>
              <a:ext cx="1512168"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XLS2</a:t>
              </a:r>
              <a:endParaRPr lang="en-CA" sz="1400" b="1" dirty="0">
                <a:solidFill>
                  <a:srgbClr val="00B050"/>
                </a:solidFill>
              </a:endParaRPr>
            </a:p>
          </p:txBody>
        </p:sp>
        <p:sp>
          <p:nvSpPr>
            <p:cNvPr id="14" name="TextBox 87"/>
            <p:cNvSpPr txBox="1">
              <a:spLocks noChangeArrowheads="1"/>
            </p:cNvSpPr>
            <p:nvPr/>
          </p:nvSpPr>
          <p:spPr bwMode="auto">
            <a:xfrm>
              <a:off x="6594922" y="6463753"/>
              <a:ext cx="1512168"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XLS3</a:t>
              </a:r>
              <a:endParaRPr lang="en-CA" sz="1400" b="1" dirty="0">
                <a:solidFill>
                  <a:srgbClr val="00B050"/>
                </a:solidFill>
              </a:endParaRPr>
            </a:p>
          </p:txBody>
        </p:sp>
        <p:sp>
          <p:nvSpPr>
            <p:cNvPr id="20" name="TextBox 87"/>
            <p:cNvSpPr txBox="1">
              <a:spLocks noChangeArrowheads="1"/>
            </p:cNvSpPr>
            <p:nvPr/>
          </p:nvSpPr>
          <p:spPr bwMode="auto">
            <a:xfrm>
              <a:off x="1043608" y="6237312"/>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CUID: </a:t>
              </a:r>
              <a:r>
                <a:rPr lang="en-CA" sz="1400" b="1" dirty="0" smtClean="0">
                  <a:solidFill>
                    <a:srgbClr val="0099FF"/>
                  </a:solidFill>
                </a:rPr>
                <a:t>WebI2</a:t>
              </a:r>
              <a:endParaRPr lang="en-CA" sz="1400" b="1" dirty="0">
                <a:solidFill>
                  <a:srgbClr val="0099FF"/>
                </a:solidFill>
              </a:endParaRPr>
            </a:p>
          </p:txBody>
        </p:sp>
        <p:sp>
          <p:nvSpPr>
            <p:cNvPr id="21" name="Right Arrow 20"/>
            <p:cNvSpPr/>
            <p:nvPr/>
          </p:nvSpPr>
          <p:spPr bwMode="auto">
            <a:xfrm>
              <a:off x="2267744" y="5805264"/>
              <a:ext cx="4248472"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Query 1: connected </a:t>
              </a:r>
              <a:r>
                <a:rPr lang="en-CA" sz="1200" dirty="0">
                  <a:solidFill>
                    <a:srgbClr val="000000"/>
                  </a:solidFill>
                  <a:latin typeface="Arial" charset="0"/>
                  <a:ea typeface="ＭＳ Ｐゴシック" charset="0"/>
                  <a:cs typeface="ＭＳ Ｐゴシック" charset="0"/>
                </a:rPr>
                <a:t>using CUID : </a:t>
              </a:r>
              <a:r>
                <a:rPr lang="en-CA" sz="1200" b="1" dirty="0" smtClean="0">
                  <a:solidFill>
                    <a:srgbClr val="00B050"/>
                  </a:solidFill>
                  <a:latin typeface="Arial" charset="0"/>
                  <a:ea typeface="ＭＳ Ｐゴシック" charset="0"/>
                  <a:cs typeface="ＭＳ Ｐゴシック" charset="0"/>
                </a:rPr>
                <a:t>XLS3</a:t>
              </a:r>
              <a:endParaRPr lang="en-US" sz="1200" b="1" dirty="0">
                <a:solidFill>
                  <a:srgbClr val="00B050"/>
                </a:solidFill>
                <a:latin typeface="Arial" charset="0"/>
                <a:ea typeface="ＭＳ Ｐゴシック" charset="0"/>
                <a:cs typeface="ＭＳ Ｐゴシック" charset="0"/>
              </a:endParaRPr>
            </a:p>
          </p:txBody>
        </p:sp>
        <p:sp>
          <p:nvSpPr>
            <p:cNvPr id="23" name="TextBox 87"/>
            <p:cNvSpPr txBox="1">
              <a:spLocks noChangeArrowheads="1"/>
            </p:cNvSpPr>
            <p:nvPr/>
          </p:nvSpPr>
          <p:spPr bwMode="auto">
            <a:xfrm>
              <a:off x="1207346" y="2852936"/>
              <a:ext cx="1179363"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WebIDoc1</a:t>
              </a:r>
            </a:p>
          </p:txBody>
        </p:sp>
        <p:sp>
          <p:nvSpPr>
            <p:cNvPr id="24" name="TextBox 87"/>
            <p:cNvSpPr txBox="1">
              <a:spLocks noChangeArrowheads="1"/>
            </p:cNvSpPr>
            <p:nvPr/>
          </p:nvSpPr>
          <p:spPr bwMode="auto">
            <a:xfrm>
              <a:off x="1187624" y="5229200"/>
              <a:ext cx="1179363"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lnSpc>
                  <a:spcPct val="150000"/>
                </a:lnSpc>
              </a:pPr>
              <a:r>
                <a:rPr lang="en-CA" sz="1400" dirty="0" smtClean="0"/>
                <a:t>WebIDoc2</a:t>
              </a:r>
            </a:p>
          </p:txBody>
        </p:sp>
        <p:sp>
          <p:nvSpPr>
            <p:cNvPr id="22" name="TextBox 87"/>
            <p:cNvSpPr txBox="1">
              <a:spLocks noChangeArrowheads="1"/>
            </p:cNvSpPr>
            <p:nvPr/>
          </p:nvSpPr>
          <p:spPr bwMode="auto">
            <a:xfrm>
              <a:off x="6580150" y="2415838"/>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25" name="TextBox 87"/>
            <p:cNvSpPr txBox="1">
              <a:spLocks noChangeArrowheads="1"/>
            </p:cNvSpPr>
            <p:nvPr/>
          </p:nvSpPr>
          <p:spPr bwMode="auto">
            <a:xfrm>
              <a:off x="6580151" y="3832764"/>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ExcelFile2.xls</a:t>
              </a:r>
            </a:p>
          </p:txBody>
        </p:sp>
        <p:sp>
          <p:nvSpPr>
            <p:cNvPr id="26" name="TextBox 87"/>
            <p:cNvSpPr txBox="1">
              <a:spLocks noChangeArrowheads="1"/>
            </p:cNvSpPr>
            <p:nvPr/>
          </p:nvSpPr>
          <p:spPr bwMode="auto">
            <a:xfrm>
              <a:off x="6596241" y="5415341"/>
              <a:ext cx="1179363"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ExcelFile3.xls</a:t>
              </a: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04139" y="2794255"/>
              <a:ext cx="789471" cy="775261"/>
            </a:xfrm>
            <a:prstGeom prst="rect">
              <a:avLst/>
            </a:prstGeom>
          </p:spPr>
        </p:pic>
        <p:pic>
          <p:nvPicPr>
            <p:cNvPr id="29" name="Picture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1189" y="4218544"/>
              <a:ext cx="789471" cy="775261"/>
            </a:xfrm>
            <a:prstGeom prst="rect">
              <a:avLst/>
            </a:prstGeom>
          </p:spPr>
        </p:pic>
        <p:pic>
          <p:nvPicPr>
            <p:cNvPr id="30" name="Picture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1188" y="5778893"/>
              <a:ext cx="789471" cy="775261"/>
            </a:xfrm>
            <a:prstGeom prst="rect">
              <a:avLst/>
            </a:prstGeom>
          </p:spPr>
        </p:pic>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03648" y="3244775"/>
              <a:ext cx="688281" cy="688281"/>
            </a:xfrm>
            <a:prstGeom prst="rect">
              <a:avLst/>
            </a:prstGeom>
          </p:spPr>
        </p:pic>
        <p:pic>
          <p:nvPicPr>
            <p:cNvPr id="33" name="Picture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42077" y="5621039"/>
              <a:ext cx="688281" cy="688281"/>
            </a:xfrm>
            <a:prstGeom prst="rect">
              <a:avLst/>
            </a:prstGeom>
          </p:spPr>
        </p:pic>
      </p:grpSp>
    </p:spTree>
    <p:extLst>
      <p:ext uri="{BB962C8B-B14F-4D97-AF65-F5344CB8AC3E}">
        <p14:creationId xmlns:p14="http://schemas.microsoft.com/office/powerpoint/2010/main" val="2595908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87"/>
          <p:cNvSpPr txBox="1">
            <a:spLocks noChangeArrowheads="1"/>
          </p:cNvSpPr>
          <p:nvPr/>
        </p:nvSpPr>
        <p:spPr bwMode="auto">
          <a:xfrm>
            <a:off x="539552" y="1412776"/>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However, if you delete an existing Excel file from BI Launch Pad and upload it again (even with the same filename), the WebI queries that are being created based on the previous Excel file will not work anymore (since the CUID of the new Excel file is different than the CUID of the older one).</a:t>
            </a:r>
            <a:endParaRPr lang="en-CA" sz="2000" dirty="0"/>
          </a:p>
        </p:txBody>
      </p:sp>
      <p:sp>
        <p:nvSpPr>
          <p:cNvPr id="28"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Why is it relevant? (contd.)</a:t>
            </a:r>
          </a:p>
        </p:txBody>
      </p:sp>
      <p:sp>
        <p:nvSpPr>
          <p:cNvPr id="7" name="Slide Number Placeholder 6"/>
          <p:cNvSpPr>
            <a:spLocks noGrp="1"/>
          </p:cNvSpPr>
          <p:nvPr>
            <p:ph type="sldNum" sz="quarter" idx="4"/>
          </p:nvPr>
        </p:nvSpPr>
        <p:spPr/>
        <p:txBody>
          <a:bodyPr/>
          <a:lstStyle/>
          <a:p>
            <a:pPr>
              <a:defRPr/>
            </a:pPr>
            <a:r>
              <a:rPr lang="en-CA" smtClean="0"/>
              <a:t>42 / 193</a:t>
            </a:r>
            <a:endParaRPr lang="en-CA" dirty="0"/>
          </a:p>
        </p:txBody>
      </p:sp>
      <p:grpSp>
        <p:nvGrpSpPr>
          <p:cNvPr id="2" name="Group 1"/>
          <p:cNvGrpSpPr/>
          <p:nvPr/>
        </p:nvGrpSpPr>
        <p:grpSpPr>
          <a:xfrm>
            <a:off x="950605" y="2996952"/>
            <a:ext cx="7285988" cy="3318012"/>
            <a:chOff x="950605" y="2996952"/>
            <a:chExt cx="7285988" cy="3318012"/>
          </a:xfrm>
        </p:grpSpPr>
        <p:sp>
          <p:nvSpPr>
            <p:cNvPr id="8" name="Right Arrow 7"/>
            <p:cNvSpPr/>
            <p:nvPr/>
          </p:nvSpPr>
          <p:spPr bwMode="auto">
            <a:xfrm rot="20673506">
              <a:off x="2065547" y="3712554"/>
              <a:ext cx="3028012"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 connected using </a:t>
              </a:r>
              <a:r>
                <a:rPr lang="en-CA" sz="1200" dirty="0" smtClean="0">
                  <a:solidFill>
                    <a:srgbClr val="000000"/>
                  </a:solidFill>
                  <a:latin typeface="Arial" charset="0"/>
                  <a:ea typeface="ＭＳ Ｐゴシック" charset="0"/>
                  <a:cs typeface="ＭＳ Ｐゴシック" charset="0"/>
                </a:rPr>
                <a:t>CUID </a:t>
              </a:r>
              <a:r>
                <a:rPr lang="en-CA" sz="1200" dirty="0">
                  <a:solidFill>
                    <a:srgbClr val="000000"/>
                  </a:solidFill>
                  <a:latin typeface="Arial" charset="0"/>
                  <a:ea typeface="ＭＳ Ｐゴシック" charset="0"/>
                  <a:cs typeface="ＭＳ Ｐゴシック" charset="0"/>
                </a:rPr>
                <a:t>: </a:t>
              </a:r>
              <a:r>
                <a:rPr lang="en-CA" sz="1200" b="1" dirty="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13" name="TextBox 87"/>
            <p:cNvSpPr txBox="1">
              <a:spLocks noChangeArrowheads="1"/>
            </p:cNvSpPr>
            <p:nvPr/>
          </p:nvSpPr>
          <p:spPr bwMode="auto">
            <a:xfrm>
              <a:off x="950605" y="4919770"/>
              <a:ext cx="117756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5" name="TextBox 87"/>
            <p:cNvSpPr txBox="1">
              <a:spLocks noChangeArrowheads="1"/>
            </p:cNvSpPr>
            <p:nvPr/>
          </p:nvSpPr>
          <p:spPr bwMode="auto">
            <a:xfrm>
              <a:off x="5080499" y="4088614"/>
              <a:ext cx="1022337"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p>
          </p:txBody>
        </p:sp>
        <p:sp>
          <p:nvSpPr>
            <p:cNvPr id="17" name="TextBox 87"/>
            <p:cNvSpPr txBox="1">
              <a:spLocks noChangeArrowheads="1"/>
            </p:cNvSpPr>
            <p:nvPr/>
          </p:nvSpPr>
          <p:spPr bwMode="auto">
            <a:xfrm>
              <a:off x="5053264" y="2996952"/>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19" name="TextBox 87"/>
            <p:cNvSpPr txBox="1">
              <a:spLocks noChangeArrowheads="1"/>
            </p:cNvSpPr>
            <p:nvPr/>
          </p:nvSpPr>
          <p:spPr bwMode="auto">
            <a:xfrm>
              <a:off x="4933169" y="5899466"/>
              <a:ext cx="1458869"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FF0000"/>
                  </a:solidFill>
                </a:rPr>
                <a:t>XLS1NEW</a:t>
              </a:r>
            </a:p>
          </p:txBody>
        </p:sp>
        <p:sp>
          <p:nvSpPr>
            <p:cNvPr id="20" name="TextBox 87"/>
            <p:cNvSpPr txBox="1">
              <a:spLocks noChangeArrowheads="1"/>
            </p:cNvSpPr>
            <p:nvPr/>
          </p:nvSpPr>
          <p:spPr bwMode="auto">
            <a:xfrm>
              <a:off x="5017260" y="4793808"/>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21" name="Curved Right Arrow 20"/>
            <p:cNvSpPr/>
            <p:nvPr/>
          </p:nvSpPr>
          <p:spPr bwMode="auto">
            <a:xfrm rot="10800000" flipV="1">
              <a:off x="6067502" y="3798938"/>
              <a:ext cx="1019196" cy="2005738"/>
            </a:xfrm>
            <a:prstGeom prst="curved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2" name="TextBox 87"/>
            <p:cNvSpPr txBox="1">
              <a:spLocks noChangeArrowheads="1"/>
            </p:cNvSpPr>
            <p:nvPr/>
          </p:nvSpPr>
          <p:spPr bwMode="auto">
            <a:xfrm>
              <a:off x="7065515" y="4388855"/>
              <a:ext cx="117107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Deleted and </a:t>
              </a:r>
            </a:p>
            <a:p>
              <a:pPr eaLnBrk="1" hangingPunct="1">
                <a:lnSpc>
                  <a:spcPct val="150000"/>
                </a:lnSpc>
              </a:pPr>
              <a:r>
                <a:rPr lang="en-CA" sz="1400" dirty="0" smtClean="0"/>
                <a:t>Re-uploaded</a:t>
              </a:r>
              <a:endParaRPr lang="en-CA" sz="1400" dirty="0"/>
            </a:p>
          </p:txBody>
        </p:sp>
        <p:sp>
          <p:nvSpPr>
            <p:cNvPr id="23" name="Right Arrow 22"/>
            <p:cNvSpPr/>
            <p:nvPr/>
          </p:nvSpPr>
          <p:spPr bwMode="auto">
            <a:xfrm rot="944752">
              <a:off x="2025860" y="4814533"/>
              <a:ext cx="3018708" cy="855647"/>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 </a:t>
              </a:r>
              <a:r>
                <a:rPr lang="en-CA" sz="1200" b="1" dirty="0" smtClean="0">
                  <a:solidFill>
                    <a:srgbClr val="FF0000"/>
                  </a:solidFill>
                  <a:latin typeface="Arial" charset="0"/>
                  <a:ea typeface="ＭＳ Ｐゴシック" charset="0"/>
                  <a:cs typeface="ＭＳ Ｐゴシック" charset="0"/>
                </a:rPr>
                <a:t>not connected </a:t>
              </a:r>
              <a:r>
                <a:rPr lang="en-CA" sz="1200" dirty="0" smtClean="0">
                  <a:solidFill>
                    <a:srgbClr val="000000"/>
                  </a:solidFill>
                  <a:latin typeface="Arial" charset="0"/>
                  <a:ea typeface="ＭＳ Ｐゴシック" charset="0"/>
                  <a:cs typeface="ＭＳ Ｐゴシック" charset="0"/>
                </a:rPr>
                <a:t>due to CUID XLS1 doesn’t exist anymore</a:t>
              </a:r>
              <a:endParaRPr lang="en-US" sz="1200" dirty="0">
                <a:solidFill>
                  <a:srgbClr val="000000"/>
                </a:solidFill>
                <a:latin typeface="Arial" charset="0"/>
                <a:ea typeface="ＭＳ Ｐゴシック" charset="0"/>
                <a:cs typeface="ＭＳ Ｐゴシック" charset="0"/>
              </a:endParaRPr>
            </a:p>
          </p:txBody>
        </p:sp>
        <p:sp>
          <p:nvSpPr>
            <p:cNvPr id="18" name="TextBox 87"/>
            <p:cNvSpPr txBox="1">
              <a:spLocks noChangeArrowheads="1"/>
            </p:cNvSpPr>
            <p:nvPr/>
          </p:nvSpPr>
          <p:spPr bwMode="auto">
            <a:xfrm>
              <a:off x="1001908" y="3822072"/>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WebIDoc1</a:t>
              </a:r>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4744" y="3367273"/>
              <a:ext cx="789471" cy="775261"/>
            </a:xfrm>
            <a:prstGeom prst="rect">
              <a:avLst/>
            </a:prstGeom>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69830" y="5209306"/>
              <a:ext cx="789471" cy="775261"/>
            </a:xfrm>
            <a:prstGeom prst="rect">
              <a:avLst/>
            </a:prstGeom>
          </p:spPr>
        </p:pic>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362" y="4204794"/>
              <a:ext cx="688281" cy="688281"/>
            </a:xfrm>
            <a:prstGeom prst="rect">
              <a:avLst/>
            </a:prstGeom>
          </p:spPr>
        </p:pic>
      </p:grpSp>
    </p:spTree>
    <p:extLst>
      <p:ext uri="{BB962C8B-B14F-4D97-AF65-F5344CB8AC3E}">
        <p14:creationId xmlns:p14="http://schemas.microsoft.com/office/powerpoint/2010/main" val="1446831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87"/>
          <p:cNvSpPr txBox="1">
            <a:spLocks noChangeArrowheads="1"/>
          </p:cNvSpPr>
          <p:nvPr/>
        </p:nvSpPr>
        <p:spPr bwMode="auto">
          <a:xfrm>
            <a:off x="539552" y="1412776"/>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In order to keep all the existing WebI queries functional, you need to use the “</a:t>
            </a:r>
            <a:r>
              <a:rPr lang="en-CA" sz="2000" b="1" dirty="0" smtClean="0"/>
              <a:t>Replace File</a:t>
            </a:r>
            <a:r>
              <a:rPr lang="en-CA" sz="2000" dirty="0" smtClean="0"/>
              <a:t>” option which keeps the CUID same even if the existing Excel file is being replaced by a file with a different filename but has the same column layout.</a:t>
            </a:r>
            <a:endParaRPr lang="en-CA" sz="2000" dirty="0"/>
          </a:p>
        </p:txBody>
      </p:sp>
      <p:sp>
        <p:nvSpPr>
          <p:cNvPr id="24" name="Title 1"/>
          <p:cNvSpPr txBox="1">
            <a:spLocks/>
          </p:cNvSpPr>
          <p:nvPr/>
        </p:nvSpPr>
        <p:spPr>
          <a:xfrm>
            <a:off x="143508" y="620688"/>
            <a:ext cx="8892988" cy="792088"/>
          </a:xfrm>
          <a:prstGeom prst="rect">
            <a:avLst/>
          </a:prstGeom>
        </p:spPr>
        <p:txBody>
          <a:bodyPr/>
          <a:lstStyle>
            <a:lvl1pPr algn="l" rtl="0" eaLnBrk="0" fontAlgn="base" hangingPunct="0">
              <a:spcBef>
                <a:spcPct val="0"/>
              </a:spcBef>
              <a:spcAft>
                <a:spcPct val="0"/>
              </a:spcAft>
              <a:defRPr sz="3200" b="1" i="0">
                <a:solidFill>
                  <a:srgbClr val="001F5B"/>
                </a:solidFill>
                <a:latin typeface="Arial"/>
                <a:ea typeface="+mj-ea"/>
                <a:cs typeface="Arial"/>
              </a:defRPr>
            </a:lvl1pPr>
            <a:lvl2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2pPr>
            <a:lvl3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3pPr>
            <a:lvl4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4pPr>
            <a:lvl5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5pPr>
            <a:lvl6pPr marL="457200" algn="l" rtl="0" fontAlgn="base">
              <a:spcBef>
                <a:spcPct val="0"/>
              </a:spcBef>
              <a:spcAft>
                <a:spcPct val="0"/>
              </a:spcAft>
              <a:defRPr sz="3200" b="1">
                <a:solidFill>
                  <a:srgbClr val="324F81"/>
                </a:solidFill>
                <a:latin typeface="Arial" charset="0"/>
                <a:ea typeface="ＭＳ Ｐゴシック" charset="0"/>
                <a:cs typeface="ＭＳ Ｐゴシック" charset="0"/>
              </a:defRPr>
            </a:lvl6pPr>
            <a:lvl7pPr marL="914400" algn="l" rtl="0" fontAlgn="base">
              <a:spcBef>
                <a:spcPct val="0"/>
              </a:spcBef>
              <a:spcAft>
                <a:spcPct val="0"/>
              </a:spcAft>
              <a:defRPr sz="3200" b="1">
                <a:solidFill>
                  <a:srgbClr val="324F81"/>
                </a:solidFill>
                <a:latin typeface="Arial" charset="0"/>
                <a:ea typeface="ＭＳ Ｐゴシック" charset="0"/>
                <a:cs typeface="ＭＳ Ｐゴシック" charset="0"/>
              </a:defRPr>
            </a:lvl7pPr>
            <a:lvl8pPr marL="1371600" algn="l" rtl="0" fontAlgn="base">
              <a:spcBef>
                <a:spcPct val="0"/>
              </a:spcBef>
              <a:spcAft>
                <a:spcPct val="0"/>
              </a:spcAft>
              <a:defRPr sz="3200" b="1">
                <a:solidFill>
                  <a:srgbClr val="324F81"/>
                </a:solidFill>
                <a:latin typeface="Arial" charset="0"/>
                <a:ea typeface="ＭＳ Ｐゴシック" charset="0"/>
                <a:cs typeface="ＭＳ Ｐゴシック" charset="0"/>
              </a:defRPr>
            </a:lvl8pPr>
            <a:lvl9pPr marL="1828800" algn="l" rtl="0" fontAlgn="base">
              <a:spcBef>
                <a:spcPct val="0"/>
              </a:spcBef>
              <a:spcAft>
                <a:spcPct val="0"/>
              </a:spcAft>
              <a:defRPr sz="3200" b="1">
                <a:solidFill>
                  <a:srgbClr val="324F81"/>
                </a:solidFill>
                <a:latin typeface="Arial" charset="0"/>
                <a:ea typeface="ＭＳ Ｐゴシック" charset="0"/>
                <a:cs typeface="ＭＳ Ｐゴシック" charset="0"/>
              </a:defRPr>
            </a:lvl9pPr>
          </a:lstStyle>
          <a:p>
            <a:r>
              <a:rPr lang="en-CA" dirty="0">
                <a:solidFill>
                  <a:srgbClr val="324F81"/>
                </a:solidFill>
                <a:latin typeface="Arial" charset="0"/>
                <a:ea typeface="ＭＳ Ｐゴシック" charset="0"/>
                <a:cs typeface="ＭＳ Ｐゴシック" charset="0"/>
              </a:rPr>
              <a:t>Why is it relevant? (contd.)</a:t>
            </a:r>
          </a:p>
        </p:txBody>
      </p:sp>
      <p:sp>
        <p:nvSpPr>
          <p:cNvPr id="7" name="Slide Number Placeholder 6"/>
          <p:cNvSpPr>
            <a:spLocks noGrp="1"/>
          </p:cNvSpPr>
          <p:nvPr>
            <p:ph type="sldNum" sz="quarter" idx="4"/>
          </p:nvPr>
        </p:nvSpPr>
        <p:spPr/>
        <p:txBody>
          <a:bodyPr/>
          <a:lstStyle/>
          <a:p>
            <a:pPr>
              <a:defRPr/>
            </a:pPr>
            <a:r>
              <a:rPr lang="en-CA" smtClean="0"/>
              <a:t>43 / 193</a:t>
            </a:r>
            <a:endParaRPr lang="en-CA" dirty="0"/>
          </a:p>
        </p:txBody>
      </p:sp>
      <p:grpSp>
        <p:nvGrpSpPr>
          <p:cNvPr id="2" name="Group 1"/>
          <p:cNvGrpSpPr/>
          <p:nvPr/>
        </p:nvGrpSpPr>
        <p:grpSpPr>
          <a:xfrm>
            <a:off x="435135" y="2852936"/>
            <a:ext cx="8309734" cy="3338954"/>
            <a:chOff x="715428" y="2970366"/>
            <a:chExt cx="8309734" cy="3338954"/>
          </a:xfrm>
        </p:grpSpPr>
        <p:sp>
          <p:nvSpPr>
            <p:cNvPr id="8" name="Right Arrow 7"/>
            <p:cNvSpPr/>
            <p:nvPr/>
          </p:nvSpPr>
          <p:spPr bwMode="auto">
            <a:xfrm rot="20930462">
              <a:off x="1975670" y="3730780"/>
              <a:ext cx="2981045"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 connected using CUID : </a:t>
              </a:r>
              <a:r>
                <a:rPr lang="en-CA" sz="1200" b="1" dirty="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13" name="TextBox 87"/>
            <p:cNvSpPr txBox="1">
              <a:spLocks noChangeArrowheads="1"/>
            </p:cNvSpPr>
            <p:nvPr/>
          </p:nvSpPr>
          <p:spPr bwMode="auto">
            <a:xfrm>
              <a:off x="715428" y="4797152"/>
              <a:ext cx="121035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5" name="TextBox 87"/>
            <p:cNvSpPr txBox="1">
              <a:spLocks noChangeArrowheads="1"/>
            </p:cNvSpPr>
            <p:nvPr/>
          </p:nvSpPr>
          <p:spPr bwMode="auto">
            <a:xfrm>
              <a:off x="4942065" y="4127028"/>
              <a:ext cx="1022337"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p>
          </p:txBody>
        </p:sp>
        <p:sp>
          <p:nvSpPr>
            <p:cNvPr id="17" name="TextBox 87"/>
            <p:cNvSpPr txBox="1">
              <a:spLocks noChangeArrowheads="1"/>
            </p:cNvSpPr>
            <p:nvPr/>
          </p:nvSpPr>
          <p:spPr bwMode="auto">
            <a:xfrm>
              <a:off x="4914830" y="2970366"/>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19" name="TextBox 87"/>
            <p:cNvSpPr txBox="1">
              <a:spLocks noChangeArrowheads="1"/>
            </p:cNvSpPr>
            <p:nvPr/>
          </p:nvSpPr>
          <p:spPr bwMode="auto">
            <a:xfrm>
              <a:off x="4985339" y="5893822"/>
              <a:ext cx="1458869"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p>
          </p:txBody>
        </p:sp>
        <p:sp>
          <p:nvSpPr>
            <p:cNvPr id="20" name="TextBox 87"/>
            <p:cNvSpPr txBox="1">
              <a:spLocks noChangeArrowheads="1"/>
            </p:cNvSpPr>
            <p:nvPr/>
          </p:nvSpPr>
          <p:spPr bwMode="auto">
            <a:xfrm>
              <a:off x="4878826" y="4767222"/>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21" name="Curved Right Arrow 20"/>
            <p:cNvSpPr/>
            <p:nvPr/>
          </p:nvSpPr>
          <p:spPr bwMode="auto">
            <a:xfrm rot="10800000" flipV="1">
              <a:off x="6001076" y="3772352"/>
              <a:ext cx="1019196" cy="2005738"/>
            </a:xfrm>
            <a:prstGeom prst="curved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2" name="TextBox 87"/>
            <p:cNvSpPr txBox="1">
              <a:spLocks noChangeArrowheads="1"/>
            </p:cNvSpPr>
            <p:nvPr/>
          </p:nvSpPr>
          <p:spPr bwMode="auto">
            <a:xfrm>
              <a:off x="7092280" y="3861048"/>
              <a:ext cx="1932882"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Use “</a:t>
              </a:r>
              <a:r>
                <a:rPr lang="en-CA" sz="1400" b="1" dirty="0" smtClean="0"/>
                <a:t>Replace</a:t>
              </a:r>
              <a:r>
                <a:rPr lang="en-CA" sz="1400" dirty="0" smtClean="0"/>
                <a:t> </a:t>
              </a:r>
              <a:r>
                <a:rPr lang="en-CA" sz="1400" b="1" dirty="0" smtClean="0"/>
                <a:t>File</a:t>
              </a:r>
              <a:r>
                <a:rPr lang="en-CA" sz="1400" dirty="0" smtClean="0"/>
                <a:t>” to replace </a:t>
              </a:r>
              <a:r>
                <a:rPr lang="en-CA" sz="1400" b="1" dirty="0" smtClean="0"/>
                <a:t>ExcelFile1.xls </a:t>
              </a:r>
            </a:p>
            <a:p>
              <a:pPr eaLnBrk="1" hangingPunct="1">
                <a:lnSpc>
                  <a:spcPct val="150000"/>
                </a:lnSpc>
              </a:pPr>
              <a:r>
                <a:rPr lang="en-CA" sz="1400" dirty="0" smtClean="0"/>
                <a:t>with a file called </a:t>
              </a:r>
              <a:r>
                <a:rPr lang="en-CA" sz="1400" b="1" dirty="0" smtClean="0"/>
                <a:t>ExcelFile1Updated.xls</a:t>
              </a:r>
              <a:r>
                <a:rPr lang="en-CA" sz="1400" dirty="0" smtClean="0"/>
                <a:t> located on your PC</a:t>
              </a:r>
              <a:endParaRPr lang="en-CA" sz="1400" dirty="0"/>
            </a:p>
          </p:txBody>
        </p:sp>
        <p:sp>
          <p:nvSpPr>
            <p:cNvPr id="23" name="Right Arrow 22"/>
            <p:cNvSpPr/>
            <p:nvPr/>
          </p:nvSpPr>
          <p:spPr bwMode="auto">
            <a:xfrm rot="861360">
              <a:off x="1955795" y="4797402"/>
              <a:ext cx="2987960" cy="574124"/>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a:t>
              </a:r>
              <a:r>
                <a:rPr lang="en-CA" sz="1200" dirty="0" smtClean="0">
                  <a:solidFill>
                    <a:srgbClr val="000000"/>
                  </a:solidFill>
                  <a:latin typeface="Arial" charset="0"/>
                  <a:ea typeface="ＭＳ Ｐゴシック" charset="0"/>
                  <a:cs typeface="ＭＳ Ｐゴシック" charset="0"/>
                </a:rPr>
                <a:t>:</a:t>
              </a:r>
              <a:r>
                <a:rPr lang="en-CA" sz="1200" dirty="0">
                  <a:solidFill>
                    <a:srgbClr val="000000"/>
                  </a:solidFill>
                  <a:latin typeface="Arial" charset="0"/>
                  <a:ea typeface="ＭＳ Ｐゴシック" charset="0"/>
                  <a:cs typeface="ＭＳ Ｐゴシック" charset="0"/>
                </a:rPr>
                <a:t> connected</a:t>
              </a:r>
              <a:r>
                <a:rPr lang="en-CA" sz="1200" b="1" dirty="0" smtClean="0">
                  <a:solidFill>
                    <a:srgbClr val="FF0000"/>
                  </a:solidFill>
                  <a:latin typeface="Arial" charset="0"/>
                  <a:ea typeface="ＭＳ Ｐゴシック" charset="0"/>
                  <a:cs typeface="ＭＳ Ｐゴシック" charset="0"/>
                </a:rPr>
                <a:t> </a:t>
              </a:r>
              <a:r>
                <a:rPr lang="en-CA" sz="1200" dirty="0" smtClean="0">
                  <a:solidFill>
                    <a:srgbClr val="000000"/>
                  </a:solidFill>
                  <a:latin typeface="Arial" charset="0"/>
                  <a:ea typeface="ＭＳ Ｐゴシック" charset="0"/>
                  <a:cs typeface="ＭＳ Ｐゴシック" charset="0"/>
                </a:rPr>
                <a:t>using </a:t>
              </a:r>
              <a:r>
                <a:rPr lang="en-CA" sz="1200" dirty="0">
                  <a:solidFill>
                    <a:srgbClr val="000000"/>
                  </a:solidFill>
                  <a:latin typeface="Arial" charset="0"/>
                  <a:ea typeface="ＭＳ Ｐゴシック" charset="0"/>
                  <a:cs typeface="ＭＳ Ｐゴシック" charset="0"/>
                </a:rPr>
                <a:t>CUID : </a:t>
              </a:r>
              <a:r>
                <a:rPr lang="en-CA" sz="1200" b="1" dirty="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25" name="TextBox 87"/>
            <p:cNvSpPr txBox="1">
              <a:spLocks noChangeArrowheads="1"/>
            </p:cNvSpPr>
            <p:nvPr/>
          </p:nvSpPr>
          <p:spPr bwMode="auto">
            <a:xfrm>
              <a:off x="779252" y="3735506"/>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WebIDoc1</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86013" y="5181577"/>
              <a:ext cx="789471" cy="775261"/>
            </a:xfrm>
            <a:prstGeom prst="rect">
              <a:avLst/>
            </a:prstGeom>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41713" y="3368816"/>
              <a:ext cx="789471" cy="775261"/>
            </a:xfrm>
            <a:prstGeom prst="rect">
              <a:avLst/>
            </a:prstGeom>
          </p:spPr>
        </p:pic>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8027" y="4108871"/>
              <a:ext cx="688281" cy="688281"/>
            </a:xfrm>
            <a:prstGeom prst="rect">
              <a:avLst/>
            </a:prstGeom>
          </p:spPr>
        </p:pic>
      </p:grpSp>
    </p:spTree>
    <p:extLst>
      <p:ext uri="{BB962C8B-B14F-4D97-AF65-F5344CB8AC3E}">
        <p14:creationId xmlns:p14="http://schemas.microsoft.com/office/powerpoint/2010/main" val="37102150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a:xfrm>
            <a:off x="143508" y="620688"/>
            <a:ext cx="8892988" cy="792088"/>
          </a:xfrm>
          <a:prstGeom prst="rect">
            <a:avLst/>
          </a:prstGeom>
        </p:spPr>
        <p:txBody>
          <a:bodyPr/>
          <a:lstStyle>
            <a:lvl1pPr algn="l" rtl="0" eaLnBrk="0" fontAlgn="base" hangingPunct="0">
              <a:spcBef>
                <a:spcPct val="0"/>
              </a:spcBef>
              <a:spcAft>
                <a:spcPct val="0"/>
              </a:spcAft>
              <a:defRPr sz="3200" b="1" i="0">
                <a:solidFill>
                  <a:srgbClr val="001F5B"/>
                </a:solidFill>
                <a:latin typeface="Arial"/>
                <a:ea typeface="+mj-ea"/>
                <a:cs typeface="Arial"/>
              </a:defRPr>
            </a:lvl1pPr>
            <a:lvl2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2pPr>
            <a:lvl3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3pPr>
            <a:lvl4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4pPr>
            <a:lvl5pPr algn="l" rtl="0" eaLnBrk="0" fontAlgn="base" hangingPunct="0">
              <a:spcBef>
                <a:spcPct val="0"/>
              </a:spcBef>
              <a:spcAft>
                <a:spcPct val="0"/>
              </a:spcAft>
              <a:defRPr sz="3200" b="1">
                <a:solidFill>
                  <a:srgbClr val="324F81"/>
                </a:solidFill>
                <a:latin typeface="Arial" charset="0"/>
                <a:ea typeface="ＭＳ Ｐゴシック" charset="0"/>
                <a:cs typeface="ＭＳ Ｐゴシック" charset="0"/>
              </a:defRPr>
            </a:lvl5pPr>
            <a:lvl6pPr marL="457200" algn="l" rtl="0" fontAlgn="base">
              <a:spcBef>
                <a:spcPct val="0"/>
              </a:spcBef>
              <a:spcAft>
                <a:spcPct val="0"/>
              </a:spcAft>
              <a:defRPr sz="3200" b="1">
                <a:solidFill>
                  <a:srgbClr val="324F81"/>
                </a:solidFill>
                <a:latin typeface="Arial" charset="0"/>
                <a:ea typeface="ＭＳ Ｐゴシック" charset="0"/>
                <a:cs typeface="ＭＳ Ｐゴシック" charset="0"/>
              </a:defRPr>
            </a:lvl6pPr>
            <a:lvl7pPr marL="914400" algn="l" rtl="0" fontAlgn="base">
              <a:spcBef>
                <a:spcPct val="0"/>
              </a:spcBef>
              <a:spcAft>
                <a:spcPct val="0"/>
              </a:spcAft>
              <a:defRPr sz="3200" b="1">
                <a:solidFill>
                  <a:srgbClr val="324F81"/>
                </a:solidFill>
                <a:latin typeface="Arial" charset="0"/>
                <a:ea typeface="ＭＳ Ｐゴシック" charset="0"/>
                <a:cs typeface="ＭＳ Ｐゴシック" charset="0"/>
              </a:defRPr>
            </a:lvl7pPr>
            <a:lvl8pPr marL="1371600" algn="l" rtl="0" fontAlgn="base">
              <a:spcBef>
                <a:spcPct val="0"/>
              </a:spcBef>
              <a:spcAft>
                <a:spcPct val="0"/>
              </a:spcAft>
              <a:defRPr sz="3200" b="1">
                <a:solidFill>
                  <a:srgbClr val="324F81"/>
                </a:solidFill>
                <a:latin typeface="Arial" charset="0"/>
                <a:ea typeface="ＭＳ Ｐゴシック" charset="0"/>
                <a:cs typeface="ＭＳ Ｐゴシック" charset="0"/>
              </a:defRPr>
            </a:lvl8pPr>
            <a:lvl9pPr marL="1828800" algn="l" rtl="0" fontAlgn="base">
              <a:spcBef>
                <a:spcPct val="0"/>
              </a:spcBef>
              <a:spcAft>
                <a:spcPct val="0"/>
              </a:spcAft>
              <a:defRPr sz="3200" b="1">
                <a:solidFill>
                  <a:srgbClr val="324F81"/>
                </a:solidFill>
                <a:latin typeface="Arial" charset="0"/>
                <a:ea typeface="ＭＳ Ｐゴシック" charset="0"/>
                <a:cs typeface="ＭＳ Ｐゴシック" charset="0"/>
              </a:defRPr>
            </a:lvl9pPr>
          </a:lstStyle>
          <a:p>
            <a:r>
              <a:rPr lang="en-CA" dirty="0">
                <a:solidFill>
                  <a:srgbClr val="324F81"/>
                </a:solidFill>
                <a:latin typeface="Arial" charset="0"/>
                <a:ea typeface="ＭＳ Ｐゴシック" charset="0"/>
                <a:cs typeface="ＭＳ Ｐゴシック" charset="0"/>
              </a:rPr>
              <a:t>Why is it relevant? (contd.)</a:t>
            </a:r>
          </a:p>
        </p:txBody>
      </p:sp>
      <p:sp>
        <p:nvSpPr>
          <p:cNvPr id="36" name="TextBox 87"/>
          <p:cNvSpPr txBox="1">
            <a:spLocks noChangeArrowheads="1"/>
          </p:cNvSpPr>
          <p:nvPr/>
        </p:nvSpPr>
        <p:spPr bwMode="auto">
          <a:xfrm>
            <a:off x="593558" y="1313473"/>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Life-cycle of how to update an Excel file and how to refresh the WebI</a:t>
            </a:r>
            <a:r>
              <a:rPr lang="en-CA" sz="2000" dirty="0"/>
              <a:t> </a:t>
            </a:r>
            <a:r>
              <a:rPr lang="en-CA" sz="2000" dirty="0" smtClean="0"/>
              <a:t>reports:</a:t>
            </a:r>
            <a:endParaRPr lang="en-CA" sz="2000" dirty="0"/>
          </a:p>
        </p:txBody>
      </p:sp>
      <p:sp>
        <p:nvSpPr>
          <p:cNvPr id="9" name="Slide Number Placeholder 8"/>
          <p:cNvSpPr>
            <a:spLocks noGrp="1"/>
          </p:cNvSpPr>
          <p:nvPr>
            <p:ph type="sldNum" sz="quarter" idx="4"/>
          </p:nvPr>
        </p:nvSpPr>
        <p:spPr/>
        <p:txBody>
          <a:bodyPr/>
          <a:lstStyle/>
          <a:p>
            <a:pPr>
              <a:defRPr/>
            </a:pPr>
            <a:r>
              <a:rPr lang="en-CA" smtClean="0"/>
              <a:t>44 / 193</a:t>
            </a:r>
            <a:endParaRPr lang="en-CA" dirty="0"/>
          </a:p>
        </p:txBody>
      </p:sp>
      <p:grpSp>
        <p:nvGrpSpPr>
          <p:cNvPr id="2" name="Group 1"/>
          <p:cNvGrpSpPr/>
          <p:nvPr/>
        </p:nvGrpSpPr>
        <p:grpSpPr>
          <a:xfrm>
            <a:off x="232013" y="2057279"/>
            <a:ext cx="8804483" cy="4236389"/>
            <a:chOff x="232013" y="2057279"/>
            <a:chExt cx="8804483" cy="4236389"/>
          </a:xfrm>
        </p:grpSpPr>
        <p:sp>
          <p:nvSpPr>
            <p:cNvPr id="8" name="Right Arrow 7"/>
            <p:cNvSpPr/>
            <p:nvPr/>
          </p:nvSpPr>
          <p:spPr bwMode="auto">
            <a:xfrm>
              <a:off x="2051720" y="2365736"/>
              <a:ext cx="3084954"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1: connected using CUID : </a:t>
              </a:r>
              <a:r>
                <a:rPr lang="en-CA" sz="1200" b="1" dirty="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13" name="TextBox 87"/>
            <p:cNvSpPr txBox="1">
              <a:spLocks noChangeArrowheads="1"/>
            </p:cNvSpPr>
            <p:nvPr/>
          </p:nvSpPr>
          <p:spPr bwMode="auto">
            <a:xfrm>
              <a:off x="908024" y="3130132"/>
              <a:ext cx="121035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5" name="TextBox 87"/>
            <p:cNvSpPr txBox="1">
              <a:spLocks noChangeArrowheads="1"/>
            </p:cNvSpPr>
            <p:nvPr/>
          </p:nvSpPr>
          <p:spPr bwMode="auto">
            <a:xfrm>
              <a:off x="5262291" y="3169842"/>
              <a:ext cx="1022337"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p>
          </p:txBody>
        </p:sp>
        <p:sp>
          <p:nvSpPr>
            <p:cNvPr id="17" name="TextBox 87"/>
            <p:cNvSpPr txBox="1">
              <a:spLocks noChangeArrowheads="1"/>
            </p:cNvSpPr>
            <p:nvPr/>
          </p:nvSpPr>
          <p:spPr bwMode="auto">
            <a:xfrm>
              <a:off x="5182654" y="2105958"/>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20" name="TextBox 87"/>
            <p:cNvSpPr txBox="1">
              <a:spLocks noChangeArrowheads="1"/>
            </p:cNvSpPr>
            <p:nvPr/>
          </p:nvSpPr>
          <p:spPr bwMode="auto">
            <a:xfrm>
              <a:off x="4910489" y="4984049"/>
              <a:ext cx="178680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Copy of ExcelFile1.xls</a:t>
              </a:r>
            </a:p>
          </p:txBody>
        </p:sp>
        <p:sp>
          <p:nvSpPr>
            <p:cNvPr id="21" name="Curved Right Arrow 20"/>
            <p:cNvSpPr/>
            <p:nvPr/>
          </p:nvSpPr>
          <p:spPr bwMode="auto">
            <a:xfrm rot="10800000" flipV="1">
              <a:off x="6316851" y="2833199"/>
              <a:ext cx="973644" cy="3230122"/>
            </a:xfrm>
            <a:prstGeom prst="curved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2" name="TextBox 87"/>
            <p:cNvSpPr txBox="1">
              <a:spLocks noChangeArrowheads="1"/>
            </p:cNvSpPr>
            <p:nvPr/>
          </p:nvSpPr>
          <p:spPr bwMode="auto">
            <a:xfrm>
              <a:off x="7297688" y="3283719"/>
              <a:ext cx="1738808"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Download the Excel file by opening it from BI Launch Pad and Save it on your PC</a:t>
              </a:r>
              <a:endParaRPr lang="en-CA" sz="1400" dirty="0"/>
            </a:p>
          </p:txBody>
        </p:sp>
        <p:sp>
          <p:nvSpPr>
            <p:cNvPr id="26" name="Right Arrow 25"/>
            <p:cNvSpPr/>
            <p:nvPr/>
          </p:nvSpPr>
          <p:spPr bwMode="auto">
            <a:xfrm flipH="1">
              <a:off x="2223097" y="5367705"/>
              <a:ext cx="2892501" cy="84189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Update the data and save the changes on the file on your PC</a:t>
              </a:r>
              <a:endParaRPr lang="en-US" sz="1200" dirty="0">
                <a:solidFill>
                  <a:srgbClr val="000000"/>
                </a:solidFill>
                <a:latin typeface="Arial" charset="0"/>
                <a:ea typeface="ＭＳ Ｐゴシック" charset="0"/>
                <a:cs typeface="ＭＳ Ｐゴシック" charset="0"/>
              </a:endParaRPr>
            </a:p>
          </p:txBody>
        </p:sp>
        <p:sp>
          <p:nvSpPr>
            <p:cNvPr id="28" name="TextBox 87"/>
            <p:cNvSpPr txBox="1">
              <a:spLocks noChangeArrowheads="1"/>
            </p:cNvSpPr>
            <p:nvPr/>
          </p:nvSpPr>
          <p:spPr bwMode="auto">
            <a:xfrm>
              <a:off x="621773" y="4981742"/>
              <a:ext cx="178680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Copy of ExcelFile1.xls</a:t>
              </a:r>
            </a:p>
          </p:txBody>
        </p:sp>
        <p:sp>
          <p:nvSpPr>
            <p:cNvPr id="29" name="TextBox 87"/>
            <p:cNvSpPr txBox="1">
              <a:spLocks noChangeArrowheads="1"/>
            </p:cNvSpPr>
            <p:nvPr/>
          </p:nvSpPr>
          <p:spPr bwMode="auto">
            <a:xfrm>
              <a:off x="232013" y="3893070"/>
              <a:ext cx="1512168"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smtClean="0"/>
                <a:t>BI Launch Pad</a:t>
              </a:r>
              <a:endParaRPr lang="en-CA" sz="1400" b="1" dirty="0">
                <a:solidFill>
                  <a:srgbClr val="0099FF"/>
                </a:solidFill>
              </a:endParaRPr>
            </a:p>
          </p:txBody>
        </p:sp>
        <p:cxnSp>
          <p:nvCxnSpPr>
            <p:cNvPr id="7" name="Straight Connector 6"/>
            <p:cNvCxnSpPr/>
            <p:nvPr/>
          </p:nvCxnSpPr>
          <p:spPr bwMode="auto">
            <a:xfrm>
              <a:off x="232013" y="4308568"/>
              <a:ext cx="8660467"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0" name="TextBox 87"/>
            <p:cNvSpPr txBox="1">
              <a:spLocks noChangeArrowheads="1"/>
            </p:cNvSpPr>
            <p:nvPr/>
          </p:nvSpPr>
          <p:spPr bwMode="auto">
            <a:xfrm>
              <a:off x="232013" y="4240511"/>
              <a:ext cx="1512168"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smtClean="0"/>
                <a:t>User’s PC</a:t>
              </a:r>
              <a:endParaRPr lang="en-CA" sz="1400" b="1" dirty="0">
                <a:solidFill>
                  <a:srgbClr val="0099FF"/>
                </a:solidFill>
              </a:endParaRPr>
            </a:p>
          </p:txBody>
        </p:sp>
        <p:sp>
          <p:nvSpPr>
            <p:cNvPr id="31" name="Right Arrow 30"/>
            <p:cNvSpPr/>
            <p:nvPr/>
          </p:nvSpPr>
          <p:spPr bwMode="auto">
            <a:xfrm flipH="1">
              <a:off x="2080623" y="2893426"/>
              <a:ext cx="3069754"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Refresh Data in the WebI</a:t>
              </a:r>
              <a:endParaRPr lang="en-US" sz="1200" dirty="0">
                <a:solidFill>
                  <a:srgbClr val="000000"/>
                </a:solidFill>
                <a:latin typeface="Arial" charset="0"/>
                <a:ea typeface="ＭＳ Ｐゴシック" charset="0"/>
                <a:cs typeface="ＭＳ Ｐゴシック" charset="0"/>
              </a:endParaRPr>
            </a:p>
          </p:txBody>
        </p:sp>
        <p:sp>
          <p:nvSpPr>
            <p:cNvPr id="11" name="TextBox 10"/>
            <p:cNvSpPr txBox="1"/>
            <p:nvPr/>
          </p:nvSpPr>
          <p:spPr>
            <a:xfrm>
              <a:off x="2054869" y="2204732"/>
              <a:ext cx="198822" cy="211407"/>
            </a:xfrm>
            <a:prstGeom prst="rect">
              <a:avLst/>
            </a:prstGeom>
            <a:noFill/>
            <a:ln>
              <a:solidFill>
                <a:srgbClr val="C00000"/>
              </a:solidFill>
            </a:ln>
          </p:spPr>
          <p:txBody>
            <a:bodyPr wrap="square" rtlCol="0" anchor="ctr" anchorCtr="0">
              <a:noAutofit/>
            </a:bodyPr>
            <a:lstStyle/>
            <a:p>
              <a:pPr algn="ctr"/>
              <a:r>
                <a:rPr lang="en-CA" sz="1200" dirty="0" smtClean="0"/>
                <a:t>1</a:t>
              </a:r>
              <a:endParaRPr lang="en-US" sz="1200" dirty="0"/>
            </a:p>
          </p:txBody>
        </p:sp>
        <p:sp>
          <p:nvSpPr>
            <p:cNvPr id="32" name="TextBox 31"/>
            <p:cNvSpPr txBox="1"/>
            <p:nvPr/>
          </p:nvSpPr>
          <p:spPr>
            <a:xfrm>
              <a:off x="7398599" y="3168268"/>
              <a:ext cx="198822" cy="211407"/>
            </a:xfrm>
            <a:prstGeom prst="rect">
              <a:avLst/>
            </a:prstGeom>
            <a:noFill/>
            <a:ln>
              <a:solidFill>
                <a:srgbClr val="C00000"/>
              </a:solidFill>
            </a:ln>
          </p:spPr>
          <p:txBody>
            <a:bodyPr wrap="square" rtlCol="0" anchor="ctr" anchorCtr="0">
              <a:noAutofit/>
            </a:bodyPr>
            <a:lstStyle/>
            <a:p>
              <a:pPr algn="ctr"/>
              <a:r>
                <a:rPr lang="en-CA" sz="1200" dirty="0" smtClean="0"/>
                <a:t>2</a:t>
              </a:r>
              <a:endParaRPr lang="en-US" sz="1200" dirty="0"/>
            </a:p>
          </p:txBody>
        </p:sp>
        <p:sp>
          <p:nvSpPr>
            <p:cNvPr id="33" name="TextBox 32"/>
            <p:cNvSpPr txBox="1"/>
            <p:nvPr/>
          </p:nvSpPr>
          <p:spPr>
            <a:xfrm>
              <a:off x="4907794" y="5333033"/>
              <a:ext cx="198822" cy="211407"/>
            </a:xfrm>
            <a:prstGeom prst="rect">
              <a:avLst/>
            </a:prstGeom>
            <a:noFill/>
            <a:ln>
              <a:solidFill>
                <a:srgbClr val="C00000"/>
              </a:solidFill>
            </a:ln>
          </p:spPr>
          <p:txBody>
            <a:bodyPr wrap="square" rtlCol="0" anchor="ctr" anchorCtr="0">
              <a:noAutofit/>
            </a:bodyPr>
            <a:lstStyle/>
            <a:p>
              <a:pPr algn="ctr"/>
              <a:r>
                <a:rPr lang="en-CA" sz="1200" dirty="0" smtClean="0"/>
                <a:t>3</a:t>
              </a:r>
              <a:endParaRPr lang="en-US" sz="1200" dirty="0"/>
            </a:p>
          </p:txBody>
        </p:sp>
        <p:sp>
          <p:nvSpPr>
            <p:cNvPr id="34" name="TextBox 33"/>
            <p:cNvSpPr txBox="1"/>
            <p:nvPr/>
          </p:nvSpPr>
          <p:spPr>
            <a:xfrm>
              <a:off x="2249344" y="4857613"/>
              <a:ext cx="198822" cy="211407"/>
            </a:xfrm>
            <a:prstGeom prst="rect">
              <a:avLst/>
            </a:prstGeom>
            <a:noFill/>
            <a:ln>
              <a:solidFill>
                <a:srgbClr val="C00000"/>
              </a:solidFill>
            </a:ln>
          </p:spPr>
          <p:txBody>
            <a:bodyPr wrap="square" rtlCol="0" anchor="ctr" anchorCtr="0">
              <a:noAutofit/>
            </a:bodyPr>
            <a:lstStyle/>
            <a:p>
              <a:pPr algn="ctr"/>
              <a:r>
                <a:rPr lang="en-CA" sz="1200" dirty="0"/>
                <a:t>4</a:t>
              </a:r>
              <a:endParaRPr lang="en-US" sz="1200" dirty="0"/>
            </a:p>
          </p:txBody>
        </p:sp>
        <p:sp>
          <p:nvSpPr>
            <p:cNvPr id="35" name="TextBox 34"/>
            <p:cNvSpPr txBox="1"/>
            <p:nvPr/>
          </p:nvSpPr>
          <p:spPr>
            <a:xfrm>
              <a:off x="4623287" y="3289257"/>
              <a:ext cx="198822" cy="211407"/>
            </a:xfrm>
            <a:prstGeom prst="rect">
              <a:avLst/>
            </a:prstGeom>
            <a:noFill/>
            <a:ln>
              <a:solidFill>
                <a:srgbClr val="C00000"/>
              </a:solidFill>
            </a:ln>
          </p:spPr>
          <p:txBody>
            <a:bodyPr wrap="square" rtlCol="0" anchor="ctr" anchorCtr="0">
              <a:noAutofit/>
            </a:bodyPr>
            <a:lstStyle/>
            <a:p>
              <a:pPr algn="ctr"/>
              <a:r>
                <a:rPr lang="en-CA" sz="1200" dirty="0" smtClean="0"/>
                <a:t>5</a:t>
              </a:r>
              <a:endParaRPr lang="en-US" sz="1200" dirty="0"/>
            </a:p>
          </p:txBody>
        </p:sp>
        <p:sp>
          <p:nvSpPr>
            <p:cNvPr id="27" name="Right Arrow 26"/>
            <p:cNvSpPr/>
            <p:nvPr/>
          </p:nvSpPr>
          <p:spPr bwMode="auto">
            <a:xfrm rot="19679187">
              <a:off x="2089733" y="4184474"/>
              <a:ext cx="3478019"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smtClean="0">
                  <a:solidFill>
                    <a:srgbClr val="000000"/>
                  </a:solidFill>
                  <a:latin typeface="Arial" charset="0"/>
                  <a:ea typeface="ＭＳ Ｐゴシック" charset="0"/>
                  <a:cs typeface="ＭＳ Ｐゴシック" charset="0"/>
                </a:rPr>
                <a:t>Replace File on BI Launch Pad</a:t>
              </a:r>
              <a:endParaRPr lang="en-US" sz="1200" dirty="0">
                <a:solidFill>
                  <a:srgbClr val="000000"/>
                </a:solidFill>
                <a:latin typeface="Arial" charset="0"/>
                <a:ea typeface="ＭＳ Ｐゴシック" charset="0"/>
                <a:cs typeface="ＭＳ Ｐゴシック" charset="0"/>
              </a:endParaRPr>
            </a:p>
          </p:txBody>
        </p:sp>
        <p:sp>
          <p:nvSpPr>
            <p:cNvPr id="37" name="TextBox 87"/>
            <p:cNvSpPr txBox="1">
              <a:spLocks noChangeArrowheads="1"/>
            </p:cNvSpPr>
            <p:nvPr/>
          </p:nvSpPr>
          <p:spPr bwMode="auto">
            <a:xfrm>
              <a:off x="952147" y="2057279"/>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WebIDoc1</a:t>
              </a:r>
            </a:p>
          </p:txBody>
        </p:sp>
        <p:pic>
          <p:nvPicPr>
            <p:cNvPr id="41" name="Picture 4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2026" y="2471866"/>
              <a:ext cx="789471" cy="775261"/>
            </a:xfrm>
            <a:prstGeom prst="rect">
              <a:avLst/>
            </a:prstGeom>
          </p:spPr>
        </p:pic>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77599" y="5476278"/>
              <a:ext cx="789471" cy="775261"/>
            </a:xfrm>
            <a:prstGeom prst="rect">
              <a:avLst/>
            </a:prstGeom>
          </p:spPr>
        </p:pic>
        <p:pic>
          <p:nvPicPr>
            <p:cNvPr id="43" name="Picture 4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7092" y="5518407"/>
              <a:ext cx="789471" cy="775261"/>
            </a:xfrm>
            <a:prstGeom prst="rect">
              <a:avLst/>
            </a:prstGeom>
          </p:spPr>
        </p:pic>
        <p:pic>
          <p:nvPicPr>
            <p:cNvPr id="44" name="Picture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334" y="2425897"/>
              <a:ext cx="688281" cy="688281"/>
            </a:xfrm>
            <a:prstGeom prst="rect">
              <a:avLst/>
            </a:prstGeom>
          </p:spPr>
        </p:pic>
      </p:grpSp>
    </p:spTree>
    <p:extLst>
      <p:ext uri="{BB962C8B-B14F-4D97-AF65-F5344CB8AC3E}">
        <p14:creationId xmlns:p14="http://schemas.microsoft.com/office/powerpoint/2010/main" val="2548810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Why is it relevant? (contd.)</a:t>
            </a:r>
          </a:p>
        </p:txBody>
      </p:sp>
      <p:sp>
        <p:nvSpPr>
          <p:cNvPr id="39" name="TextBox 87"/>
          <p:cNvSpPr txBox="1">
            <a:spLocks noChangeArrowheads="1"/>
          </p:cNvSpPr>
          <p:nvPr/>
        </p:nvSpPr>
        <p:spPr bwMode="auto">
          <a:xfrm>
            <a:off x="593558" y="1313473"/>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When you copy a set of WebI Document and Excel file from one folder to another, the new files will have a new set of CUIDs, and the new WebI document will still be connected to the old Excel file (since WebI uses the CUID of the Excel file to connect to its </a:t>
            </a:r>
            <a:r>
              <a:rPr lang="en-CA" sz="2000" dirty="0" err="1" smtClean="0"/>
              <a:t>datasources</a:t>
            </a:r>
            <a:r>
              <a:rPr lang="en-CA" sz="2000" dirty="0" smtClean="0"/>
              <a:t>).</a:t>
            </a:r>
            <a:endParaRPr lang="en-CA" sz="2000" dirty="0"/>
          </a:p>
        </p:txBody>
      </p:sp>
      <p:sp>
        <p:nvSpPr>
          <p:cNvPr id="14" name="Slide Number Placeholder 13"/>
          <p:cNvSpPr>
            <a:spLocks noGrp="1"/>
          </p:cNvSpPr>
          <p:nvPr>
            <p:ph type="sldNum" sz="quarter" idx="4"/>
          </p:nvPr>
        </p:nvSpPr>
        <p:spPr/>
        <p:txBody>
          <a:bodyPr/>
          <a:lstStyle/>
          <a:p>
            <a:pPr>
              <a:defRPr/>
            </a:pPr>
            <a:r>
              <a:rPr lang="en-CA" smtClean="0"/>
              <a:t>45 / 193</a:t>
            </a:r>
            <a:endParaRPr lang="en-CA" dirty="0"/>
          </a:p>
        </p:txBody>
      </p:sp>
      <p:grpSp>
        <p:nvGrpSpPr>
          <p:cNvPr id="5" name="Group 4"/>
          <p:cNvGrpSpPr/>
          <p:nvPr/>
        </p:nvGrpSpPr>
        <p:grpSpPr>
          <a:xfrm>
            <a:off x="537287" y="2737737"/>
            <a:ext cx="8105430" cy="3758790"/>
            <a:chOff x="355002" y="2761829"/>
            <a:chExt cx="8105430" cy="3758790"/>
          </a:xfrm>
        </p:grpSpPr>
        <p:grpSp>
          <p:nvGrpSpPr>
            <p:cNvPr id="9" name="Group 8"/>
            <p:cNvGrpSpPr/>
            <p:nvPr/>
          </p:nvGrpSpPr>
          <p:grpSpPr>
            <a:xfrm>
              <a:off x="3184686" y="5314176"/>
              <a:ext cx="3792911" cy="830997"/>
              <a:chOff x="3184686" y="5314176"/>
              <a:chExt cx="3792911" cy="830997"/>
            </a:xfrm>
          </p:grpSpPr>
          <p:sp>
            <p:nvSpPr>
              <p:cNvPr id="7" name="Rectangle 6"/>
              <p:cNvSpPr/>
              <p:nvPr/>
            </p:nvSpPr>
            <p:spPr>
              <a:xfrm>
                <a:off x="3184686" y="5314176"/>
                <a:ext cx="1027367" cy="830997"/>
              </a:xfrm>
              <a:prstGeom prst="rect">
                <a:avLst/>
              </a:prstGeom>
            </p:spPr>
            <p:txBody>
              <a:bodyPr wrap="square">
                <a:spAutoFit/>
              </a:bodyPr>
              <a:lstStyle/>
              <a:p>
                <a:r>
                  <a:rPr lang="en-CA" sz="4800" dirty="0">
                    <a:solidFill>
                      <a:srgbClr val="FF0000"/>
                    </a:solidFill>
                  </a:rPr>
                  <a:t>?</a:t>
                </a:r>
                <a:endParaRPr lang="en-US" sz="4800" dirty="0">
                  <a:solidFill>
                    <a:srgbClr val="FF0000"/>
                  </a:solidFill>
                </a:endParaRPr>
              </a:p>
            </p:txBody>
          </p:sp>
          <p:sp>
            <p:nvSpPr>
              <p:cNvPr id="35" name="Right Arrow 34"/>
              <p:cNvSpPr/>
              <p:nvPr/>
            </p:nvSpPr>
            <p:spPr bwMode="auto">
              <a:xfrm>
                <a:off x="3563888" y="5574774"/>
                <a:ext cx="3413709" cy="523637"/>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a:t>
                </a:r>
                <a:r>
                  <a:rPr lang="en-CA" sz="1200" dirty="0" smtClean="0">
                    <a:solidFill>
                      <a:srgbClr val="000000"/>
                    </a:solidFill>
                    <a:latin typeface="Arial" charset="0"/>
                    <a:ea typeface="ＭＳ Ｐゴシック" charset="0"/>
                    <a:cs typeface="ＭＳ Ｐゴシック" charset="0"/>
                  </a:rPr>
                  <a:t>1: </a:t>
                </a:r>
                <a:r>
                  <a:rPr lang="en-CA" sz="1200" dirty="0">
                    <a:solidFill>
                      <a:srgbClr val="000000"/>
                    </a:solidFill>
                    <a:latin typeface="Arial" charset="0"/>
                    <a:ea typeface="ＭＳ Ｐゴシック" charset="0"/>
                    <a:cs typeface="ＭＳ Ｐゴシック" charset="0"/>
                  </a:rPr>
                  <a:t>connected using </a:t>
                </a:r>
                <a:r>
                  <a:rPr lang="en-CA" sz="1200" dirty="0" smtClean="0">
                    <a:solidFill>
                      <a:srgbClr val="000000"/>
                    </a:solidFill>
                    <a:latin typeface="Arial" charset="0"/>
                    <a:ea typeface="ＭＳ Ｐゴシック" charset="0"/>
                    <a:cs typeface="ＭＳ Ｐゴシック" charset="0"/>
                  </a:rPr>
                  <a:t>CUID: </a:t>
                </a:r>
                <a:r>
                  <a:rPr lang="en-CA" sz="1200" b="1" dirty="0" smtClean="0">
                    <a:solidFill>
                      <a:srgbClr val="00B050"/>
                    </a:solidFill>
                    <a:latin typeface="Arial" charset="0"/>
                    <a:ea typeface="ＭＳ Ｐゴシック" charset="0"/>
                    <a:cs typeface="ＭＳ Ｐゴシック" charset="0"/>
                  </a:rPr>
                  <a:t>XLS1NEW</a:t>
                </a:r>
                <a:endParaRPr lang="en-US" sz="1200" b="1" dirty="0">
                  <a:solidFill>
                    <a:srgbClr val="00B050"/>
                  </a:solidFill>
                  <a:latin typeface="Arial" charset="0"/>
                  <a:ea typeface="ＭＳ Ｐゴシック" charset="0"/>
                  <a:cs typeface="ＭＳ Ｐゴシック" charset="0"/>
                </a:endParaRPr>
              </a:p>
            </p:txBody>
          </p:sp>
        </p:grpSp>
        <p:sp>
          <p:nvSpPr>
            <p:cNvPr id="27" name="Right Arrow 26"/>
            <p:cNvSpPr/>
            <p:nvPr/>
          </p:nvSpPr>
          <p:spPr bwMode="auto">
            <a:xfrm rot="20223331">
              <a:off x="3407088" y="4482602"/>
              <a:ext cx="3491917" cy="523637"/>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a:t>
              </a:r>
              <a:r>
                <a:rPr lang="en-CA" sz="1200" dirty="0" smtClean="0">
                  <a:solidFill>
                    <a:srgbClr val="000000"/>
                  </a:solidFill>
                  <a:latin typeface="Arial" charset="0"/>
                  <a:ea typeface="ＭＳ Ｐゴシック" charset="0"/>
                  <a:cs typeface="ＭＳ Ｐゴシック" charset="0"/>
                </a:rPr>
                <a:t>1: </a:t>
              </a:r>
              <a:r>
                <a:rPr lang="en-CA" sz="1200" dirty="0">
                  <a:solidFill>
                    <a:srgbClr val="000000"/>
                  </a:solidFill>
                  <a:latin typeface="Arial" charset="0"/>
                  <a:ea typeface="ＭＳ Ｐゴシック" charset="0"/>
                  <a:cs typeface="ＭＳ Ｐゴシック" charset="0"/>
                </a:rPr>
                <a:t>connected using </a:t>
              </a:r>
              <a:r>
                <a:rPr lang="en-CA" sz="1200" dirty="0" smtClean="0">
                  <a:solidFill>
                    <a:srgbClr val="000000"/>
                  </a:solidFill>
                  <a:latin typeface="Arial" charset="0"/>
                  <a:ea typeface="ＭＳ Ｐゴシック" charset="0"/>
                  <a:cs typeface="ＭＳ Ｐゴシック" charset="0"/>
                </a:rPr>
                <a:t>CUID: </a:t>
              </a:r>
              <a:r>
                <a:rPr lang="en-CA" sz="1200" b="1" dirty="0" smtClean="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6" name="Right Arrow 5"/>
            <p:cNvSpPr/>
            <p:nvPr/>
          </p:nvSpPr>
          <p:spPr bwMode="auto">
            <a:xfrm>
              <a:off x="3437803" y="3247115"/>
              <a:ext cx="3438774" cy="467462"/>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a:r>
                <a:rPr lang="en-CA" sz="1200" dirty="0">
                  <a:solidFill>
                    <a:srgbClr val="000000"/>
                  </a:solidFill>
                  <a:latin typeface="Arial" charset="0"/>
                  <a:ea typeface="ＭＳ Ｐゴシック" charset="0"/>
                  <a:cs typeface="ＭＳ Ｐゴシック" charset="0"/>
                </a:rPr>
                <a:t>Query </a:t>
              </a:r>
              <a:r>
                <a:rPr lang="en-CA" sz="1200" dirty="0" smtClean="0">
                  <a:solidFill>
                    <a:srgbClr val="000000"/>
                  </a:solidFill>
                  <a:latin typeface="Arial" charset="0"/>
                  <a:ea typeface="ＭＳ Ｐゴシック" charset="0"/>
                  <a:cs typeface="ＭＳ Ｐゴシック" charset="0"/>
                </a:rPr>
                <a:t>1: </a:t>
              </a:r>
              <a:r>
                <a:rPr lang="en-CA" sz="1200" dirty="0">
                  <a:solidFill>
                    <a:srgbClr val="000000"/>
                  </a:solidFill>
                  <a:latin typeface="Arial" charset="0"/>
                  <a:ea typeface="ＭＳ Ｐゴシック" charset="0"/>
                  <a:cs typeface="ＭＳ Ｐゴシック" charset="0"/>
                </a:rPr>
                <a:t>connected using </a:t>
              </a:r>
              <a:r>
                <a:rPr lang="en-CA" sz="1200" dirty="0" smtClean="0">
                  <a:solidFill>
                    <a:srgbClr val="000000"/>
                  </a:solidFill>
                  <a:latin typeface="Arial" charset="0"/>
                  <a:ea typeface="ＭＳ Ｐゴシック" charset="0"/>
                  <a:cs typeface="ＭＳ Ｐゴシック" charset="0"/>
                </a:rPr>
                <a:t>CUID: </a:t>
              </a:r>
              <a:r>
                <a:rPr lang="en-CA" sz="1200" b="1" dirty="0" smtClean="0">
                  <a:solidFill>
                    <a:srgbClr val="00B050"/>
                  </a:solidFill>
                  <a:latin typeface="Arial" charset="0"/>
                  <a:ea typeface="ＭＳ Ｐゴシック" charset="0"/>
                  <a:cs typeface="ＭＳ Ｐゴシック" charset="0"/>
                </a:rPr>
                <a:t>XLS1</a:t>
              </a:r>
              <a:endParaRPr lang="en-US" sz="1200" b="1" dirty="0">
                <a:solidFill>
                  <a:srgbClr val="00B050"/>
                </a:solidFill>
                <a:latin typeface="Arial" charset="0"/>
                <a:ea typeface="ＭＳ Ｐゴシック" charset="0"/>
                <a:cs typeface="ＭＳ Ｐゴシック" charset="0"/>
              </a:endParaRPr>
            </a:p>
          </p:txBody>
        </p:sp>
        <p:sp>
          <p:nvSpPr>
            <p:cNvPr id="11" name="TextBox 87"/>
            <p:cNvSpPr txBox="1">
              <a:spLocks noChangeArrowheads="1"/>
            </p:cNvSpPr>
            <p:nvPr/>
          </p:nvSpPr>
          <p:spPr bwMode="auto">
            <a:xfrm>
              <a:off x="2191829" y="3814710"/>
              <a:ext cx="1136667"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a:t>
              </a:r>
              <a:endParaRPr lang="en-CA" sz="1400" b="1" dirty="0">
                <a:solidFill>
                  <a:srgbClr val="0099FF"/>
                </a:solidFill>
              </a:endParaRPr>
            </a:p>
          </p:txBody>
        </p:sp>
        <p:sp>
          <p:nvSpPr>
            <p:cNvPr id="13" name="TextBox 87"/>
            <p:cNvSpPr txBox="1">
              <a:spLocks noChangeArrowheads="1"/>
            </p:cNvSpPr>
            <p:nvPr/>
          </p:nvSpPr>
          <p:spPr bwMode="auto">
            <a:xfrm>
              <a:off x="6948288" y="3895840"/>
              <a:ext cx="108305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a:t>
              </a:r>
              <a:endParaRPr lang="en-CA" sz="1400" b="1" dirty="0">
                <a:solidFill>
                  <a:srgbClr val="00B050"/>
                </a:solidFill>
              </a:endParaRPr>
            </a:p>
          </p:txBody>
        </p:sp>
        <p:sp>
          <p:nvSpPr>
            <p:cNvPr id="16" name="TextBox 87"/>
            <p:cNvSpPr txBox="1">
              <a:spLocks noChangeArrowheads="1"/>
            </p:cNvSpPr>
            <p:nvPr/>
          </p:nvSpPr>
          <p:spPr bwMode="auto">
            <a:xfrm>
              <a:off x="687779" y="3068661"/>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smtClean="0"/>
                <a:t>Folder A</a:t>
              </a:r>
              <a:endParaRPr lang="en-CA" sz="1400" b="1" dirty="0">
                <a:solidFill>
                  <a:srgbClr val="0099FF"/>
                </a:solidFill>
              </a:endParaRPr>
            </a:p>
          </p:txBody>
        </p:sp>
        <p:sp>
          <p:nvSpPr>
            <p:cNvPr id="24" name="TextBox 87"/>
            <p:cNvSpPr txBox="1">
              <a:spLocks noChangeArrowheads="1"/>
            </p:cNvSpPr>
            <p:nvPr/>
          </p:nvSpPr>
          <p:spPr bwMode="auto">
            <a:xfrm>
              <a:off x="6906188" y="2761829"/>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25" name="TextBox 87"/>
            <p:cNvSpPr txBox="1">
              <a:spLocks noChangeArrowheads="1"/>
            </p:cNvSpPr>
            <p:nvPr/>
          </p:nvSpPr>
          <p:spPr bwMode="auto">
            <a:xfrm>
              <a:off x="2258439" y="2811680"/>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WebIDoc1</a:t>
              </a:r>
            </a:p>
          </p:txBody>
        </p:sp>
        <p:sp>
          <p:nvSpPr>
            <p:cNvPr id="29" name="TextBox 87"/>
            <p:cNvSpPr txBox="1">
              <a:spLocks noChangeArrowheads="1"/>
            </p:cNvSpPr>
            <p:nvPr/>
          </p:nvSpPr>
          <p:spPr bwMode="auto">
            <a:xfrm>
              <a:off x="1907704" y="6046110"/>
              <a:ext cx="174294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99FF"/>
                  </a:solidFill>
                </a:rPr>
                <a:t>WebI1New</a:t>
              </a:r>
              <a:endParaRPr lang="en-CA" sz="1400" b="1" dirty="0">
                <a:solidFill>
                  <a:srgbClr val="0099FF"/>
                </a:solidFill>
              </a:endParaRPr>
            </a:p>
          </p:txBody>
        </p:sp>
        <p:sp>
          <p:nvSpPr>
            <p:cNvPr id="30" name="TextBox 87"/>
            <p:cNvSpPr txBox="1">
              <a:spLocks noChangeArrowheads="1"/>
            </p:cNvSpPr>
            <p:nvPr/>
          </p:nvSpPr>
          <p:spPr bwMode="auto">
            <a:xfrm>
              <a:off x="6804248" y="6105121"/>
              <a:ext cx="1584177"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CUID: </a:t>
              </a:r>
              <a:r>
                <a:rPr lang="en-CA" sz="1400" b="1" dirty="0" smtClean="0">
                  <a:solidFill>
                    <a:srgbClr val="00B050"/>
                  </a:solidFill>
                </a:rPr>
                <a:t>XLS1NEW</a:t>
              </a:r>
              <a:endParaRPr lang="en-CA" sz="1400" b="1" dirty="0">
                <a:solidFill>
                  <a:srgbClr val="00B050"/>
                </a:solidFill>
              </a:endParaRPr>
            </a:p>
          </p:txBody>
        </p:sp>
        <p:sp>
          <p:nvSpPr>
            <p:cNvPr id="31" name="TextBox 87"/>
            <p:cNvSpPr txBox="1">
              <a:spLocks noChangeArrowheads="1"/>
            </p:cNvSpPr>
            <p:nvPr/>
          </p:nvSpPr>
          <p:spPr bwMode="auto">
            <a:xfrm>
              <a:off x="687779" y="5378496"/>
              <a:ext cx="1512168" cy="38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b="1" dirty="0" smtClean="0"/>
                <a:t>Folder B</a:t>
              </a:r>
              <a:endParaRPr lang="en-CA" sz="1400" b="1" dirty="0">
                <a:solidFill>
                  <a:srgbClr val="0099FF"/>
                </a:solidFill>
              </a:endParaRPr>
            </a:p>
          </p:txBody>
        </p:sp>
        <p:sp>
          <p:nvSpPr>
            <p:cNvPr id="32" name="TextBox 87"/>
            <p:cNvSpPr txBox="1">
              <a:spLocks noChangeArrowheads="1"/>
            </p:cNvSpPr>
            <p:nvPr/>
          </p:nvSpPr>
          <p:spPr bwMode="auto">
            <a:xfrm>
              <a:off x="6948288" y="4974335"/>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ExcelFile1.xls</a:t>
              </a:r>
            </a:p>
          </p:txBody>
        </p:sp>
        <p:sp>
          <p:nvSpPr>
            <p:cNvPr id="33" name="TextBox 87"/>
            <p:cNvSpPr txBox="1">
              <a:spLocks noChangeArrowheads="1"/>
            </p:cNvSpPr>
            <p:nvPr/>
          </p:nvSpPr>
          <p:spPr bwMode="auto">
            <a:xfrm>
              <a:off x="2187342" y="4983783"/>
              <a:ext cx="117936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1400" dirty="0" smtClean="0"/>
                <a:t>WebIDoc1</a:t>
              </a:r>
            </a:p>
          </p:txBody>
        </p:sp>
        <p:sp>
          <p:nvSpPr>
            <p:cNvPr id="23" name="Down Arrow 22"/>
            <p:cNvSpPr/>
            <p:nvPr/>
          </p:nvSpPr>
          <p:spPr bwMode="auto">
            <a:xfrm>
              <a:off x="807914" y="3467147"/>
              <a:ext cx="597513" cy="1992888"/>
            </a:xfrm>
            <a:prstGeom prst="downArrow">
              <a:avLst/>
            </a:prstGeom>
            <a:solidFill>
              <a:srgbClr val="FFC0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cxnSp>
          <p:nvCxnSpPr>
            <p:cNvPr id="45" name="Straight Connector 44"/>
            <p:cNvCxnSpPr/>
            <p:nvPr/>
          </p:nvCxnSpPr>
          <p:spPr bwMode="auto">
            <a:xfrm>
              <a:off x="355002" y="4485939"/>
              <a:ext cx="8105430" cy="413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4" name="Rectangle 33"/>
            <p:cNvSpPr/>
            <p:nvPr/>
          </p:nvSpPr>
          <p:spPr>
            <a:xfrm>
              <a:off x="555849" y="4005756"/>
              <a:ext cx="1433052" cy="738664"/>
            </a:xfrm>
            <a:prstGeom prst="rect">
              <a:avLst/>
            </a:prstGeom>
            <a:solidFill>
              <a:schemeClr val="bg1">
                <a:lumMod val="85000"/>
                <a:alpha val="52000"/>
              </a:schemeClr>
            </a:solidFill>
            <a:ln>
              <a:noFill/>
            </a:ln>
          </p:spPr>
          <p:txBody>
            <a:bodyPr wrap="square">
              <a:spAutoFit/>
            </a:bodyPr>
            <a:lstStyle/>
            <a:p>
              <a:r>
                <a:rPr lang="en-CA" sz="1400" dirty="0">
                  <a:solidFill>
                    <a:srgbClr val="000000"/>
                  </a:solidFill>
                  <a:latin typeface="Arial" charset="0"/>
                  <a:ea typeface="ＭＳ Ｐゴシック" charset="0"/>
                  <a:cs typeface="ＭＳ Ｐゴシック" charset="0"/>
                </a:rPr>
                <a:t>Copy both files from </a:t>
              </a:r>
              <a:r>
                <a:rPr lang="en-CA" sz="1400" b="1" dirty="0">
                  <a:solidFill>
                    <a:srgbClr val="000000"/>
                  </a:solidFill>
                  <a:latin typeface="Arial" charset="0"/>
                  <a:ea typeface="ＭＳ Ｐゴシック" charset="0"/>
                  <a:cs typeface="ＭＳ Ｐゴシック" charset="0"/>
                </a:rPr>
                <a:t>Folder A</a:t>
              </a:r>
              <a:r>
                <a:rPr lang="en-CA" sz="1400" dirty="0">
                  <a:solidFill>
                    <a:srgbClr val="000000"/>
                  </a:solidFill>
                  <a:latin typeface="Arial" charset="0"/>
                  <a:ea typeface="ＭＳ Ｐゴシック" charset="0"/>
                  <a:cs typeface="ＭＳ Ｐゴシック" charset="0"/>
                </a:rPr>
                <a:t> to </a:t>
              </a:r>
              <a:r>
                <a:rPr lang="en-CA" sz="1400" b="1" dirty="0">
                  <a:solidFill>
                    <a:srgbClr val="000000"/>
                  </a:solidFill>
                  <a:latin typeface="Arial" charset="0"/>
                  <a:ea typeface="ＭＳ Ｐゴシック" charset="0"/>
                  <a:cs typeface="ＭＳ Ｐゴシック" charset="0"/>
                </a:rPr>
                <a:t>Folder B</a:t>
              </a:r>
              <a:endParaRPr lang="en-US" sz="1400" b="1" dirty="0">
                <a:solidFill>
                  <a:srgbClr val="000000"/>
                </a:solidFill>
                <a:latin typeface="Arial" charset="0"/>
                <a:ea typeface="ＭＳ Ｐゴシック" charset="0"/>
                <a:cs typeface="ＭＳ Ｐゴシック"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83438" y="3168034"/>
              <a:ext cx="789471" cy="775261"/>
            </a:xfrm>
            <a:prstGeom prst="rect">
              <a:avLst/>
            </a:prstGeom>
          </p:spPr>
        </p:pic>
        <p:pic>
          <p:nvPicPr>
            <p:cNvPr id="36" name="Picture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01600" y="5350654"/>
              <a:ext cx="789471" cy="775261"/>
            </a:xfrm>
            <a:prstGeom prst="rect">
              <a:avLst/>
            </a:prstGeom>
          </p:spPr>
        </p:pic>
        <p:pic>
          <p:nvPicPr>
            <p:cNvPr id="37" name="Picture 3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40481" y="3152402"/>
              <a:ext cx="688281" cy="688281"/>
            </a:xfrm>
            <a:prstGeom prst="rect">
              <a:avLst/>
            </a:prstGeom>
          </p:spPr>
        </p:pic>
        <p:pic>
          <p:nvPicPr>
            <p:cNvPr id="38" name="Picture 3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23333" y="5378496"/>
              <a:ext cx="688281" cy="688281"/>
            </a:xfrm>
            <a:prstGeom prst="rect">
              <a:avLst/>
            </a:prstGeom>
          </p:spPr>
        </p:pic>
      </p:grpSp>
    </p:spTree>
    <p:extLst>
      <p:ext uri="{BB962C8B-B14F-4D97-AF65-F5344CB8AC3E}">
        <p14:creationId xmlns:p14="http://schemas.microsoft.com/office/powerpoint/2010/main" val="988763965"/>
      </p:ext>
    </p:extLst>
  </p:cSld>
  <p:clrMapOvr>
    <a:masterClrMapping/>
  </p:clrMapOvr>
  <p:transition spd="slow">
    <p:wip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4</a:t>
            </a:r>
            <a:r>
              <a:rPr lang="en-CA" dirty="0" smtClean="0"/>
              <a:t> – Data Provider and Query</a:t>
            </a:r>
            <a:r>
              <a:rPr lang="en-CA" dirty="0"/>
              <a:t/>
            </a:r>
            <a:br>
              <a:rPr lang="en-CA" dirty="0"/>
            </a:br>
            <a:endParaRPr lang="en-CA" dirty="0"/>
          </a:p>
        </p:txBody>
      </p:sp>
      <p:sp>
        <p:nvSpPr>
          <p:cNvPr id="3" name="TextBox 87"/>
          <p:cNvSpPr txBox="1">
            <a:spLocks noChangeArrowheads="1"/>
          </p:cNvSpPr>
          <p:nvPr/>
        </p:nvSpPr>
        <p:spPr bwMode="auto">
          <a:xfrm>
            <a:off x="539552" y="1412776"/>
            <a:ext cx="7992888"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4.1</a:t>
            </a:r>
            <a:r>
              <a:rPr lang="en-CA" sz="2000" dirty="0"/>
              <a:t>.	Adding a Query based on Excel </a:t>
            </a:r>
            <a:r>
              <a:rPr lang="en-CA" sz="2000" dirty="0" err="1" smtClean="0"/>
              <a:t>SpreadSheet</a:t>
            </a:r>
            <a:endParaRPr lang="en-CA" sz="2000" dirty="0"/>
          </a:p>
          <a:p>
            <a:pPr eaLnBrk="1" hangingPunct="1">
              <a:lnSpc>
                <a:spcPct val="150000"/>
              </a:lnSpc>
            </a:pPr>
            <a:r>
              <a:rPr lang="en-CA" sz="2000" dirty="0" smtClean="0"/>
              <a:t>4.2</a:t>
            </a:r>
            <a:r>
              <a:rPr lang="en-CA" sz="2000" dirty="0"/>
              <a:t>.	Adding a Query based on </a:t>
            </a:r>
            <a:r>
              <a:rPr lang="en-CA" sz="2000" dirty="0" err="1"/>
              <a:t>BEx</a:t>
            </a:r>
            <a:r>
              <a:rPr lang="en-CA" sz="2000" dirty="0"/>
              <a:t> </a:t>
            </a:r>
            <a:r>
              <a:rPr lang="en-CA" sz="2000" dirty="0" smtClean="0"/>
              <a:t>Query</a:t>
            </a:r>
            <a:endParaRPr lang="en-CA" sz="2000" dirty="0"/>
          </a:p>
        </p:txBody>
      </p:sp>
      <p:sp>
        <p:nvSpPr>
          <p:cNvPr id="8" name="Slide Number Placeholder 7"/>
          <p:cNvSpPr>
            <a:spLocks noGrp="1"/>
          </p:cNvSpPr>
          <p:nvPr>
            <p:ph type="sldNum" sz="quarter" idx="4"/>
          </p:nvPr>
        </p:nvSpPr>
        <p:spPr/>
        <p:txBody>
          <a:bodyPr/>
          <a:lstStyle/>
          <a:p>
            <a:pPr>
              <a:defRPr/>
            </a:pPr>
            <a:r>
              <a:rPr lang="en-CA" smtClean="0"/>
              <a:t>46 / 193</a:t>
            </a:r>
            <a:endParaRPr lang="en-CA" dirty="0"/>
          </a:p>
        </p:txBody>
      </p:sp>
    </p:spTree>
    <p:extLst>
      <p:ext uri="{BB962C8B-B14F-4D97-AF65-F5344CB8AC3E}">
        <p14:creationId xmlns:p14="http://schemas.microsoft.com/office/powerpoint/2010/main" val="10421993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Adding a Query based on Excel SpreadSheet</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Microsoft Excel SpreadSheets can be used as a data source in WebI. However, some formatting and configuration with the Excel SpreadSheet are required to be able to import them into WebI.</a:t>
            </a:r>
            <a:endParaRPr lang="en-CA" sz="2000" dirty="0"/>
          </a:p>
        </p:txBody>
      </p:sp>
      <p:sp>
        <p:nvSpPr>
          <p:cNvPr id="5" name="TextBox 87"/>
          <p:cNvSpPr txBox="1">
            <a:spLocks noChangeArrowheads="1"/>
          </p:cNvSpPr>
          <p:nvPr/>
        </p:nvSpPr>
        <p:spPr bwMode="auto">
          <a:xfrm>
            <a:off x="593558" y="2564904"/>
            <a:ext cx="799288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b="1" dirty="0"/>
              <a:t>Layout of the SpreadSheet</a:t>
            </a:r>
          </a:p>
          <a:p>
            <a:pPr marL="342900" indent="-342900" eaLnBrk="1" hangingPunct="1">
              <a:lnSpc>
                <a:spcPct val="150000"/>
              </a:lnSpc>
              <a:buFont typeface="Arial" panose="020B0604020202020204" pitchFamily="34" charset="0"/>
              <a:buChar char="•"/>
            </a:pPr>
            <a:r>
              <a:rPr lang="en-CA" sz="2000" b="1" dirty="0"/>
              <a:t>Uploading a new SpreadSheet in BI Launch Pad</a:t>
            </a:r>
          </a:p>
          <a:p>
            <a:pPr marL="342900" indent="-342900" eaLnBrk="1" hangingPunct="1">
              <a:lnSpc>
                <a:spcPct val="150000"/>
              </a:lnSpc>
              <a:buFont typeface="Arial" panose="020B0604020202020204" pitchFamily="34" charset="0"/>
              <a:buChar char="•"/>
            </a:pPr>
            <a:r>
              <a:rPr lang="en-CA" sz="2000" b="1" dirty="0"/>
              <a:t>Adding the SpreadSheet via a </a:t>
            </a:r>
            <a:r>
              <a:rPr lang="en-CA" sz="2000" b="1" dirty="0" smtClean="0"/>
              <a:t>Query</a:t>
            </a:r>
          </a:p>
        </p:txBody>
      </p:sp>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10" name="Slide Number Placeholder 9"/>
          <p:cNvSpPr>
            <a:spLocks noGrp="1"/>
          </p:cNvSpPr>
          <p:nvPr>
            <p:ph type="sldNum" sz="quarter" idx="4"/>
          </p:nvPr>
        </p:nvSpPr>
        <p:spPr/>
        <p:txBody>
          <a:bodyPr/>
          <a:lstStyle/>
          <a:p>
            <a:pPr>
              <a:defRPr/>
            </a:pPr>
            <a:r>
              <a:rPr lang="en-CA" smtClean="0"/>
              <a:t>47 / 193</a:t>
            </a:r>
            <a:endParaRPr lang="en-CA" dirty="0"/>
          </a:p>
        </p:txBody>
      </p:sp>
    </p:spTree>
    <p:extLst>
      <p:ext uri="{BB962C8B-B14F-4D97-AF65-F5344CB8AC3E}">
        <p14:creationId xmlns:p14="http://schemas.microsoft.com/office/powerpoint/2010/main" val="25931438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b="1" dirty="0">
                <a:effectLst>
                  <a:glow>
                    <a:srgbClr val="000000"/>
                  </a:glow>
                  <a:outerShdw sx="0" sy="0">
                    <a:srgbClr val="000000"/>
                  </a:outerShdw>
                  <a:reflection stA="0" endPos="0" fadeDir="0" sx="0" sy="0"/>
                </a:effectLst>
              </a:rPr>
              <a:t>Exercise </a:t>
            </a:r>
            <a:r>
              <a:rPr lang="en-US" sz="2000" b="1" dirty="0" smtClean="0">
                <a:effectLst>
                  <a:glow>
                    <a:srgbClr val="000000"/>
                  </a:glow>
                  <a:outerShdw sx="0" sy="0">
                    <a:srgbClr val="000000"/>
                  </a:outerShdw>
                  <a:reflection stA="0" endPos="0" fadeDir="0" sx="0" sy="0"/>
                </a:effectLst>
              </a:rPr>
              <a:t>1</a:t>
            </a:r>
            <a:r>
              <a:rPr lang="en-US" sz="2000" dirty="0" smtClean="0">
                <a:effectLst>
                  <a:glow>
                    <a:srgbClr val="000000"/>
                  </a:glow>
                  <a:outerShdw sx="0" sy="0">
                    <a:srgbClr val="000000"/>
                  </a:outerShdw>
                  <a:reflection stA="0" endPos="0" fadeDir="0" sx="0" sy="0"/>
                </a:effectLst>
              </a:rPr>
              <a:t>: </a:t>
            </a:r>
            <a:r>
              <a:rPr lang="en-CA" sz="2000" dirty="0">
                <a:effectLst>
                  <a:glow>
                    <a:srgbClr val="000000"/>
                  </a:glow>
                  <a:outerShdw sx="0" sy="0">
                    <a:srgbClr val="000000"/>
                  </a:outerShdw>
                  <a:reflection stA="0" endPos="0" fadeDir="0" sx="0" sy="0"/>
                </a:effectLst>
              </a:rPr>
              <a:t>Creating a Document with an Excel </a:t>
            </a:r>
            <a:r>
              <a:rPr lang="en-CA" sz="2000" dirty="0" smtClean="0">
                <a:effectLst>
                  <a:glow>
                    <a:srgbClr val="000000"/>
                  </a:glow>
                  <a:outerShdw sx="0" sy="0">
                    <a:srgbClr val="000000"/>
                  </a:outerShdw>
                  <a:reflection stA="0" endPos="0" fadeDir="0" sx="0" sy="0"/>
                </a:effectLst>
              </a:rPr>
              <a:t>SpreadSheet.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US" sz="2000" dirty="0" smtClean="0"/>
          </a:p>
          <a:p>
            <a:pPr eaLnBrk="1" hangingPunct="1"/>
            <a:r>
              <a:rPr lang="en-US" sz="2000" dirty="0" smtClean="0"/>
              <a:t>Create </a:t>
            </a:r>
            <a:r>
              <a:rPr lang="en-US" sz="2000" dirty="0"/>
              <a:t>a Web Intelligence (WebI) Document (WID) using the RCN Template with an Excel SpreadSheet as the data source.  The newly created WID will display the data from the SpreadSheet in a table.</a:t>
            </a:r>
          </a:p>
          <a:p>
            <a:pPr eaLnBrk="1" hangingPunct="1"/>
            <a:endParaRPr lang="en-CA" sz="2000" dirty="0" smtClean="0">
              <a:effectLst>
                <a:glow>
                  <a:srgbClr val="000000"/>
                </a:glow>
                <a:outerShdw sx="0" sy="0">
                  <a:srgbClr val="000000"/>
                </a:outerShdw>
                <a:reflection stA="0" endPos="0" fadeDir="0" sx="0" sy="0"/>
              </a:effectLst>
            </a:endParaRP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CA" sz="2000" b="1" dirty="0" smtClean="0">
                <a:effectLst>
                  <a:glow>
                    <a:srgbClr val="000000"/>
                  </a:glow>
                  <a:outerShdw sx="0" sy="0">
                    <a:srgbClr val="000000"/>
                  </a:outerShdw>
                  <a:reflection stA="0" endPos="0" fadeDir="0" sx="0" sy="0"/>
                </a:effectLst>
              </a:rPr>
              <a:t>Note: </a:t>
            </a:r>
            <a:r>
              <a:rPr lang="en-CA" sz="2000" dirty="0">
                <a:effectLst>
                  <a:glow>
                    <a:srgbClr val="000000"/>
                  </a:glow>
                  <a:outerShdw sx="0" sy="0">
                    <a:srgbClr val="000000"/>
                  </a:outerShdw>
                  <a:reflection stA="0" endPos="0" fadeDir="0" sx="0" sy="0"/>
                </a:effectLst>
              </a:rPr>
              <a:t>N</a:t>
            </a:r>
            <a:r>
              <a:rPr lang="en-CA" sz="2000" dirty="0" smtClean="0">
                <a:effectLst>
                  <a:glow>
                    <a:srgbClr val="000000"/>
                  </a:glow>
                  <a:outerShdw sx="0" sy="0">
                    <a:srgbClr val="000000"/>
                  </a:outerShdw>
                  <a:reflection stA="0" endPos="0" fadeDir="0" sx="0" sy="0"/>
                </a:effectLst>
              </a:rPr>
              <a:t>aming Convention of the WebI Documents for the Exercises.</a:t>
            </a: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9" name="Slide Number Placeholder 8"/>
          <p:cNvSpPr>
            <a:spLocks noGrp="1"/>
          </p:cNvSpPr>
          <p:nvPr>
            <p:ph type="sldNum" sz="quarter" idx="4"/>
          </p:nvPr>
        </p:nvSpPr>
        <p:spPr/>
        <p:txBody>
          <a:bodyPr/>
          <a:lstStyle/>
          <a:p>
            <a:pPr>
              <a:defRPr/>
            </a:pPr>
            <a:r>
              <a:rPr lang="en-CA" smtClean="0"/>
              <a:t>48 / 193</a:t>
            </a:r>
            <a:endParaRPr lang="en-CA" dirty="0"/>
          </a:p>
        </p:txBody>
      </p:sp>
    </p:spTree>
    <p:extLst>
      <p:ext uri="{BB962C8B-B14F-4D97-AF65-F5344CB8AC3E}">
        <p14:creationId xmlns:p14="http://schemas.microsoft.com/office/powerpoint/2010/main" val="2410304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sz="2400" dirty="0">
                <a:solidFill>
                  <a:srgbClr val="324F81"/>
                </a:solidFill>
                <a:latin typeface="Arial" charset="0"/>
                <a:ea typeface="ＭＳ Ｐゴシック" charset="0"/>
                <a:cs typeface="ＭＳ Ｐゴシック" charset="0"/>
              </a:rPr>
              <a:t>Adding a Query based on Excel </a:t>
            </a:r>
            <a:r>
              <a:rPr lang="en-CA" sz="2400" dirty="0" err="1">
                <a:solidFill>
                  <a:srgbClr val="324F81"/>
                </a:solidFill>
                <a:latin typeface="Arial" charset="0"/>
                <a:ea typeface="ＭＳ Ｐゴシック" charset="0"/>
                <a:cs typeface="ＭＳ Ｐゴシック" charset="0"/>
              </a:rPr>
              <a:t>SpreadSheet</a:t>
            </a:r>
            <a:r>
              <a:rPr lang="en-CA" sz="2400" dirty="0">
                <a:solidFill>
                  <a:srgbClr val="324F81"/>
                </a:solidFill>
                <a:latin typeface="Arial" charset="0"/>
                <a:ea typeface="ＭＳ Ｐゴシック" charset="0"/>
                <a:cs typeface="ＭＳ Ｐゴシック" charset="0"/>
              </a:rPr>
              <a:t> (contd.)</a:t>
            </a: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Once one or more WebI reports have been created based on an Excel SpreadSheet, user can update the data in the SpreadSheet by downloading them first from the BI Launch Pad (or, use their local copy), update the data in the SpreadSheet making sure that the layout of the sheet has not been changed at all, refresh the SpreadSheet in the BI Launch Pad, and finally refresh the WebI document to read the updated SpreadSheet.</a:t>
            </a:r>
            <a:endParaRPr lang="en-CA" sz="2000" dirty="0"/>
          </a:p>
        </p:txBody>
      </p:sp>
      <p:sp>
        <p:nvSpPr>
          <p:cNvPr id="5" name="TextBox 87"/>
          <p:cNvSpPr txBox="1">
            <a:spLocks noChangeArrowheads="1"/>
          </p:cNvSpPr>
          <p:nvPr/>
        </p:nvSpPr>
        <p:spPr bwMode="auto">
          <a:xfrm>
            <a:off x="593558" y="3351768"/>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b="1" dirty="0"/>
              <a:t>Downloading an SpreadSheet from BI Launch Pad</a:t>
            </a:r>
          </a:p>
          <a:p>
            <a:pPr marL="342900" indent="-342900" eaLnBrk="1" hangingPunct="1">
              <a:lnSpc>
                <a:spcPct val="150000"/>
              </a:lnSpc>
              <a:buFont typeface="Arial" panose="020B0604020202020204" pitchFamily="34" charset="0"/>
              <a:buChar char="•"/>
            </a:pPr>
            <a:r>
              <a:rPr lang="en-CA" sz="2000" b="1" dirty="0"/>
              <a:t>Updating the data of a SpreadSheet</a:t>
            </a:r>
          </a:p>
          <a:p>
            <a:pPr marL="342900" indent="-342900" eaLnBrk="1" hangingPunct="1">
              <a:lnSpc>
                <a:spcPct val="150000"/>
              </a:lnSpc>
              <a:buFont typeface="Arial" panose="020B0604020202020204" pitchFamily="34" charset="0"/>
              <a:buChar char="•"/>
            </a:pPr>
            <a:r>
              <a:rPr lang="en-CA" sz="2000" b="1" dirty="0"/>
              <a:t>Refreshing a SpreadSheet in BI Launch Pad</a:t>
            </a:r>
          </a:p>
          <a:p>
            <a:pPr marL="342900" indent="-342900" eaLnBrk="1" hangingPunct="1">
              <a:lnSpc>
                <a:spcPct val="150000"/>
              </a:lnSpc>
              <a:buFont typeface="Arial" panose="020B0604020202020204" pitchFamily="34" charset="0"/>
              <a:buChar char="•"/>
            </a:pPr>
            <a:r>
              <a:rPr lang="en-CA" sz="2000" b="1" dirty="0"/>
              <a:t>Refreshing the WebI Document after refreshing the </a:t>
            </a:r>
            <a:r>
              <a:rPr lang="en-CA" sz="2000" b="1" dirty="0" smtClean="0"/>
              <a:t>SpreadSheet</a:t>
            </a:r>
            <a:endParaRPr lang="en-CA" sz="2000" b="1" dirty="0"/>
          </a:p>
        </p:txBody>
      </p:sp>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10" name="Slide Number Placeholder 9"/>
          <p:cNvSpPr>
            <a:spLocks noGrp="1"/>
          </p:cNvSpPr>
          <p:nvPr>
            <p:ph type="sldNum" sz="quarter" idx="4"/>
          </p:nvPr>
        </p:nvSpPr>
        <p:spPr/>
        <p:txBody>
          <a:bodyPr/>
          <a:lstStyle/>
          <a:p>
            <a:pPr>
              <a:defRPr/>
            </a:pPr>
            <a:r>
              <a:rPr lang="en-CA" smtClean="0"/>
              <a:t>49 / 193</a:t>
            </a:r>
            <a:endParaRPr lang="en-CA" dirty="0"/>
          </a:p>
        </p:txBody>
      </p:sp>
    </p:spTree>
    <p:extLst>
      <p:ext uri="{BB962C8B-B14F-4D97-AF65-F5344CB8AC3E}">
        <p14:creationId xmlns:p14="http://schemas.microsoft.com/office/powerpoint/2010/main" val="610048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solidFill>
                  <a:srgbClr val="324F81"/>
                </a:solidFill>
                <a:latin typeface="Arial" charset="0"/>
                <a:ea typeface="ＭＳ Ｐゴシック" charset="0"/>
                <a:cs typeface="ＭＳ Ｐゴシック" charset="0"/>
              </a:rPr>
              <a:t>Introduction</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a:t>Welcome to the Command Analytics </a:t>
            </a:r>
            <a:r>
              <a:rPr lang="en-US" sz="2000" dirty="0" smtClean="0"/>
              <a:t>SAP </a:t>
            </a:r>
            <a:r>
              <a:rPr lang="en-US" sz="2000" dirty="0"/>
              <a:t>BusinessObjects Web Intelligence </a:t>
            </a:r>
            <a:r>
              <a:rPr lang="en-US" sz="2000" dirty="0" smtClean="0"/>
              <a:t>Author Course</a:t>
            </a:r>
            <a:r>
              <a:rPr lang="en-US" sz="2000" dirty="0"/>
              <a:t>. </a:t>
            </a:r>
            <a:endParaRPr lang="en-US" sz="2000" dirty="0" smtClean="0"/>
          </a:p>
          <a:p>
            <a:pPr eaLnBrk="1" hangingPunct="1"/>
            <a:endParaRPr lang="en-US" sz="2000" dirty="0"/>
          </a:p>
          <a:p>
            <a:pPr eaLnBrk="1" hangingPunct="1"/>
            <a:r>
              <a:rPr lang="en-US" sz="2000" dirty="0" smtClean="0"/>
              <a:t>During </a:t>
            </a:r>
            <a:r>
              <a:rPr lang="en-US" sz="2000" dirty="0"/>
              <a:t>this course you will use your own account to learn how to generate Web Intelligence Documents </a:t>
            </a:r>
            <a:r>
              <a:rPr lang="en-US" sz="2000" dirty="0" smtClean="0"/>
              <a:t>both </a:t>
            </a:r>
            <a:r>
              <a:rPr lang="en-US" sz="2000" dirty="0"/>
              <a:t>from a new document and from a template. </a:t>
            </a:r>
            <a:endParaRPr lang="en-US" sz="2000" dirty="0" smtClean="0"/>
          </a:p>
          <a:p>
            <a:pPr eaLnBrk="1" hangingPunct="1"/>
            <a:endParaRPr lang="en-US" sz="2000" dirty="0"/>
          </a:p>
          <a:p>
            <a:pPr eaLnBrk="1" hangingPunct="1"/>
            <a:r>
              <a:rPr lang="en-US" sz="2000" dirty="0" smtClean="0"/>
              <a:t>You </a:t>
            </a:r>
            <a:r>
              <a:rPr lang="en-US" sz="2000" dirty="0"/>
              <a:t>will learn to pull data from DRMIS </a:t>
            </a:r>
            <a:r>
              <a:rPr lang="en-US" sz="2000" dirty="0" smtClean="0"/>
              <a:t>data warehouse (called DRMIS Business Warehouse (BW)) </a:t>
            </a:r>
            <a:r>
              <a:rPr lang="en-US" sz="2000" dirty="0"/>
              <a:t>as well as Microsoft Excel </a:t>
            </a:r>
            <a:r>
              <a:rPr lang="en-US" sz="2000" dirty="0" smtClean="0"/>
              <a:t>SpreadSheets. </a:t>
            </a:r>
          </a:p>
          <a:p>
            <a:pPr eaLnBrk="1" hangingPunct="1"/>
            <a:endParaRPr lang="en-US" sz="2000" dirty="0"/>
          </a:p>
          <a:p>
            <a:pPr eaLnBrk="1" hangingPunct="1"/>
            <a:r>
              <a:rPr lang="en-US" sz="2000" dirty="0" smtClean="0"/>
              <a:t>You </a:t>
            </a:r>
            <a:r>
              <a:rPr lang="en-US" sz="2000" dirty="0"/>
              <a:t>will be able to </a:t>
            </a:r>
            <a:r>
              <a:rPr lang="en-US" sz="2000" dirty="0" smtClean="0"/>
              <a:t>create reports with interactive </a:t>
            </a:r>
            <a:r>
              <a:rPr lang="en-US" sz="2000" dirty="0"/>
              <a:t>input controls, which allow consumers to filter the information that they </a:t>
            </a:r>
            <a:r>
              <a:rPr lang="en-US" sz="2000" dirty="0" smtClean="0"/>
              <a:t>want to see. </a:t>
            </a:r>
          </a:p>
          <a:p>
            <a:pPr eaLnBrk="1" hangingPunct="1"/>
            <a:endParaRPr lang="en-US" sz="2000" dirty="0"/>
          </a:p>
          <a:p>
            <a:pPr eaLnBrk="1" hangingPunct="1"/>
            <a:r>
              <a:rPr lang="en-US" sz="2000" dirty="0" smtClean="0"/>
              <a:t>All </a:t>
            </a:r>
            <a:r>
              <a:rPr lang="en-US" sz="2000" dirty="0"/>
              <a:t>the content and exercises during this course are yours to keep</a:t>
            </a:r>
            <a:r>
              <a:rPr lang="en-US" sz="2000" dirty="0" smtClean="0"/>
              <a:t>.</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0" name="Slide Number Placeholder 9"/>
          <p:cNvSpPr>
            <a:spLocks noGrp="1"/>
          </p:cNvSpPr>
          <p:nvPr>
            <p:ph type="sldNum" sz="quarter" idx="4"/>
          </p:nvPr>
        </p:nvSpPr>
        <p:spPr/>
        <p:txBody>
          <a:bodyPr/>
          <a:lstStyle/>
          <a:p>
            <a:pPr>
              <a:defRPr/>
            </a:pPr>
            <a:r>
              <a:rPr lang="en-CA" smtClean="0"/>
              <a:t>5 / 193</a:t>
            </a:r>
            <a:endParaRPr lang="en-CA" dirty="0"/>
          </a:p>
        </p:txBody>
      </p:sp>
    </p:spTree>
    <p:extLst>
      <p:ext uri="{BB962C8B-B14F-4D97-AF65-F5344CB8AC3E}">
        <p14:creationId xmlns:p14="http://schemas.microsoft.com/office/powerpoint/2010/main" val="173147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2</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2</a:t>
            </a:r>
            <a:r>
              <a:rPr lang="en-CA" sz="2000" dirty="0">
                <a:effectLst>
                  <a:glow>
                    <a:srgbClr val="000000"/>
                  </a:glow>
                  <a:outerShdw sx="0" sy="0">
                    <a:srgbClr val="000000"/>
                  </a:outerShdw>
                  <a:reflection stA="0" endPos="0" fadeDir="0" sx="0" sy="0"/>
                </a:effectLst>
              </a:rPr>
              <a:t>: Editing a Document with an Excel </a:t>
            </a:r>
            <a:r>
              <a:rPr lang="en-CA" sz="2000" dirty="0" smtClean="0">
                <a:effectLst>
                  <a:glow>
                    <a:srgbClr val="000000"/>
                  </a:glow>
                  <a:outerShdw sx="0" sy="0">
                    <a:srgbClr val="000000"/>
                  </a:outerShdw>
                  <a:reflection stA="0" endPos="0" fadeDir="0" sx="0" sy="0"/>
                </a:effectLst>
              </a:rPr>
              <a:t>SpreadSheet.</a:t>
            </a:r>
          </a:p>
          <a:p>
            <a:pPr eaLnBrk="1" hangingPunct="1"/>
            <a:endParaRPr lang="en-CA" sz="2000" dirty="0" smtClean="0">
              <a:effectLst>
                <a:glow>
                  <a:srgbClr val="000000"/>
                </a:glow>
                <a:outerShdw sx="0" sy="0">
                  <a:srgbClr val="000000"/>
                </a:outerShdw>
                <a:reflection stA="0" endPos="0" fadeDir="0" sx="0" sy="0"/>
              </a:effectLst>
            </a:endParaRPr>
          </a:p>
          <a:p>
            <a:pPr eaLnBrk="1" hangingPunct="1"/>
            <a:endParaRPr lang="en-CA" sz="2000" dirty="0">
              <a:effectLst>
                <a:glow>
                  <a:srgbClr val="000000"/>
                </a:glow>
                <a:outerShdw sx="0" sy="0">
                  <a:srgbClr val="000000"/>
                </a:outerShdw>
                <a:reflection stA="0" endPos="0" fadeDir="0" sx="0" sy="0"/>
              </a:effectLst>
            </a:endParaRPr>
          </a:p>
          <a:p>
            <a:pPr eaLnBrk="1" hangingPunct="1"/>
            <a:r>
              <a:rPr lang="en-US" sz="2000" dirty="0"/>
              <a:t>The intent of this exercise is to edit your Excel data source that was created in exercise 1 and upload it in </a:t>
            </a:r>
            <a:r>
              <a:rPr lang="en-US" sz="2000" i="1" dirty="0"/>
              <a:t>BI Launch Pad</a:t>
            </a:r>
            <a:r>
              <a:rPr lang="en-US" sz="2000" dirty="0"/>
              <a:t>.  After the upload, refresh the data source to show the change in the report/table</a:t>
            </a:r>
            <a:r>
              <a:rPr lang="en-US" sz="2000" dirty="0" smtClean="0"/>
              <a:t>.</a:t>
            </a:r>
            <a:endParaRPr lang="en-US"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9" name="Slide Number Placeholder 8"/>
          <p:cNvSpPr>
            <a:spLocks noGrp="1"/>
          </p:cNvSpPr>
          <p:nvPr>
            <p:ph type="sldNum" sz="quarter" idx="4"/>
          </p:nvPr>
        </p:nvSpPr>
        <p:spPr/>
        <p:txBody>
          <a:bodyPr/>
          <a:lstStyle/>
          <a:p>
            <a:pPr>
              <a:defRPr/>
            </a:pPr>
            <a:r>
              <a:rPr lang="en-CA" smtClean="0"/>
              <a:t>50 / 193</a:t>
            </a:r>
            <a:endParaRPr lang="en-CA" dirty="0"/>
          </a:p>
        </p:txBody>
      </p:sp>
    </p:spTree>
    <p:extLst>
      <p:ext uri="{BB962C8B-B14F-4D97-AF65-F5344CB8AC3E}">
        <p14:creationId xmlns:p14="http://schemas.microsoft.com/office/powerpoint/2010/main" val="37873493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Adding a Query based on </a:t>
            </a:r>
            <a:r>
              <a:rPr lang="en-CA" dirty="0" err="1">
                <a:solidFill>
                  <a:srgbClr val="324F81"/>
                </a:solidFill>
                <a:latin typeface="Arial" charset="0"/>
                <a:ea typeface="ＭＳ Ｐゴシック" charset="0"/>
                <a:cs typeface="ＭＳ Ｐゴシック" charset="0"/>
              </a:rPr>
              <a:t>BEx</a:t>
            </a:r>
            <a:r>
              <a:rPr lang="en-CA" dirty="0">
                <a:solidFill>
                  <a:srgbClr val="324F81"/>
                </a:solidFill>
                <a:latin typeface="Arial" charset="0"/>
                <a:ea typeface="ＭＳ Ｐゴシック" charset="0"/>
                <a:cs typeface="ＭＳ Ｐゴシック" charset="0"/>
              </a:rPr>
              <a:t> Query</a:t>
            </a:r>
          </a:p>
        </p:txBody>
      </p:sp>
      <p:sp>
        <p:nvSpPr>
          <p:cNvPr id="3" name="TextBox 87"/>
          <p:cNvSpPr txBox="1">
            <a:spLocks noChangeArrowheads="1"/>
          </p:cNvSpPr>
          <p:nvPr/>
        </p:nvSpPr>
        <p:spPr bwMode="auto">
          <a:xfrm>
            <a:off x="539552" y="1412776"/>
            <a:ext cx="7992888"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All DRMIS ECC and other DND transactional systems’ data that are being stored in DRMIS Business Warehouse (BW) are accessed in WebI through BEx queries. BEx queries pull pre-determined sets of data gathered from DRMIS Business Warehouse (BW) Info Providers. </a:t>
            </a:r>
            <a:endParaRPr lang="en-CA" sz="2000" dirty="0"/>
          </a:p>
          <a:p>
            <a:r>
              <a:rPr lang="en-US" sz="2000" dirty="0"/>
              <a:t> </a:t>
            </a:r>
            <a:endParaRPr lang="en-CA" sz="2000" dirty="0"/>
          </a:p>
          <a:p>
            <a:r>
              <a:rPr lang="en-US" sz="2000" dirty="0"/>
              <a:t>Info Provider usually have one or more Info Cubes and/or Data Store Objects (DSO) connected to it in DRMIS BW. Additionally, data can be loaded from external sources directly into BI using Excel SpreadSheets or CSV files. </a:t>
            </a:r>
            <a:endParaRPr lang="en-CA" sz="2000" dirty="0"/>
          </a:p>
          <a:p>
            <a:r>
              <a:rPr lang="en-US" sz="2000" dirty="0"/>
              <a:t> </a:t>
            </a:r>
            <a:endParaRPr lang="en-CA" sz="2000" dirty="0"/>
          </a:p>
          <a:p>
            <a:r>
              <a:rPr lang="en-US" sz="2000" dirty="0"/>
              <a:t>Data in DRMIS BW is updated from DRMIS ECC (Source Systems) periodically, depending on the requirement, either once a day or a week or may be a month. Therefore, majority of the DRMIS BW data is at least one day behind from the DRMIS ECC data. When a WebI Report is being refreshed, it pulls DRMIS BW data instantaneously using the BEx queries</a:t>
            </a:r>
            <a:r>
              <a:rPr lang="en-US" sz="2000" dirty="0" smtClean="0"/>
              <a:t>.</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9" name="Slide Number Placeholder 8"/>
          <p:cNvSpPr>
            <a:spLocks noGrp="1"/>
          </p:cNvSpPr>
          <p:nvPr>
            <p:ph type="sldNum" sz="quarter" idx="4"/>
          </p:nvPr>
        </p:nvSpPr>
        <p:spPr/>
        <p:txBody>
          <a:bodyPr/>
          <a:lstStyle/>
          <a:p>
            <a:pPr>
              <a:defRPr/>
            </a:pPr>
            <a:r>
              <a:rPr lang="en-CA" smtClean="0"/>
              <a:t>51 / 193</a:t>
            </a:r>
            <a:endParaRPr lang="en-CA" dirty="0"/>
          </a:p>
        </p:txBody>
      </p:sp>
    </p:spTree>
    <p:extLst>
      <p:ext uri="{BB962C8B-B14F-4D97-AF65-F5344CB8AC3E}">
        <p14:creationId xmlns:p14="http://schemas.microsoft.com/office/powerpoint/2010/main" val="448753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892988" cy="792088"/>
          </a:xfrm>
        </p:spPr>
        <p:txBody>
          <a:bodyPr/>
          <a:lstStyle/>
          <a:p>
            <a:r>
              <a:rPr lang="en-CA" dirty="0">
                <a:solidFill>
                  <a:srgbClr val="324F81"/>
                </a:solidFill>
                <a:latin typeface="Arial" charset="0"/>
                <a:ea typeface="ＭＳ Ｐゴシック" charset="0"/>
                <a:cs typeface="ＭＳ Ｐゴシック" charset="0"/>
              </a:rPr>
              <a:t>Adding a Query based on BEx Query (contd.)</a:t>
            </a:r>
          </a:p>
        </p:txBody>
      </p:sp>
      <p:sp>
        <p:nvSpPr>
          <p:cNvPr id="3" name="TextBox 87"/>
          <p:cNvSpPr txBox="1">
            <a:spLocks noChangeArrowheads="1"/>
          </p:cNvSpPr>
          <p:nvPr/>
        </p:nvSpPr>
        <p:spPr bwMode="auto">
          <a:xfrm>
            <a:off x="593558" y="1412776"/>
            <a:ext cx="7992888"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285750" indent="-285750">
              <a:lnSpc>
                <a:spcPct val="150000"/>
              </a:lnSpc>
              <a:buFont typeface="Arial" panose="020B0604020202020204" pitchFamily="34" charset="0"/>
              <a:buChar char="•"/>
            </a:pPr>
            <a:r>
              <a:rPr lang="en-US" sz="2000" b="1" dirty="0"/>
              <a:t>Enabling a BEx Query for </a:t>
            </a:r>
            <a:r>
              <a:rPr lang="en-US" sz="2000" b="1" dirty="0" smtClean="0">
                <a:effectLst>
                  <a:glow>
                    <a:srgbClr val="000000"/>
                  </a:glow>
                  <a:outerShdw sx="0" sy="0">
                    <a:srgbClr val="000000"/>
                  </a:outerShdw>
                  <a:reflection stA="0" endPos="0" fadeDir="0" sx="0" sy="0"/>
                </a:effectLst>
              </a:rPr>
              <a:t>WebI</a:t>
            </a:r>
          </a:p>
          <a:p>
            <a:pPr marL="285750" indent="-285750">
              <a:lnSpc>
                <a:spcPct val="150000"/>
              </a:lnSpc>
              <a:buFont typeface="Arial" panose="020B0604020202020204" pitchFamily="34" charset="0"/>
              <a:buChar char="•"/>
            </a:pPr>
            <a:r>
              <a:rPr lang="en-US" sz="2000" b="1" dirty="0">
                <a:effectLst>
                  <a:glow>
                    <a:srgbClr val="000000"/>
                  </a:glow>
                  <a:outerShdw sx="0" sy="0">
                    <a:srgbClr val="000000"/>
                  </a:outerShdw>
                  <a:reflection stA="0" endPos="0" fadeDir="0" sx="0" sy="0"/>
                </a:effectLst>
              </a:rPr>
              <a:t>Z and Y BEx Query </a:t>
            </a:r>
            <a:endParaRPr lang="en-US" sz="2000" b="1" dirty="0" smtClean="0">
              <a:effectLst>
                <a:glow>
                  <a:srgbClr val="000000"/>
                </a:glow>
                <a:outerShdw sx="0" sy="0">
                  <a:srgbClr val="000000"/>
                </a:outerShdw>
                <a:reflection stA="0" endPos="0" fadeDir="0" sx="0" sy="0"/>
              </a:effectLst>
            </a:endParaRPr>
          </a:p>
          <a:p>
            <a:pPr marL="285750" indent="-285750">
              <a:lnSpc>
                <a:spcPct val="150000"/>
              </a:lnSpc>
              <a:buFont typeface="Arial" panose="020B0604020202020204" pitchFamily="34" charset="0"/>
              <a:buChar char="•"/>
            </a:pPr>
            <a:r>
              <a:rPr lang="en-US" sz="2000" b="1" dirty="0">
                <a:effectLst>
                  <a:glow>
                    <a:srgbClr val="000000"/>
                  </a:glow>
                  <a:outerShdw sx="0" sy="0">
                    <a:srgbClr val="000000"/>
                  </a:outerShdw>
                  <a:reflection stA="0" endPos="0" fadeDir="0" sx="0" sy="0"/>
                </a:effectLst>
              </a:rPr>
              <a:t>Selecting the BEx Query</a:t>
            </a:r>
            <a:endParaRPr lang="en-CA" sz="2000" b="1" dirty="0">
              <a:effectLst>
                <a:glow>
                  <a:srgbClr val="000000"/>
                </a:glow>
                <a:outerShdw sx="0" sy="0">
                  <a:srgbClr val="000000"/>
                </a:outerShdw>
                <a:reflection stA="0" endPos="0" fadeDir="0" sx="0" sy="0"/>
              </a:effectLst>
            </a:endParaRPr>
          </a:p>
          <a:p>
            <a:endParaRPr lang="en-CA" b="1"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4</a:t>
            </a:r>
            <a:endParaRPr lang="en-CA" sz="1100" dirty="0"/>
          </a:p>
        </p:txBody>
      </p:sp>
      <p:sp>
        <p:nvSpPr>
          <p:cNvPr id="9" name="Slide Number Placeholder 8"/>
          <p:cNvSpPr>
            <a:spLocks noGrp="1"/>
          </p:cNvSpPr>
          <p:nvPr>
            <p:ph type="sldNum" sz="quarter" idx="4"/>
          </p:nvPr>
        </p:nvSpPr>
        <p:spPr/>
        <p:txBody>
          <a:bodyPr/>
          <a:lstStyle/>
          <a:p>
            <a:pPr>
              <a:defRPr/>
            </a:pPr>
            <a:r>
              <a:rPr lang="en-CA" smtClean="0"/>
              <a:t>52 / 193</a:t>
            </a:r>
            <a:endParaRPr lang="en-CA" dirty="0"/>
          </a:p>
        </p:txBody>
      </p:sp>
    </p:spTree>
    <p:extLst>
      <p:ext uri="{BB962C8B-B14F-4D97-AF65-F5344CB8AC3E}">
        <p14:creationId xmlns:p14="http://schemas.microsoft.com/office/powerpoint/2010/main" val="1395916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5 – Query Panel</a:t>
            </a:r>
            <a:r>
              <a:rPr lang="en-CA" dirty="0"/>
              <a:t/>
            </a:r>
            <a:br>
              <a:rPr lang="en-CA" dirty="0"/>
            </a:br>
            <a:endParaRPr lang="en-CA" dirty="0"/>
          </a:p>
        </p:txBody>
      </p:sp>
      <p:sp>
        <p:nvSpPr>
          <p:cNvPr id="3" name="TextBox 87"/>
          <p:cNvSpPr txBox="1">
            <a:spLocks noChangeArrowheads="1"/>
          </p:cNvSpPr>
          <p:nvPr/>
        </p:nvSpPr>
        <p:spPr bwMode="auto">
          <a:xfrm>
            <a:off x="539552" y="1412776"/>
            <a:ext cx="7992888" cy="2352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a:t>5.1.	Selecting Result </a:t>
            </a:r>
            <a:r>
              <a:rPr lang="en-CA" sz="2000" dirty="0" smtClean="0"/>
              <a:t>Objects</a:t>
            </a:r>
          </a:p>
          <a:p>
            <a:pPr eaLnBrk="1" hangingPunct="1">
              <a:lnSpc>
                <a:spcPct val="150000"/>
              </a:lnSpc>
            </a:pPr>
            <a:r>
              <a:rPr lang="en-CA" sz="2000" dirty="0"/>
              <a:t>5.2.	Changing Default Prompts thru Set </a:t>
            </a:r>
            <a:r>
              <a:rPr lang="en-CA" sz="2000" dirty="0" smtClean="0"/>
              <a:t>Variables</a:t>
            </a:r>
          </a:p>
          <a:p>
            <a:pPr eaLnBrk="1" hangingPunct="1">
              <a:lnSpc>
                <a:spcPct val="150000"/>
              </a:lnSpc>
            </a:pPr>
            <a:r>
              <a:rPr lang="en-CA" sz="2000" dirty="0"/>
              <a:t>5.3.	Setting Query </a:t>
            </a:r>
            <a:r>
              <a:rPr lang="en-CA" sz="2000" dirty="0" smtClean="0"/>
              <a:t>Filters</a:t>
            </a:r>
          </a:p>
          <a:p>
            <a:pPr eaLnBrk="1" hangingPunct="1">
              <a:lnSpc>
                <a:spcPct val="150000"/>
              </a:lnSpc>
            </a:pPr>
            <a:r>
              <a:rPr lang="en-CA" sz="2000" dirty="0"/>
              <a:t>5.4.	Data </a:t>
            </a:r>
            <a:r>
              <a:rPr lang="en-CA" sz="2000" dirty="0" smtClean="0"/>
              <a:t>Preview</a:t>
            </a:r>
          </a:p>
          <a:p>
            <a:pPr eaLnBrk="1" hangingPunct="1">
              <a:lnSpc>
                <a:spcPct val="150000"/>
              </a:lnSpc>
            </a:pPr>
            <a:r>
              <a:rPr lang="en-CA" sz="2000" dirty="0"/>
              <a:t>5.5.	Edit Data Provider (Query)</a:t>
            </a:r>
          </a:p>
        </p:txBody>
      </p:sp>
      <p:sp>
        <p:nvSpPr>
          <p:cNvPr id="8" name="Slide Number Placeholder 7"/>
          <p:cNvSpPr>
            <a:spLocks noGrp="1"/>
          </p:cNvSpPr>
          <p:nvPr>
            <p:ph type="sldNum" sz="quarter" idx="4"/>
          </p:nvPr>
        </p:nvSpPr>
        <p:spPr/>
        <p:txBody>
          <a:bodyPr/>
          <a:lstStyle/>
          <a:p>
            <a:pPr>
              <a:defRPr/>
            </a:pPr>
            <a:r>
              <a:rPr lang="en-CA" smtClean="0"/>
              <a:t>53 / 193</a:t>
            </a:r>
            <a:endParaRPr lang="en-CA" dirty="0"/>
          </a:p>
        </p:txBody>
      </p:sp>
    </p:spTree>
    <p:extLst>
      <p:ext uri="{BB962C8B-B14F-4D97-AF65-F5344CB8AC3E}">
        <p14:creationId xmlns:p14="http://schemas.microsoft.com/office/powerpoint/2010/main" val="1357888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Query Panel</a:t>
            </a:r>
          </a:p>
        </p:txBody>
      </p:sp>
      <p:sp>
        <p:nvSpPr>
          <p:cNvPr id="3" name="TextBox 87"/>
          <p:cNvSpPr txBox="1">
            <a:spLocks noChangeArrowheads="1"/>
          </p:cNvSpPr>
          <p:nvPr/>
        </p:nvSpPr>
        <p:spPr bwMode="auto">
          <a:xfrm>
            <a:off x="539552" y="1412776"/>
            <a:ext cx="7992888"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Query Panel lets you add new query, modify existing ones, choose what objects to make available in the Data Provider for you to make reports on, restrict the amount of data being fetched from the database to improve performance, and also allows you to preview the data before adding the query into your report.</a:t>
            </a:r>
            <a:endParaRPr lang="en-CA" sz="2000" dirty="0"/>
          </a:p>
          <a:p>
            <a:r>
              <a:rPr lang="en-US" sz="2000" dirty="0"/>
              <a:t> </a:t>
            </a:r>
            <a:endParaRPr lang="en-CA" sz="2000" dirty="0"/>
          </a:p>
          <a:p>
            <a:r>
              <a:rPr lang="en-US" sz="2000" dirty="0"/>
              <a:t>The interface of the Query Panel varies based on the data source type. </a:t>
            </a:r>
            <a:endParaRPr lang="en-US" sz="2000" dirty="0" smtClean="0"/>
          </a:p>
          <a:p>
            <a:endParaRPr lang="en-US" sz="2000" dirty="0"/>
          </a:p>
          <a:p>
            <a:r>
              <a:rPr lang="en-US" sz="2000" dirty="0" smtClean="0"/>
              <a:t>However</a:t>
            </a:r>
            <a:r>
              <a:rPr lang="en-US" sz="2000" dirty="0"/>
              <a:t>, for most the Query Panel consists of following: Outline, Result Objects, Query Filters and Data Preview. </a:t>
            </a:r>
            <a:endParaRPr lang="en-US" sz="2000" dirty="0" smtClean="0"/>
          </a:p>
          <a:p>
            <a:endParaRPr lang="en-US" sz="2000" dirty="0"/>
          </a:p>
          <a:p>
            <a:r>
              <a:rPr lang="en-US" sz="2000" dirty="0" smtClean="0"/>
              <a:t>For </a:t>
            </a:r>
            <a:r>
              <a:rPr lang="en-US" sz="2000" dirty="0"/>
              <a:t>Excel SpreadSheet based queries, the Query Filters section is not available.</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9" name="Slide Number Placeholder 8"/>
          <p:cNvSpPr>
            <a:spLocks noGrp="1"/>
          </p:cNvSpPr>
          <p:nvPr>
            <p:ph type="sldNum" sz="quarter" idx="4"/>
          </p:nvPr>
        </p:nvSpPr>
        <p:spPr/>
        <p:txBody>
          <a:bodyPr/>
          <a:lstStyle/>
          <a:p>
            <a:pPr>
              <a:defRPr/>
            </a:pPr>
            <a:r>
              <a:rPr lang="en-CA" smtClean="0"/>
              <a:t>54 / 193</a:t>
            </a:r>
            <a:endParaRPr lang="en-CA" dirty="0"/>
          </a:p>
        </p:txBody>
      </p:sp>
    </p:spTree>
    <p:extLst>
      <p:ext uri="{BB962C8B-B14F-4D97-AF65-F5344CB8AC3E}">
        <p14:creationId xmlns:p14="http://schemas.microsoft.com/office/powerpoint/2010/main" val="24032815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CA" dirty="0"/>
              <a:t>Query </a:t>
            </a:r>
            <a:r>
              <a:rPr lang="en-CA" dirty="0" smtClean="0"/>
              <a:t>Panel (contd.)</a:t>
            </a:r>
            <a:endParaRPr lang="en-CA" dirty="0"/>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Searching for an object name in Query Panel:</a:t>
            </a:r>
          </a:p>
          <a:p>
            <a:pPr marL="342900" indent="-342900">
              <a:buFont typeface="Arial" panose="020B0604020202020204" pitchFamily="34" charset="0"/>
              <a:buChar char="•"/>
            </a:pPr>
            <a:endParaRPr lang="en-CA" sz="2000" dirty="0"/>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pic>
        <p:nvPicPr>
          <p:cNvPr id="7" name="Picture 6"/>
          <p:cNvPicPr>
            <a:picLocks noChangeAspect="1"/>
          </p:cNvPicPr>
          <p:nvPr/>
        </p:nvPicPr>
        <p:blipFill>
          <a:blip r:embed="rId3"/>
          <a:stretch>
            <a:fillRect/>
          </a:stretch>
        </p:blipFill>
        <p:spPr>
          <a:xfrm>
            <a:off x="1489342" y="1916832"/>
            <a:ext cx="6093308" cy="4555434"/>
          </a:xfrm>
          <a:prstGeom prst="rect">
            <a:avLst/>
          </a:prstGeom>
          <a:ln>
            <a:solidFill>
              <a:schemeClr val="accent1"/>
            </a:solidFill>
          </a:ln>
        </p:spPr>
      </p:pic>
      <p:sp>
        <p:nvSpPr>
          <p:cNvPr id="10" name="Slide Number Placeholder 9"/>
          <p:cNvSpPr>
            <a:spLocks noGrp="1"/>
          </p:cNvSpPr>
          <p:nvPr>
            <p:ph type="sldNum" sz="quarter" idx="4"/>
          </p:nvPr>
        </p:nvSpPr>
        <p:spPr/>
        <p:txBody>
          <a:bodyPr/>
          <a:lstStyle/>
          <a:p>
            <a:pPr>
              <a:defRPr/>
            </a:pPr>
            <a:r>
              <a:rPr lang="en-CA" smtClean="0"/>
              <a:t>55 / 193</a:t>
            </a:r>
            <a:endParaRPr lang="en-CA" dirty="0"/>
          </a:p>
        </p:txBody>
      </p:sp>
    </p:spTree>
    <p:extLst>
      <p:ext uri="{BB962C8B-B14F-4D97-AF65-F5344CB8AC3E}">
        <p14:creationId xmlns:p14="http://schemas.microsoft.com/office/powerpoint/2010/main" val="3857856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CA" dirty="0"/>
              <a:t>Query Panel (contd.)</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Rename/Move/Duplicate/Delete a </a:t>
            </a:r>
            <a:r>
              <a:rPr lang="en-CA" sz="2000" dirty="0"/>
              <a:t>q</a:t>
            </a:r>
            <a:r>
              <a:rPr lang="en-CA" sz="2000" dirty="0" smtClean="0"/>
              <a:t>uery in Query Panel:</a:t>
            </a:r>
          </a:p>
          <a:p>
            <a:pPr marL="342900" indent="-342900">
              <a:buFont typeface="Arial" panose="020B0604020202020204" pitchFamily="34" charset="0"/>
              <a:buChar char="•"/>
            </a:pPr>
            <a:endParaRPr lang="en-CA" sz="2000" dirty="0"/>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pic>
        <p:nvPicPr>
          <p:cNvPr id="8" name="Picture 7"/>
          <p:cNvPicPr>
            <a:picLocks noChangeAspect="1"/>
          </p:cNvPicPr>
          <p:nvPr/>
        </p:nvPicPr>
        <p:blipFill>
          <a:blip r:embed="rId3"/>
          <a:stretch>
            <a:fillRect/>
          </a:stretch>
        </p:blipFill>
        <p:spPr>
          <a:xfrm>
            <a:off x="3238035" y="2223879"/>
            <a:ext cx="2595922" cy="2666720"/>
          </a:xfrm>
          <a:prstGeom prst="rect">
            <a:avLst/>
          </a:prstGeom>
          <a:ln>
            <a:solidFill>
              <a:schemeClr val="accent1"/>
            </a:solidFill>
          </a:ln>
        </p:spPr>
      </p:pic>
      <p:sp>
        <p:nvSpPr>
          <p:cNvPr id="10" name="Slide Number Placeholder 9"/>
          <p:cNvSpPr>
            <a:spLocks noGrp="1"/>
          </p:cNvSpPr>
          <p:nvPr>
            <p:ph type="sldNum" sz="quarter" idx="4"/>
          </p:nvPr>
        </p:nvSpPr>
        <p:spPr/>
        <p:txBody>
          <a:bodyPr/>
          <a:lstStyle/>
          <a:p>
            <a:pPr>
              <a:defRPr/>
            </a:pPr>
            <a:r>
              <a:rPr lang="en-CA" smtClean="0"/>
              <a:t>56 / 193</a:t>
            </a:r>
            <a:endParaRPr lang="en-CA" dirty="0"/>
          </a:p>
        </p:txBody>
      </p:sp>
    </p:spTree>
    <p:extLst>
      <p:ext uri="{BB962C8B-B14F-4D97-AF65-F5344CB8AC3E}">
        <p14:creationId xmlns:p14="http://schemas.microsoft.com/office/powerpoint/2010/main" val="4145706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Selecting Result Objects</a:t>
            </a:r>
          </a:p>
        </p:txBody>
      </p:sp>
      <p:pic>
        <p:nvPicPr>
          <p:cNvPr id="4" name="Picture 3"/>
          <p:cNvPicPr/>
          <p:nvPr/>
        </p:nvPicPr>
        <p:blipFill>
          <a:blip r:embed="rId3"/>
          <a:stretch>
            <a:fillRect/>
          </a:stretch>
        </p:blipFill>
        <p:spPr>
          <a:xfrm>
            <a:off x="623499" y="2480474"/>
            <a:ext cx="7824989" cy="4104456"/>
          </a:xfrm>
          <a:prstGeom prst="rect">
            <a:avLst/>
          </a:prstGeom>
          <a:ln>
            <a:solidFill>
              <a:schemeClr val="accent1"/>
            </a:solidFill>
          </a:ln>
        </p:spPr>
      </p:pic>
      <p:sp>
        <p:nvSpPr>
          <p:cNvPr id="5" name="Rectangle 4"/>
          <p:cNvSpPr/>
          <p:nvPr/>
        </p:nvSpPr>
        <p:spPr>
          <a:xfrm>
            <a:off x="444521" y="1412776"/>
            <a:ext cx="8182947" cy="1015663"/>
          </a:xfrm>
          <a:prstGeom prst="rect">
            <a:avLst/>
          </a:prstGeom>
        </p:spPr>
        <p:txBody>
          <a:bodyPr wrap="square">
            <a:spAutoFit/>
          </a:bodyPr>
          <a:lstStyle/>
          <a:p>
            <a:r>
              <a:rPr lang="en-US" sz="2000" dirty="0">
                <a:ea typeface="Times New Roman" panose="02020603050405020304" pitchFamily="18" charset="0"/>
                <a:cs typeface="Arial" panose="020B0604020202020204" pitchFamily="34" charset="0"/>
              </a:rPr>
              <a:t>Within the Query Panel, select objects from the “</a:t>
            </a:r>
            <a:r>
              <a:rPr lang="en-US" sz="2000" b="1" dirty="0">
                <a:ea typeface="Times New Roman" panose="02020603050405020304" pitchFamily="18" charset="0"/>
                <a:cs typeface="Arial" panose="020B0604020202020204" pitchFamily="34" charset="0"/>
              </a:rPr>
              <a:t>Outline</a:t>
            </a:r>
            <a:r>
              <a:rPr lang="en-US" sz="2000" dirty="0">
                <a:ea typeface="Times New Roman" panose="02020603050405020304" pitchFamily="18" charset="0"/>
                <a:cs typeface="Arial" panose="020B0604020202020204" pitchFamily="34" charset="0"/>
              </a:rPr>
              <a:t>” box on the left-hand side. By double clicking on an object, it will be populated in the “</a:t>
            </a:r>
            <a:r>
              <a:rPr lang="en-US" sz="2000" b="1" dirty="0">
                <a:ea typeface="Times New Roman" panose="02020603050405020304" pitchFamily="18" charset="0"/>
                <a:cs typeface="Arial" panose="020B0604020202020204" pitchFamily="34" charset="0"/>
              </a:rPr>
              <a:t>Result Objects</a:t>
            </a:r>
            <a:r>
              <a:rPr lang="en-US" sz="2000" dirty="0">
                <a:ea typeface="Times New Roman" panose="02020603050405020304" pitchFamily="18" charset="0"/>
                <a:cs typeface="Arial" panose="020B0604020202020204" pitchFamily="34" charset="0"/>
              </a:rPr>
              <a:t>” box.</a:t>
            </a:r>
            <a:endParaRPr lang="en-US" sz="2000" dirty="0"/>
          </a:p>
        </p:txBody>
      </p:sp>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57 / 193</a:t>
            </a:r>
            <a:endParaRPr lang="en-CA" dirty="0"/>
          </a:p>
        </p:txBody>
      </p:sp>
    </p:spTree>
    <p:extLst>
      <p:ext uri="{BB962C8B-B14F-4D97-AF65-F5344CB8AC3E}">
        <p14:creationId xmlns:p14="http://schemas.microsoft.com/office/powerpoint/2010/main" val="405418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Changing Default Prompts thru Set Variables</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3621" y="1712971"/>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lvl="0"/>
            <a:r>
              <a:rPr lang="en-US" sz="2000" dirty="0" smtClean="0"/>
              <a:t>Click </a:t>
            </a:r>
            <a:r>
              <a:rPr lang="en-US" sz="2000" dirty="0"/>
              <a:t>on the “</a:t>
            </a:r>
            <a:r>
              <a:rPr lang="en-US" sz="2000" b="1" dirty="0"/>
              <a:t>Set Variables</a:t>
            </a:r>
            <a:r>
              <a:rPr lang="en-US" sz="2000" dirty="0"/>
              <a:t>” button in the top left corner </a:t>
            </a:r>
            <a:r>
              <a:rPr lang="en-US" sz="2000" dirty="0" smtClean="0"/>
              <a:t>to </a:t>
            </a:r>
            <a:r>
              <a:rPr lang="en-US" sz="2000" dirty="0"/>
              <a:t>change what default prompts come up when a BEx query is being </a:t>
            </a:r>
            <a:r>
              <a:rPr lang="en-US" sz="2000" dirty="0" smtClean="0"/>
              <a:t>executed.</a:t>
            </a:r>
            <a:endParaRPr lang="en-CA" sz="2000" dirty="0"/>
          </a:p>
        </p:txBody>
      </p:sp>
      <p:pic>
        <p:nvPicPr>
          <p:cNvPr id="6" name="Picture 5"/>
          <p:cNvPicPr/>
          <p:nvPr/>
        </p:nvPicPr>
        <p:blipFill>
          <a:blip r:embed="rId3"/>
          <a:stretch>
            <a:fillRect/>
          </a:stretch>
        </p:blipFill>
        <p:spPr>
          <a:xfrm>
            <a:off x="2939072" y="2594919"/>
            <a:ext cx="3181985" cy="856615"/>
          </a:xfrm>
          <a:prstGeom prst="rect">
            <a:avLst/>
          </a:prstGeom>
          <a:ln>
            <a:solidFill>
              <a:schemeClr val="accent1"/>
            </a:solidFill>
          </a:ln>
        </p:spPr>
      </p:pic>
      <p:pic>
        <p:nvPicPr>
          <p:cNvPr id="8" name="Picture 7"/>
          <p:cNvPicPr/>
          <p:nvPr/>
        </p:nvPicPr>
        <p:blipFill>
          <a:blip r:embed="rId4"/>
          <a:stretch>
            <a:fillRect/>
          </a:stretch>
        </p:blipFill>
        <p:spPr>
          <a:xfrm>
            <a:off x="2051720" y="3653606"/>
            <a:ext cx="4956691" cy="2727722"/>
          </a:xfrm>
          <a:prstGeom prst="rect">
            <a:avLst/>
          </a:prstGeom>
          <a:ln>
            <a:solidFill>
              <a:schemeClr val="accent1"/>
            </a:solidFill>
          </a:ln>
        </p:spPr>
      </p:pic>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1" name="Slide Number Placeholder 10"/>
          <p:cNvSpPr>
            <a:spLocks noGrp="1"/>
          </p:cNvSpPr>
          <p:nvPr>
            <p:ph type="sldNum" sz="quarter" idx="4"/>
          </p:nvPr>
        </p:nvSpPr>
        <p:spPr/>
        <p:txBody>
          <a:bodyPr/>
          <a:lstStyle/>
          <a:p>
            <a:pPr>
              <a:defRPr/>
            </a:pPr>
            <a:r>
              <a:rPr lang="en-CA" smtClean="0"/>
              <a:t>58 / 193</a:t>
            </a:r>
            <a:endParaRPr lang="en-CA" dirty="0"/>
          </a:p>
        </p:txBody>
      </p:sp>
    </p:spTree>
    <p:extLst>
      <p:ext uri="{BB962C8B-B14F-4D97-AF65-F5344CB8AC3E}">
        <p14:creationId xmlns:p14="http://schemas.microsoft.com/office/powerpoint/2010/main" val="8889644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Changing Default Prompts thru Set Variables</a:t>
            </a:r>
            <a:r>
              <a:rPr lang="en-CA" dirty="0" smtClean="0"/>
              <a:t> </a:t>
            </a:r>
            <a:r>
              <a:rPr lang="en-CA" dirty="0"/>
              <a:t>(contd.)</a:t>
            </a:r>
          </a:p>
        </p:txBody>
      </p:sp>
      <p:sp>
        <p:nvSpPr>
          <p:cNvPr id="3" name="TextBox 87"/>
          <p:cNvSpPr txBox="1">
            <a:spLocks noChangeArrowheads="1"/>
          </p:cNvSpPr>
          <p:nvPr/>
        </p:nvSpPr>
        <p:spPr bwMode="auto">
          <a:xfrm>
            <a:off x="539552" y="177281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2000" dirty="0" smtClean="0"/>
              <a:t>Searching for particular value(s) in list of values, e.g., Maintenance Plant with numbers only:</a:t>
            </a:r>
          </a:p>
          <a:p>
            <a:pPr marL="342900" indent="-342900">
              <a:buFont typeface="Arial" panose="020B0604020202020204" pitchFamily="34" charset="0"/>
              <a:buChar char="•"/>
            </a:pPr>
            <a:endParaRPr lang="en-CA" sz="2000" dirty="0"/>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pic>
        <p:nvPicPr>
          <p:cNvPr id="6" name="Picture 5"/>
          <p:cNvPicPr>
            <a:picLocks noChangeAspect="1"/>
          </p:cNvPicPr>
          <p:nvPr/>
        </p:nvPicPr>
        <p:blipFill>
          <a:blip r:embed="rId3"/>
          <a:stretch>
            <a:fillRect/>
          </a:stretch>
        </p:blipFill>
        <p:spPr>
          <a:xfrm>
            <a:off x="2339752" y="2564904"/>
            <a:ext cx="4392488" cy="3738446"/>
          </a:xfrm>
          <a:prstGeom prst="rect">
            <a:avLst/>
          </a:prstGeom>
          <a:ln>
            <a:solidFill>
              <a:schemeClr val="accent1"/>
            </a:solidFill>
          </a:ln>
        </p:spPr>
      </p:pic>
      <p:sp>
        <p:nvSpPr>
          <p:cNvPr id="10" name="Slide Number Placeholder 9"/>
          <p:cNvSpPr>
            <a:spLocks noGrp="1"/>
          </p:cNvSpPr>
          <p:nvPr>
            <p:ph type="sldNum" sz="quarter" idx="4"/>
          </p:nvPr>
        </p:nvSpPr>
        <p:spPr/>
        <p:txBody>
          <a:bodyPr/>
          <a:lstStyle/>
          <a:p>
            <a:pPr>
              <a:defRPr/>
            </a:pPr>
            <a:r>
              <a:rPr lang="en-CA" smtClean="0"/>
              <a:t>59 / 193</a:t>
            </a:r>
            <a:endParaRPr lang="en-CA" dirty="0"/>
          </a:p>
        </p:txBody>
      </p:sp>
    </p:spTree>
    <p:extLst>
      <p:ext uri="{BB962C8B-B14F-4D97-AF65-F5344CB8AC3E}">
        <p14:creationId xmlns:p14="http://schemas.microsoft.com/office/powerpoint/2010/main" val="1318068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CA" dirty="0"/>
              <a:t>Web Intelligence (WebI)</a:t>
            </a:r>
          </a:p>
        </p:txBody>
      </p:sp>
      <p:sp>
        <p:nvSpPr>
          <p:cNvPr id="3" name="TextBox 87"/>
          <p:cNvSpPr txBox="1">
            <a:spLocks noChangeArrowheads="1"/>
          </p:cNvSpPr>
          <p:nvPr/>
        </p:nvSpPr>
        <p:spPr bwMode="auto">
          <a:xfrm>
            <a:off x="539552" y="1412776"/>
            <a:ext cx="7992888"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Web Intelligence (</a:t>
            </a:r>
            <a:r>
              <a:rPr lang="en-US" sz="2000" dirty="0" err="1"/>
              <a:t>WebI</a:t>
            </a:r>
            <a:r>
              <a:rPr lang="en-US" sz="2000" dirty="0"/>
              <a:t>) is a web based ad hoc reporting and analysis tool in the SAP BusinessObjects (BOBJ) platform that enables governed agile self-service analytics. </a:t>
            </a:r>
            <a:endParaRPr lang="en-CA" sz="2000" dirty="0"/>
          </a:p>
          <a:p>
            <a:r>
              <a:rPr lang="en-US" sz="2000" dirty="0"/>
              <a:t> </a:t>
            </a:r>
            <a:endParaRPr lang="en-CA" sz="2000" dirty="0"/>
          </a:p>
          <a:p>
            <a:r>
              <a:rPr lang="en-US" sz="2000" dirty="0"/>
              <a:t>SAP BOBJ is a suite of front-end applications for SAP Business Intelligence (BI). SAP BI is comprised of a set of processes driven analytical tools and </a:t>
            </a:r>
            <a:r>
              <a:rPr lang="en-US" sz="2000" dirty="0" err="1"/>
              <a:t>WebI</a:t>
            </a:r>
            <a:r>
              <a:rPr lang="en-US" sz="2000" dirty="0"/>
              <a:t> is one of those tools. </a:t>
            </a:r>
            <a:endParaRPr lang="en-US" sz="2000" dirty="0" smtClean="0"/>
          </a:p>
          <a:p>
            <a:endParaRPr lang="en-US" sz="2000" dirty="0"/>
          </a:p>
          <a:p>
            <a:r>
              <a:rPr lang="en-US" sz="2000" dirty="0" err="1"/>
              <a:t>WebI</a:t>
            </a:r>
            <a:r>
              <a:rPr lang="en-US" sz="2000" dirty="0"/>
              <a:t> helps command to make effective decisions quickly. It also allows those who own the business to efficiently examine and create reports to support evidence based decision-making. </a:t>
            </a:r>
            <a:endParaRPr lang="en-CA" sz="2000" dirty="0"/>
          </a:p>
          <a:p>
            <a:r>
              <a:rPr lang="en-US" sz="2000" dirty="0"/>
              <a:t> </a:t>
            </a:r>
            <a:endParaRPr lang="en-CA" sz="2000" dirty="0"/>
          </a:p>
          <a:p>
            <a:r>
              <a:rPr lang="en-US" sz="2000" dirty="0" err="1"/>
              <a:t>WebI</a:t>
            </a:r>
            <a:r>
              <a:rPr lang="en-US" sz="2000" dirty="0"/>
              <a:t> is used to query the data warehouse, to make report, to carry out analysis, to share key data, and to make appropriate command decisions. It also allows users to access and analyze data from various online and offline sources</a:t>
            </a:r>
            <a:r>
              <a:rPr lang="en-US" sz="2000" dirty="0" smtClean="0"/>
              <a:t>.</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6 / 193</a:t>
            </a:r>
            <a:endParaRPr lang="en-CA" dirty="0"/>
          </a:p>
        </p:txBody>
      </p:sp>
    </p:spTree>
    <p:extLst>
      <p:ext uri="{BB962C8B-B14F-4D97-AF65-F5344CB8AC3E}">
        <p14:creationId xmlns:p14="http://schemas.microsoft.com/office/powerpoint/2010/main" val="1902176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3</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769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b="1" dirty="0">
                <a:effectLst>
                  <a:glow>
                    <a:srgbClr val="000000"/>
                  </a:glow>
                  <a:outerShdw sx="0" sy="0">
                    <a:srgbClr val="000000"/>
                  </a:outerShdw>
                  <a:reflection stA="0" endPos="0" fadeDir="0" sx="0" sy="0"/>
                </a:effectLst>
              </a:rPr>
              <a:t>Exercise 3:</a:t>
            </a:r>
            <a:r>
              <a:rPr lang="en-US" sz="2000" dirty="0">
                <a:effectLst>
                  <a:glow>
                    <a:srgbClr val="000000"/>
                  </a:glow>
                  <a:outerShdw sx="0" sy="0">
                    <a:srgbClr val="000000"/>
                  </a:outerShdw>
                  <a:reflection stA="0" endPos="0" fadeDir="0" sx="0" sy="0"/>
                </a:effectLst>
              </a:rPr>
              <a:t> Create a WebI Document with a BEx </a:t>
            </a:r>
            <a:r>
              <a:rPr lang="en-US" sz="2000" dirty="0" smtClean="0">
                <a:effectLst>
                  <a:glow>
                    <a:srgbClr val="000000"/>
                  </a:glow>
                  <a:outerShdw sx="0" sy="0">
                    <a:srgbClr val="000000"/>
                  </a:outerShdw>
                  <a:reflection stA="0" endPos="0" fadeDir="0" sx="0" sy="0"/>
                </a:effectLst>
              </a:rPr>
              <a:t>Query.</a:t>
            </a: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smtClean="0"/>
              <a:t>Create </a:t>
            </a:r>
            <a:r>
              <a:rPr lang="en-US" sz="2000" dirty="0"/>
              <a:t>a WebI Document using the RCN template and use a BEx query as the data source. Also, delete the </a:t>
            </a:r>
            <a:r>
              <a:rPr lang="en-US" sz="2000" i="1" dirty="0"/>
              <a:t>Query 1</a:t>
            </a:r>
            <a:r>
              <a:rPr lang="en-US" sz="2000" dirty="0"/>
              <a:t> that comes with the standard template.</a:t>
            </a:r>
          </a:p>
          <a:p>
            <a:pPr eaLnBrk="1" hangingPunct="1"/>
            <a:endParaRPr lang="en-CA" sz="2000" dirty="0">
              <a:effectLst>
                <a:glow>
                  <a:srgbClr val="000000"/>
                </a:glow>
                <a:outerShdw sx="0" sy="0">
                  <a:srgbClr val="000000"/>
                </a:outerShdw>
                <a:reflection stA="0" endPos="0" fadeDir="0" sx="0" sy="0"/>
              </a:effectLst>
            </a:endParaRPr>
          </a:p>
          <a:p>
            <a:pPr eaLnBrk="1" hangingPunct="1"/>
            <a:r>
              <a:rPr lang="en-CA" b="1" dirty="0" smtClean="0">
                <a:effectLst>
                  <a:glow>
                    <a:srgbClr val="000000"/>
                  </a:glow>
                  <a:outerShdw sx="0" sy="0">
                    <a:srgbClr val="000000"/>
                  </a:outerShdw>
                  <a:reflection stA="0" endPos="0" fadeDir="0" sx="0" sy="0"/>
                </a:effectLst>
              </a:rPr>
              <a:t>Note: </a:t>
            </a:r>
            <a:r>
              <a:rPr lang="en-CA" dirty="0" smtClean="0">
                <a:effectLst>
                  <a:glow>
                    <a:srgbClr val="000000"/>
                  </a:glow>
                  <a:outerShdw sx="0" sy="0">
                    <a:srgbClr val="000000"/>
                  </a:outerShdw>
                  <a:reflection stA="0" endPos="0" fadeDir="0" sx="0" sy="0"/>
                </a:effectLst>
              </a:rPr>
              <a:t>In order to select “FMF CAPE B” for “Org. Hierarchy Nodes(s)”, click on the “</a:t>
            </a:r>
            <a:r>
              <a:rPr lang="en-CA" b="1" dirty="0" smtClean="0">
                <a:effectLst>
                  <a:glow>
                    <a:srgbClr val="000000"/>
                  </a:glow>
                  <a:outerShdw sx="0" sy="0">
                    <a:srgbClr val="000000"/>
                  </a:outerShdw>
                  <a:reflection stA="0" endPos="0" fadeDir="0" sx="0" sy="0"/>
                </a:effectLst>
              </a:rPr>
              <a:t>Refresh Values</a:t>
            </a:r>
            <a:r>
              <a:rPr lang="en-CA" dirty="0" smtClean="0">
                <a:effectLst>
                  <a:glow>
                    <a:srgbClr val="000000"/>
                  </a:glow>
                  <a:outerShdw sx="0" sy="0">
                    <a:srgbClr val="000000"/>
                  </a:outerShdw>
                  <a:reflection stA="0" endPos="0" fadeDir="0" sx="0" sy="0"/>
                </a:effectLst>
              </a:rPr>
              <a:t>” button and then expand the “Organizational plan” as follows: MND -&gt; CDS Branch -&gt; RCN -&gt; MARPAC, and then select “FMF CAPE B”:</a:t>
            </a:r>
            <a:endParaRPr lang="en-CA"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60 / 193</a:t>
            </a:r>
            <a:endParaRPr lang="en-CA" dirty="0"/>
          </a:p>
        </p:txBody>
      </p:sp>
      <p:pic>
        <p:nvPicPr>
          <p:cNvPr id="11" name="Picture 10"/>
          <p:cNvPicPr>
            <a:picLocks noChangeAspect="1"/>
          </p:cNvPicPr>
          <p:nvPr/>
        </p:nvPicPr>
        <p:blipFill>
          <a:blip r:embed="rId3"/>
          <a:stretch>
            <a:fillRect/>
          </a:stretch>
        </p:blipFill>
        <p:spPr>
          <a:xfrm>
            <a:off x="2320199" y="4223877"/>
            <a:ext cx="4431593" cy="2445483"/>
          </a:xfrm>
          <a:prstGeom prst="rect">
            <a:avLst/>
          </a:prstGeom>
        </p:spPr>
      </p:pic>
    </p:spTree>
    <p:extLst>
      <p:ext uri="{BB962C8B-B14F-4D97-AF65-F5344CB8AC3E}">
        <p14:creationId xmlns:p14="http://schemas.microsoft.com/office/powerpoint/2010/main" val="13004745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Setting Query Filters</a:t>
            </a:r>
            <a:endParaRPr lang="en-CA" dirty="0"/>
          </a:p>
        </p:txBody>
      </p:sp>
      <p:sp>
        <p:nvSpPr>
          <p:cNvPr id="3" name="TextBox 87"/>
          <p:cNvSpPr txBox="1">
            <a:spLocks noChangeArrowheads="1"/>
          </p:cNvSpPr>
          <p:nvPr/>
        </p:nvSpPr>
        <p:spPr bwMode="auto">
          <a:xfrm>
            <a:off x="539552" y="1412776"/>
            <a:ext cx="7992888" cy="5324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For most types of data sources, </a:t>
            </a:r>
            <a:r>
              <a:rPr lang="en-US" sz="2000" b="1" dirty="0"/>
              <a:t>Query</a:t>
            </a:r>
            <a:r>
              <a:rPr lang="en-US" sz="2000" dirty="0"/>
              <a:t> </a:t>
            </a:r>
            <a:r>
              <a:rPr lang="en-US" sz="2000" b="1" dirty="0"/>
              <a:t>Filters</a:t>
            </a:r>
            <a:r>
              <a:rPr lang="en-US" sz="2000" dirty="0"/>
              <a:t> can be used within the Query Panel to retrieve only the data you want. Query Filters improves performance by reducing data being transferred over the network from the database to the </a:t>
            </a:r>
            <a:r>
              <a:rPr lang="en-US" sz="2000" dirty="0" err="1"/>
              <a:t>WebI</a:t>
            </a:r>
            <a:r>
              <a:rPr lang="en-US" sz="2000" dirty="0"/>
              <a:t> Document</a:t>
            </a:r>
            <a:r>
              <a:rPr lang="en-US" sz="2000" dirty="0" smtClean="0"/>
              <a:t>.</a:t>
            </a:r>
          </a:p>
          <a:p>
            <a:endParaRPr lang="en-CA" sz="2000" dirty="0"/>
          </a:p>
          <a:p>
            <a:r>
              <a:rPr lang="en-US" sz="2000" dirty="0"/>
              <a:t>Query Filters have three parts: </a:t>
            </a:r>
            <a:endParaRPr lang="en-CA" sz="2000" dirty="0"/>
          </a:p>
          <a:p>
            <a:endParaRPr lang="en-CA" sz="2000" dirty="0" smtClean="0"/>
          </a:p>
          <a:p>
            <a:endParaRPr lang="en-CA" sz="2000" dirty="0"/>
          </a:p>
          <a:p>
            <a:endParaRPr lang="en-CA" sz="2000" dirty="0" smtClean="0"/>
          </a:p>
          <a:p>
            <a:endParaRPr lang="en-CA" sz="2000" dirty="0" smtClean="0"/>
          </a:p>
          <a:p>
            <a:pPr marL="1085850" lvl="1" indent="-342900">
              <a:lnSpc>
                <a:spcPct val="150000"/>
              </a:lnSpc>
              <a:buFont typeface="Arial" panose="020B0604020202020204" pitchFamily="34" charset="0"/>
              <a:buChar char="•"/>
            </a:pPr>
            <a:r>
              <a:rPr lang="en-US" sz="2000" b="1" dirty="0"/>
              <a:t>Object</a:t>
            </a:r>
            <a:r>
              <a:rPr lang="en-US" sz="2000" dirty="0"/>
              <a:t> – the report object to be filtered</a:t>
            </a:r>
            <a:endParaRPr lang="en-CA" sz="2000" dirty="0"/>
          </a:p>
          <a:p>
            <a:pPr marL="1085850" lvl="1" indent="-342900">
              <a:lnSpc>
                <a:spcPct val="150000"/>
              </a:lnSpc>
              <a:buFont typeface="Arial" panose="020B0604020202020204" pitchFamily="34" charset="0"/>
              <a:buChar char="•"/>
            </a:pPr>
            <a:r>
              <a:rPr lang="en-US" sz="2000" b="1" dirty="0"/>
              <a:t>Operator</a:t>
            </a:r>
            <a:r>
              <a:rPr lang="en-US" sz="2000" dirty="0"/>
              <a:t> – relationship between the object and operand, like, equal to, greater than, etc.</a:t>
            </a:r>
            <a:endParaRPr lang="en-CA" sz="2000" dirty="0"/>
          </a:p>
          <a:p>
            <a:pPr marL="1085850" lvl="1" indent="-342900">
              <a:lnSpc>
                <a:spcPct val="150000"/>
              </a:lnSpc>
              <a:buFont typeface="Arial" panose="020B0604020202020204" pitchFamily="34" charset="0"/>
              <a:buChar char="•"/>
            </a:pPr>
            <a:r>
              <a:rPr lang="en-US" sz="2000" b="1" dirty="0"/>
              <a:t>Operand</a:t>
            </a:r>
            <a:r>
              <a:rPr lang="en-US" sz="2000" dirty="0"/>
              <a:t> – the value of the object to be filtered </a:t>
            </a:r>
            <a:endParaRPr lang="en-CA" sz="2000" dirty="0"/>
          </a:p>
          <a:p>
            <a:endParaRPr lang="en-CA" sz="2000"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2455418" y="3541256"/>
            <a:ext cx="4161155" cy="751840"/>
          </a:xfrm>
          <a:prstGeom prst="rect">
            <a:avLst/>
          </a:prstGeom>
          <a:noFill/>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61 / 193</a:t>
            </a:r>
            <a:endParaRPr lang="en-CA" dirty="0"/>
          </a:p>
        </p:txBody>
      </p:sp>
    </p:spTree>
    <p:extLst>
      <p:ext uri="{BB962C8B-B14F-4D97-AF65-F5344CB8AC3E}">
        <p14:creationId xmlns:p14="http://schemas.microsoft.com/office/powerpoint/2010/main" val="1881681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Setting Query Filters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US" sz="2000" dirty="0"/>
              <a:t>Types of Query </a:t>
            </a:r>
            <a:r>
              <a:rPr lang="en-US" sz="2000" dirty="0" smtClean="0"/>
              <a:t>Filters</a:t>
            </a:r>
          </a:p>
          <a:p>
            <a:pPr marL="1085850" lvl="1" indent="-342900">
              <a:lnSpc>
                <a:spcPct val="150000"/>
              </a:lnSpc>
              <a:buFont typeface="Arial" panose="020B0604020202020204" pitchFamily="34" charset="0"/>
              <a:buChar char="•"/>
            </a:pPr>
            <a:r>
              <a:rPr lang="en-US" sz="2000" dirty="0"/>
              <a:t>Single value </a:t>
            </a:r>
            <a:r>
              <a:rPr lang="en-US" sz="2000" dirty="0" smtClean="0"/>
              <a:t>filters</a:t>
            </a:r>
            <a:endParaRPr lang="en-US" sz="2000" dirty="0"/>
          </a:p>
          <a:p>
            <a:pPr marL="1085850" lvl="1" indent="-342900">
              <a:lnSpc>
                <a:spcPct val="150000"/>
              </a:lnSpc>
              <a:buFont typeface="Arial" panose="020B0604020202020204" pitchFamily="34" charset="0"/>
              <a:buChar char="•"/>
            </a:pPr>
            <a:r>
              <a:rPr lang="en-US" sz="2000" dirty="0"/>
              <a:t>Multi value </a:t>
            </a:r>
            <a:r>
              <a:rPr lang="en-US" sz="2000" dirty="0" smtClean="0"/>
              <a:t>filters</a:t>
            </a:r>
            <a:endParaRPr lang="en-US" sz="2000" dirty="0"/>
          </a:p>
          <a:p>
            <a:pPr marL="1085850" lvl="1" indent="-342900">
              <a:lnSpc>
                <a:spcPct val="150000"/>
              </a:lnSpc>
              <a:buFont typeface="Arial" panose="020B0604020202020204" pitchFamily="34" charset="0"/>
              <a:buChar char="•"/>
            </a:pPr>
            <a:r>
              <a:rPr lang="en-US" sz="2000" dirty="0"/>
              <a:t>Filters with Prompts </a:t>
            </a:r>
          </a:p>
          <a:p>
            <a:pPr marL="1085850" lvl="1" indent="-342900">
              <a:lnSpc>
                <a:spcPct val="150000"/>
              </a:lnSpc>
              <a:buFont typeface="Arial" panose="020B0604020202020204" pitchFamily="34" charset="0"/>
              <a:buChar char="•"/>
            </a:pPr>
            <a:r>
              <a:rPr lang="en-US" sz="2000" dirty="0"/>
              <a:t>Complex filter with nested with And </a:t>
            </a:r>
            <a:r>
              <a:rPr lang="en-US" sz="2000" dirty="0" err="1"/>
              <a:t>and</a:t>
            </a:r>
            <a:r>
              <a:rPr lang="en-US" sz="2000" dirty="0"/>
              <a:t> Or</a:t>
            </a:r>
          </a:p>
          <a:p>
            <a:pPr marL="342900" indent="-342900" eaLnBrk="1" hangingPunct="1">
              <a:lnSpc>
                <a:spcPct val="150000"/>
              </a:lnSpc>
              <a:buFont typeface="Arial" panose="020B0604020202020204" pitchFamily="34" charset="0"/>
              <a:buChar char="•"/>
            </a:pPr>
            <a:r>
              <a:rPr lang="en-US" sz="2000" dirty="0" smtClean="0"/>
              <a:t>List </a:t>
            </a:r>
            <a:r>
              <a:rPr lang="en-US" sz="2000" dirty="0"/>
              <a:t>of </a:t>
            </a:r>
            <a:r>
              <a:rPr lang="en-US" sz="2000" dirty="0" smtClean="0"/>
              <a:t>Operators</a:t>
            </a:r>
          </a:p>
          <a:p>
            <a:pPr marL="342900" indent="-342900" eaLnBrk="1" hangingPunct="1">
              <a:lnSpc>
                <a:spcPct val="150000"/>
              </a:lnSpc>
              <a:buFont typeface="Arial" panose="020B0604020202020204" pitchFamily="34" charset="0"/>
              <a:buChar char="•"/>
            </a:pPr>
            <a:r>
              <a:rPr lang="en-CA" sz="2000" dirty="0" smtClean="0"/>
              <a:t>Creating </a:t>
            </a:r>
            <a:r>
              <a:rPr lang="en-CA" sz="2000" dirty="0"/>
              <a:t>a “</a:t>
            </a:r>
            <a:r>
              <a:rPr lang="en-CA" sz="2000" b="1" dirty="0"/>
              <a:t>In List</a:t>
            </a:r>
            <a:r>
              <a:rPr lang="en-CA" sz="2000" dirty="0"/>
              <a:t>” </a:t>
            </a:r>
            <a:r>
              <a:rPr lang="en-CA" sz="2000" dirty="0" smtClean="0"/>
              <a:t>Filter</a:t>
            </a:r>
            <a:endParaRPr lang="en-CA" sz="2000" dirty="0"/>
          </a:p>
          <a:p>
            <a:pPr marL="342900" indent="-342900" eaLnBrk="1" hangingPunct="1">
              <a:buFont typeface="Arial" panose="020B0604020202020204" pitchFamily="34" charset="0"/>
              <a:buChar char="•"/>
            </a:pPr>
            <a:endParaRPr lang="en-CA" sz="2000" b="1"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4427984" y="4221088"/>
            <a:ext cx="4333875" cy="2274570"/>
          </a:xfrm>
          <a:prstGeom prst="rect">
            <a:avLst/>
          </a:prstGeom>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62 / 193</a:t>
            </a:r>
            <a:endParaRPr lang="en-CA" dirty="0"/>
          </a:p>
        </p:txBody>
      </p:sp>
    </p:spTree>
    <p:extLst>
      <p:ext uri="{BB962C8B-B14F-4D97-AF65-F5344CB8AC3E}">
        <p14:creationId xmlns:p14="http://schemas.microsoft.com/office/powerpoint/2010/main" val="42111289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4</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4</a:t>
            </a:r>
            <a:r>
              <a:rPr lang="en-CA" sz="2000" dirty="0">
                <a:effectLst>
                  <a:glow>
                    <a:srgbClr val="000000"/>
                  </a:glow>
                  <a:outerShdw sx="0" sy="0">
                    <a:srgbClr val="000000"/>
                  </a:outerShdw>
                  <a:reflection stA="0" endPos="0" fadeDir="0" sx="0" sy="0"/>
                </a:effectLst>
              </a:rPr>
              <a:t>: Add Query Filters to the WebI </a:t>
            </a:r>
            <a:r>
              <a:rPr lang="en-CA" sz="2000" dirty="0" smtClean="0">
                <a:effectLst>
                  <a:glow>
                    <a:srgbClr val="000000"/>
                  </a:glow>
                  <a:outerShdw sx="0" sy="0">
                    <a:srgbClr val="000000"/>
                  </a:outerShdw>
                  <a:reflection stA="0" endPos="0" fadeDir="0" sx="0" sy="0"/>
                </a:effectLst>
              </a:rPr>
              <a:t>Document.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Add a filter to an existing WebI document at the query level.  Query filters can be used to reduce the time it takes for a BEx query to run, as well as filtering out irrelevant data.</a:t>
            </a:r>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9" name="Slide Number Placeholder 8"/>
          <p:cNvSpPr>
            <a:spLocks noGrp="1"/>
          </p:cNvSpPr>
          <p:nvPr>
            <p:ph type="sldNum" sz="quarter" idx="4"/>
          </p:nvPr>
        </p:nvSpPr>
        <p:spPr/>
        <p:txBody>
          <a:bodyPr/>
          <a:lstStyle/>
          <a:p>
            <a:pPr>
              <a:defRPr/>
            </a:pPr>
            <a:r>
              <a:rPr lang="en-CA" smtClean="0"/>
              <a:t>63 / 193</a:t>
            </a:r>
            <a:endParaRPr lang="en-CA" dirty="0"/>
          </a:p>
        </p:txBody>
      </p:sp>
    </p:spTree>
    <p:extLst>
      <p:ext uri="{BB962C8B-B14F-4D97-AF65-F5344CB8AC3E}">
        <p14:creationId xmlns:p14="http://schemas.microsoft.com/office/powerpoint/2010/main" val="15955728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Setting Query Filters (contd.)</a:t>
            </a:r>
            <a:endParaRPr lang="en-CA" dirty="0"/>
          </a:p>
        </p:txBody>
      </p:sp>
      <p:sp>
        <p:nvSpPr>
          <p:cNvPr id="3" name="TextBox 87"/>
          <p:cNvSpPr txBox="1">
            <a:spLocks noChangeArrowheads="1"/>
          </p:cNvSpPr>
          <p:nvPr/>
        </p:nvSpPr>
        <p:spPr bwMode="auto">
          <a:xfrm>
            <a:off x="539552" y="1412776"/>
            <a:ext cx="7992888"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dirty="0" smtClean="0"/>
              <a:t>Filters </a:t>
            </a:r>
            <a:r>
              <a:rPr lang="en-CA" sz="2000" dirty="0"/>
              <a:t>with </a:t>
            </a:r>
            <a:r>
              <a:rPr lang="en-CA" sz="2000" b="1" dirty="0" smtClean="0"/>
              <a:t>Prompts</a:t>
            </a:r>
          </a:p>
          <a:p>
            <a:pPr marL="342900" indent="-342900" eaLnBrk="1" hangingPunct="1">
              <a:lnSpc>
                <a:spcPct val="150000"/>
              </a:lnSpc>
              <a:buFont typeface="Arial" panose="020B0604020202020204" pitchFamily="34" charset="0"/>
              <a:buChar char="•"/>
            </a:pPr>
            <a:endParaRPr lang="en-CA" sz="2000" b="1" dirty="0"/>
          </a:p>
          <a:p>
            <a:pPr marL="342900" indent="-342900" eaLnBrk="1" hangingPunct="1">
              <a:lnSpc>
                <a:spcPct val="150000"/>
              </a:lnSpc>
              <a:buFont typeface="Arial" panose="020B0604020202020204" pitchFamily="34" charset="0"/>
              <a:buChar char="•"/>
            </a:pPr>
            <a:endParaRPr lang="en-CA" sz="2000" b="1" dirty="0" smtClean="0"/>
          </a:p>
          <a:p>
            <a:pPr marL="342900" indent="-342900" eaLnBrk="1" hangingPunct="1">
              <a:lnSpc>
                <a:spcPct val="150000"/>
              </a:lnSpc>
              <a:buFont typeface="Arial" panose="020B0604020202020204" pitchFamily="34" charset="0"/>
              <a:buChar char="•"/>
            </a:pPr>
            <a:r>
              <a:rPr lang="en-CA" sz="2000" b="1" dirty="0" smtClean="0"/>
              <a:t>Prompt Properties</a:t>
            </a:r>
          </a:p>
          <a:p>
            <a:pPr marL="623888" lvl="1" indent="-342900" eaLnBrk="1" hangingPunct="1">
              <a:lnSpc>
                <a:spcPct val="150000"/>
              </a:lnSpc>
              <a:buFont typeface="Arial" panose="020B0604020202020204" pitchFamily="34" charset="0"/>
              <a:buChar char="•"/>
            </a:pPr>
            <a:r>
              <a:rPr lang="en-CA" sz="2000" dirty="0" smtClean="0"/>
              <a:t>Prompt with list of values</a:t>
            </a:r>
          </a:p>
          <a:p>
            <a:pPr marL="623888" lvl="1" indent="-342900" eaLnBrk="1" hangingPunct="1">
              <a:lnSpc>
                <a:spcPct val="150000"/>
              </a:lnSpc>
              <a:buFont typeface="Arial" panose="020B0604020202020204" pitchFamily="34" charset="0"/>
              <a:buChar char="•"/>
            </a:pPr>
            <a:r>
              <a:rPr lang="en-CA" sz="2000" dirty="0" smtClean="0"/>
              <a:t>Select only from list</a:t>
            </a:r>
          </a:p>
          <a:p>
            <a:pPr marL="623888" lvl="1" indent="-342900" eaLnBrk="1" hangingPunct="1">
              <a:lnSpc>
                <a:spcPct val="150000"/>
              </a:lnSpc>
              <a:buFont typeface="Arial" panose="020B0604020202020204" pitchFamily="34" charset="0"/>
              <a:buChar char="•"/>
            </a:pPr>
            <a:r>
              <a:rPr lang="en-CA" sz="2000" dirty="0" smtClean="0"/>
              <a:t>Keep last values selected</a:t>
            </a:r>
          </a:p>
          <a:p>
            <a:pPr marL="623888" lvl="1" indent="-342900" eaLnBrk="1" hangingPunct="1">
              <a:lnSpc>
                <a:spcPct val="150000"/>
              </a:lnSpc>
              <a:buFont typeface="Arial" panose="020B0604020202020204" pitchFamily="34" charset="0"/>
              <a:buChar char="•"/>
            </a:pPr>
            <a:r>
              <a:rPr lang="en-CA" sz="2000" dirty="0" smtClean="0"/>
              <a:t>Optional prompt</a:t>
            </a:r>
          </a:p>
          <a:p>
            <a:pPr eaLnBrk="1" hangingPunct="1"/>
            <a:endParaRPr lang="en-CA" sz="2000" b="1" dirty="0"/>
          </a:p>
        </p:txBody>
      </p:sp>
      <p:pic>
        <p:nvPicPr>
          <p:cNvPr id="4" name="Picture 3"/>
          <p:cNvPicPr/>
          <p:nvPr/>
        </p:nvPicPr>
        <p:blipFill>
          <a:blip r:embed="rId3"/>
          <a:stretch>
            <a:fillRect/>
          </a:stretch>
        </p:blipFill>
        <p:spPr>
          <a:xfrm>
            <a:off x="4067944" y="1772816"/>
            <a:ext cx="4761014" cy="1008112"/>
          </a:xfrm>
          <a:prstGeom prst="rect">
            <a:avLst/>
          </a:prstGeom>
          <a:ln>
            <a:solidFill>
              <a:schemeClr val="accent1"/>
            </a:solidFill>
          </a:ln>
        </p:spPr>
      </p:pic>
      <p:pic>
        <p:nvPicPr>
          <p:cNvPr id="5" name="Picture 4"/>
          <p:cNvPicPr>
            <a:picLocks noChangeAspect="1"/>
          </p:cNvPicPr>
          <p:nvPr/>
        </p:nvPicPr>
        <p:blipFill>
          <a:blip r:embed="rId4"/>
          <a:stretch>
            <a:fillRect/>
          </a:stretch>
        </p:blipFill>
        <p:spPr>
          <a:xfrm>
            <a:off x="4249338" y="3140968"/>
            <a:ext cx="4579620" cy="3444240"/>
          </a:xfrm>
          <a:prstGeom prst="rect">
            <a:avLst/>
          </a:prstGeom>
          <a:ln>
            <a:solidFill>
              <a:schemeClr val="accent1"/>
            </a:solidFill>
          </a:ln>
        </p:spPr>
      </p:pic>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1" name="Slide Number Placeholder 10"/>
          <p:cNvSpPr>
            <a:spLocks noGrp="1"/>
          </p:cNvSpPr>
          <p:nvPr>
            <p:ph type="sldNum" sz="quarter" idx="4"/>
          </p:nvPr>
        </p:nvSpPr>
        <p:spPr/>
        <p:txBody>
          <a:bodyPr/>
          <a:lstStyle/>
          <a:p>
            <a:pPr>
              <a:defRPr/>
            </a:pPr>
            <a:r>
              <a:rPr lang="en-CA" smtClean="0"/>
              <a:t>64 / 193</a:t>
            </a:r>
            <a:endParaRPr lang="en-CA" dirty="0"/>
          </a:p>
        </p:txBody>
      </p:sp>
    </p:spTree>
    <p:extLst>
      <p:ext uri="{BB962C8B-B14F-4D97-AF65-F5344CB8AC3E}">
        <p14:creationId xmlns:p14="http://schemas.microsoft.com/office/powerpoint/2010/main" val="31284830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Setting Query Filters (contd.)</a:t>
            </a:r>
            <a:endParaRPr lang="en-CA" dirty="0"/>
          </a:p>
        </p:txBody>
      </p:sp>
      <p:sp>
        <p:nvSpPr>
          <p:cNvPr id="3" name="TextBox 87"/>
          <p:cNvSpPr txBox="1">
            <a:spLocks noChangeArrowheads="1"/>
          </p:cNvSpPr>
          <p:nvPr/>
        </p:nvSpPr>
        <p:spPr bwMode="auto">
          <a:xfrm>
            <a:off x="539552" y="1412776"/>
            <a:ext cx="813690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buFont typeface="Arial" panose="020B0604020202020204" pitchFamily="34" charset="0"/>
              <a:buChar char="•"/>
            </a:pPr>
            <a:r>
              <a:rPr lang="en-CA" sz="2000" b="1" dirty="0" smtClean="0"/>
              <a:t>Complex Filters</a:t>
            </a:r>
            <a:r>
              <a:rPr lang="en-CA" sz="2000" dirty="0" smtClean="0"/>
              <a:t>: when there are more than one filter in the Query Filters using the </a:t>
            </a:r>
            <a:r>
              <a:rPr lang="en-CA" sz="2000" b="1" dirty="0" smtClean="0"/>
              <a:t>AND</a:t>
            </a:r>
            <a:r>
              <a:rPr lang="en-CA" sz="2000" dirty="0" smtClean="0"/>
              <a:t> operator. </a:t>
            </a:r>
          </a:p>
          <a:p>
            <a:pPr eaLnBrk="1" hangingPunct="1"/>
            <a:endParaRPr lang="en-CA" sz="2000" dirty="0" smtClean="0"/>
          </a:p>
          <a:p>
            <a:pPr marL="342900" indent="-342900" eaLnBrk="1" hangingPunct="1">
              <a:buFont typeface="Arial" panose="020B0604020202020204" pitchFamily="34" charset="0"/>
              <a:buChar char="•"/>
            </a:pPr>
            <a:r>
              <a:rPr lang="en-CA" sz="2000" dirty="0" smtClean="0"/>
              <a:t>Note</a:t>
            </a:r>
            <a:r>
              <a:rPr lang="en-CA" sz="2000" dirty="0"/>
              <a:t>: OR operator does not work on BEx Queries.</a:t>
            </a:r>
            <a:endParaRPr lang="en-CA" sz="2000" dirty="0" smtClean="0"/>
          </a:p>
          <a:p>
            <a:pPr marL="342900" indent="-342900" eaLnBrk="1" hangingPunct="1">
              <a:buFont typeface="Arial" panose="020B0604020202020204" pitchFamily="34" charset="0"/>
              <a:buChar char="•"/>
            </a:pPr>
            <a:endParaRPr lang="en-CA" sz="2000" b="1" dirty="0"/>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bwMode="auto">
          <a:xfrm>
            <a:off x="1378578" y="3152202"/>
            <a:ext cx="6458851" cy="1704762"/>
          </a:xfrm>
          <a:prstGeom prst="rect">
            <a:avLst/>
          </a:prstGeom>
          <a:noFill/>
          <a:ln>
            <a:solidFill>
              <a:schemeClr val="accent1"/>
            </a:solidFill>
          </a:ln>
        </p:spPr>
      </p:pic>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65 / 193</a:t>
            </a:r>
            <a:endParaRPr lang="en-CA" dirty="0"/>
          </a:p>
        </p:txBody>
      </p:sp>
    </p:spTree>
    <p:extLst>
      <p:ext uri="{BB962C8B-B14F-4D97-AF65-F5344CB8AC3E}">
        <p14:creationId xmlns:p14="http://schemas.microsoft.com/office/powerpoint/2010/main" val="1377174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5</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5</a:t>
            </a:r>
            <a:r>
              <a:rPr lang="en-CA" sz="2000" dirty="0">
                <a:effectLst>
                  <a:glow>
                    <a:srgbClr val="000000"/>
                  </a:glow>
                  <a:outerShdw sx="0" sy="0">
                    <a:srgbClr val="000000"/>
                  </a:outerShdw>
                  <a:reflection stA="0" endPos="0" fadeDir="0" sx="0" sy="0"/>
                </a:effectLst>
              </a:rPr>
              <a:t>: Adding Filters with </a:t>
            </a:r>
            <a:r>
              <a:rPr lang="en-CA" sz="2000" dirty="0" smtClean="0">
                <a:effectLst>
                  <a:glow>
                    <a:srgbClr val="000000"/>
                  </a:glow>
                  <a:outerShdw sx="0" sy="0">
                    <a:srgbClr val="000000"/>
                  </a:outerShdw>
                  <a:reflection stA="0" endPos="0" fadeDir="0" sx="0" sy="0"/>
                </a:effectLst>
              </a:rPr>
              <a:t>prompts </a:t>
            </a:r>
            <a:r>
              <a:rPr lang="en-CA" sz="2000" dirty="0">
                <a:effectLst>
                  <a:glow>
                    <a:srgbClr val="000000"/>
                  </a:glow>
                  <a:outerShdw sx="0" sy="0">
                    <a:srgbClr val="000000"/>
                  </a:outerShdw>
                  <a:reflection stA="0" endPos="0" fadeDir="0" sx="0" sy="0"/>
                </a:effectLst>
              </a:rPr>
              <a:t>to the WebI </a:t>
            </a:r>
            <a:r>
              <a:rPr lang="en-CA" sz="2000" dirty="0" smtClean="0">
                <a:effectLst>
                  <a:glow>
                    <a:srgbClr val="000000"/>
                  </a:glow>
                  <a:outerShdw sx="0" sy="0">
                    <a:srgbClr val="000000"/>
                  </a:outerShdw>
                  <a:reflection stA="0" endPos="0" fadeDir="0" sx="0" sy="0"/>
                </a:effectLst>
              </a:rPr>
              <a:t>Document.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create query filter with prompt.  This is an essential skill for an author when creating interactive WebI reports.</a:t>
            </a:r>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9" name="Slide Number Placeholder 8"/>
          <p:cNvSpPr>
            <a:spLocks noGrp="1"/>
          </p:cNvSpPr>
          <p:nvPr>
            <p:ph type="sldNum" sz="quarter" idx="4"/>
          </p:nvPr>
        </p:nvSpPr>
        <p:spPr/>
        <p:txBody>
          <a:bodyPr/>
          <a:lstStyle/>
          <a:p>
            <a:pPr>
              <a:defRPr/>
            </a:pPr>
            <a:r>
              <a:rPr lang="en-CA" smtClean="0"/>
              <a:t>66 / 193</a:t>
            </a:r>
            <a:endParaRPr lang="en-CA" dirty="0"/>
          </a:p>
        </p:txBody>
      </p:sp>
    </p:spTree>
    <p:extLst>
      <p:ext uri="{BB962C8B-B14F-4D97-AF65-F5344CB8AC3E}">
        <p14:creationId xmlns:p14="http://schemas.microsoft.com/office/powerpoint/2010/main" val="18728218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Data Preview</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Once the Result Objects are selected and Query Filters are added, you can click on the “</a:t>
            </a:r>
            <a:r>
              <a:rPr lang="en-US" sz="2000" b="1" dirty="0"/>
              <a:t>Refresh</a:t>
            </a:r>
            <a:r>
              <a:rPr lang="en-US" sz="2000" dirty="0"/>
              <a:t>” button in the “</a:t>
            </a:r>
            <a:r>
              <a:rPr lang="en-US" sz="2000" b="1" dirty="0"/>
              <a:t>Data Preview</a:t>
            </a:r>
            <a:r>
              <a:rPr lang="en-US" sz="2000" dirty="0"/>
              <a:t>” Panel to see what set of data you will be getting from the query.</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bwMode="auto">
          <a:xfrm>
            <a:off x="1274636" y="2732350"/>
            <a:ext cx="6523809" cy="1704762"/>
          </a:xfrm>
          <a:prstGeom prst="rect">
            <a:avLst/>
          </a:prstGeom>
          <a:noFill/>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67 / 193</a:t>
            </a:r>
            <a:endParaRPr lang="en-CA" dirty="0"/>
          </a:p>
        </p:txBody>
      </p:sp>
    </p:spTree>
    <p:extLst>
      <p:ext uri="{BB962C8B-B14F-4D97-AF65-F5344CB8AC3E}">
        <p14:creationId xmlns:p14="http://schemas.microsoft.com/office/powerpoint/2010/main" val="1391684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Edit Data Provider (Query)</a:t>
            </a:r>
            <a:endParaRPr lang="en-CA" dirty="0"/>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Once a query is run, </a:t>
            </a:r>
            <a:r>
              <a:rPr lang="en-US" sz="2000" dirty="0" err="1"/>
              <a:t>WebI</a:t>
            </a:r>
            <a:r>
              <a:rPr lang="en-US" sz="2000" dirty="0"/>
              <a:t> will bring you to the Report Panel. All of the objects you selected will appear in the “</a:t>
            </a:r>
            <a:r>
              <a:rPr lang="en-US" sz="2000" b="1" dirty="0"/>
              <a:t>Available Objects</a:t>
            </a:r>
            <a:r>
              <a:rPr lang="en-US" sz="2000" dirty="0"/>
              <a:t>” tab on the left-hand menu. </a:t>
            </a:r>
            <a:endParaRPr lang="en-CA" sz="2000" dirty="0"/>
          </a:p>
          <a:p>
            <a:r>
              <a:rPr lang="en-US" sz="2000" dirty="0"/>
              <a:t> </a:t>
            </a:r>
            <a:endParaRPr lang="en-CA" sz="2000" dirty="0"/>
          </a:p>
          <a:p>
            <a:r>
              <a:rPr lang="en-US" sz="2000" dirty="0"/>
              <a:t>To add, remove, or change an object from the query, you can click on the “</a:t>
            </a:r>
            <a:r>
              <a:rPr lang="en-US" sz="2000" b="1" dirty="0"/>
              <a:t>Edit Data Provider</a:t>
            </a:r>
            <a:r>
              <a:rPr lang="en-US" sz="2000" dirty="0"/>
              <a:t>” button. This will bring you back to the Query Panel screen.</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3088196" y="3659545"/>
            <a:ext cx="2895600" cy="2438400"/>
          </a:xfrm>
          <a:prstGeom prst="rect">
            <a:avLst/>
          </a:prstGeom>
          <a:noFill/>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5</a:t>
            </a:r>
            <a:endParaRPr lang="en-CA" sz="1100" dirty="0"/>
          </a:p>
        </p:txBody>
      </p:sp>
      <p:sp>
        <p:nvSpPr>
          <p:cNvPr id="10" name="Slide Number Placeholder 9"/>
          <p:cNvSpPr>
            <a:spLocks noGrp="1"/>
          </p:cNvSpPr>
          <p:nvPr>
            <p:ph type="sldNum" sz="quarter" idx="4"/>
          </p:nvPr>
        </p:nvSpPr>
        <p:spPr/>
        <p:txBody>
          <a:bodyPr/>
          <a:lstStyle/>
          <a:p>
            <a:pPr>
              <a:defRPr/>
            </a:pPr>
            <a:r>
              <a:rPr lang="en-CA" smtClean="0"/>
              <a:t>68 / 193</a:t>
            </a:r>
            <a:endParaRPr lang="en-CA" dirty="0"/>
          </a:p>
        </p:txBody>
      </p:sp>
    </p:spTree>
    <p:extLst>
      <p:ext uri="{BB962C8B-B14F-4D97-AF65-F5344CB8AC3E}">
        <p14:creationId xmlns:p14="http://schemas.microsoft.com/office/powerpoint/2010/main" val="3964718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6 – Report Panel</a:t>
            </a:r>
            <a:r>
              <a:rPr lang="en-CA" dirty="0"/>
              <a:t/>
            </a:r>
            <a:br>
              <a:rPr lang="en-CA" dirty="0"/>
            </a:br>
            <a:endParaRPr lang="en-CA" dirty="0"/>
          </a:p>
        </p:txBody>
      </p:sp>
      <p:sp>
        <p:nvSpPr>
          <p:cNvPr id="3" name="TextBox 87"/>
          <p:cNvSpPr txBox="1">
            <a:spLocks noChangeArrowheads="1"/>
          </p:cNvSpPr>
          <p:nvPr/>
        </p:nvSpPr>
        <p:spPr bwMode="auto">
          <a:xfrm>
            <a:off x="539552" y="1412776"/>
            <a:ext cx="7992888"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6.1</a:t>
            </a:r>
            <a:r>
              <a:rPr lang="en-CA" sz="2000" dirty="0"/>
              <a:t>.	Types of Tables</a:t>
            </a:r>
            <a:endParaRPr lang="en-CA" sz="2000" dirty="0" smtClean="0"/>
          </a:p>
          <a:p>
            <a:pPr eaLnBrk="1" hangingPunct="1">
              <a:lnSpc>
                <a:spcPct val="150000"/>
              </a:lnSpc>
            </a:pPr>
            <a:r>
              <a:rPr lang="en-CA" sz="2000" dirty="0" smtClean="0"/>
              <a:t>6.2</a:t>
            </a:r>
            <a:r>
              <a:rPr lang="en-CA" sz="2000" dirty="0"/>
              <a:t>.	Adding a Table to the Report</a:t>
            </a:r>
            <a:endParaRPr lang="en-CA" sz="2000" dirty="0" smtClean="0"/>
          </a:p>
          <a:p>
            <a:pPr eaLnBrk="1" hangingPunct="1">
              <a:lnSpc>
                <a:spcPct val="150000"/>
              </a:lnSpc>
            </a:pPr>
            <a:r>
              <a:rPr lang="en-CA" sz="2000" dirty="0"/>
              <a:t>6.3.	Types of </a:t>
            </a:r>
            <a:r>
              <a:rPr lang="en-CA" sz="2000" dirty="0" smtClean="0"/>
              <a:t>Charts</a:t>
            </a:r>
            <a:endParaRPr lang="en-CA" sz="2000" dirty="0"/>
          </a:p>
          <a:p>
            <a:pPr eaLnBrk="1" hangingPunct="1">
              <a:lnSpc>
                <a:spcPct val="150000"/>
              </a:lnSpc>
            </a:pPr>
            <a:r>
              <a:rPr lang="en-CA" sz="2000" dirty="0"/>
              <a:t>6.4.	Adding a Chart to the </a:t>
            </a:r>
            <a:r>
              <a:rPr lang="en-CA" sz="2000" dirty="0" smtClean="0"/>
              <a:t>Report</a:t>
            </a:r>
            <a:endParaRPr lang="en-CA" sz="2000" dirty="0"/>
          </a:p>
          <a:p>
            <a:pPr eaLnBrk="1" hangingPunct="1">
              <a:lnSpc>
                <a:spcPct val="150000"/>
              </a:lnSpc>
            </a:pPr>
            <a:r>
              <a:rPr lang="en-CA" sz="2000" dirty="0"/>
              <a:t>6.5.	Formatting the </a:t>
            </a:r>
            <a:r>
              <a:rPr lang="en-CA" sz="2000" dirty="0" smtClean="0"/>
              <a:t>Chart</a:t>
            </a:r>
          </a:p>
          <a:p>
            <a:pPr eaLnBrk="1" hangingPunct="1">
              <a:lnSpc>
                <a:spcPct val="150000"/>
              </a:lnSpc>
            </a:pPr>
            <a:r>
              <a:rPr lang="en-CA" sz="2000" dirty="0"/>
              <a:t>6.6.	Adding a Free-standing Cell to the </a:t>
            </a:r>
            <a:r>
              <a:rPr lang="en-CA" sz="2000" dirty="0" smtClean="0"/>
              <a:t>Report</a:t>
            </a:r>
            <a:endParaRPr lang="en-CA" sz="2000" dirty="0"/>
          </a:p>
          <a:p>
            <a:pPr eaLnBrk="1" hangingPunct="1">
              <a:lnSpc>
                <a:spcPct val="150000"/>
              </a:lnSpc>
            </a:pPr>
            <a:r>
              <a:rPr lang="en-CA" sz="2000" dirty="0"/>
              <a:t>6.7.	Adding a Comment to the </a:t>
            </a:r>
            <a:r>
              <a:rPr lang="en-CA" sz="2000" dirty="0" smtClean="0"/>
              <a:t>Report</a:t>
            </a:r>
            <a:endParaRPr lang="en-CA" sz="2000" dirty="0"/>
          </a:p>
        </p:txBody>
      </p:sp>
      <p:sp>
        <p:nvSpPr>
          <p:cNvPr id="8" name="Slide Number Placeholder 7"/>
          <p:cNvSpPr>
            <a:spLocks noGrp="1"/>
          </p:cNvSpPr>
          <p:nvPr>
            <p:ph type="sldNum" sz="quarter" idx="4"/>
          </p:nvPr>
        </p:nvSpPr>
        <p:spPr/>
        <p:txBody>
          <a:bodyPr/>
          <a:lstStyle/>
          <a:p>
            <a:pPr>
              <a:defRPr/>
            </a:pPr>
            <a:r>
              <a:rPr lang="en-CA" smtClean="0"/>
              <a:t>69 / 193</a:t>
            </a:r>
            <a:endParaRPr lang="en-CA" dirty="0"/>
          </a:p>
        </p:txBody>
      </p:sp>
    </p:spTree>
    <p:extLst>
      <p:ext uri="{BB962C8B-B14F-4D97-AF65-F5344CB8AC3E}">
        <p14:creationId xmlns:p14="http://schemas.microsoft.com/office/powerpoint/2010/main" val="13915768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CA" sz="2800" dirty="0" smtClean="0"/>
              <a:t>KPQ, KPI and CSF</a:t>
            </a:r>
            <a:endParaRPr lang="en-CA" sz="2800" dirty="0"/>
          </a:p>
        </p:txBody>
      </p:sp>
      <p:sp>
        <p:nvSpPr>
          <p:cNvPr id="3" name="TextBox 87"/>
          <p:cNvSpPr txBox="1">
            <a:spLocks noChangeArrowheads="1"/>
          </p:cNvSpPr>
          <p:nvPr/>
        </p:nvSpPr>
        <p:spPr bwMode="auto">
          <a:xfrm>
            <a:off x="539552" y="1412776"/>
            <a:ext cx="7992888"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Analytics is the discovery, interpretation, and communication of meaningful patterns of data. Command Analytics is the process of using data to inform key command decisions. </a:t>
            </a:r>
            <a:endParaRPr lang="en-US" sz="2000" dirty="0" smtClean="0"/>
          </a:p>
          <a:p>
            <a:endParaRPr lang="en-US" sz="2000" dirty="0"/>
          </a:p>
          <a:p>
            <a:r>
              <a:rPr lang="en-US" sz="2000" dirty="0" smtClean="0"/>
              <a:t>Key </a:t>
            </a:r>
            <a:r>
              <a:rPr lang="en-US" sz="2000" dirty="0"/>
              <a:t>Performance </a:t>
            </a:r>
            <a:r>
              <a:rPr lang="en-US" sz="2000" dirty="0" smtClean="0"/>
              <a:t>Question </a:t>
            </a:r>
            <a:r>
              <a:rPr lang="en-US" sz="2000" dirty="0"/>
              <a:t>(KPQ), Key Performance </a:t>
            </a:r>
            <a:r>
              <a:rPr lang="en-US" sz="2000" dirty="0" smtClean="0"/>
              <a:t>Indicator </a:t>
            </a:r>
            <a:r>
              <a:rPr lang="en-US" sz="2000" dirty="0"/>
              <a:t>(KPI</a:t>
            </a:r>
            <a:r>
              <a:rPr lang="en-US" sz="2000" dirty="0" smtClean="0"/>
              <a:t>) </a:t>
            </a:r>
            <a:r>
              <a:rPr lang="en-US" sz="2000" dirty="0"/>
              <a:t>and Critical Success </a:t>
            </a:r>
            <a:r>
              <a:rPr lang="en-US" sz="2000" dirty="0" smtClean="0"/>
              <a:t>Factor </a:t>
            </a:r>
            <a:r>
              <a:rPr lang="en-US" sz="2000" dirty="0"/>
              <a:t>(CSF) are important elements to Command Analytics. </a:t>
            </a:r>
            <a:endParaRPr lang="en-CA" sz="2000" dirty="0"/>
          </a:p>
          <a:p>
            <a:r>
              <a:rPr lang="en-US" sz="2000" dirty="0"/>
              <a:t> </a:t>
            </a:r>
            <a:endParaRPr lang="en-CA" sz="2000" dirty="0"/>
          </a:p>
          <a:p>
            <a:r>
              <a:rPr lang="en-US" sz="2000" dirty="0"/>
              <a:t>KPIs are the data that are essential in answering the </a:t>
            </a:r>
            <a:r>
              <a:rPr lang="en-US" sz="2000" dirty="0" smtClean="0"/>
              <a:t>KPQs. </a:t>
            </a:r>
            <a:r>
              <a:rPr lang="en-US" sz="2000" dirty="0"/>
              <a:t>Reports must provide graphical representation of the KPIs in order to answer the questions. </a:t>
            </a:r>
            <a:endParaRPr lang="en-CA" sz="2000" dirty="0"/>
          </a:p>
          <a:p>
            <a:r>
              <a:rPr lang="en-US" sz="2000" dirty="0"/>
              <a:t> </a:t>
            </a:r>
            <a:endParaRPr lang="en-CA" sz="2000" dirty="0"/>
          </a:p>
          <a:p>
            <a:r>
              <a:rPr lang="en-US" sz="2000" dirty="0"/>
              <a:t>However, unless there is a clear understanding of the desired outcomes of the KPQs, the KPIs will not answer the KPQs. </a:t>
            </a:r>
            <a:endParaRPr lang="en-US" sz="2000" dirty="0" smtClean="0"/>
          </a:p>
          <a:p>
            <a:endParaRPr lang="en-US" sz="2000" dirty="0"/>
          </a:p>
          <a:p>
            <a:r>
              <a:rPr lang="en-US" sz="2000" dirty="0" smtClean="0"/>
              <a:t>Certain </a:t>
            </a:r>
            <a:r>
              <a:rPr lang="en-US" sz="2000" dirty="0"/>
              <a:t>elements of data can be identified as CSFs, and reports with action plans can be created to address these elements. </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0" name="Slide Number Placeholder 9"/>
          <p:cNvSpPr>
            <a:spLocks noGrp="1"/>
          </p:cNvSpPr>
          <p:nvPr>
            <p:ph type="sldNum" sz="quarter" idx="4"/>
          </p:nvPr>
        </p:nvSpPr>
        <p:spPr/>
        <p:txBody>
          <a:bodyPr/>
          <a:lstStyle/>
          <a:p>
            <a:pPr>
              <a:defRPr/>
            </a:pPr>
            <a:r>
              <a:rPr lang="en-CA" smtClean="0"/>
              <a:t>7 / 193</a:t>
            </a:r>
            <a:endParaRPr lang="en-CA" dirty="0"/>
          </a:p>
        </p:txBody>
      </p:sp>
    </p:spTree>
    <p:extLst>
      <p:ext uri="{BB962C8B-B14F-4D97-AF65-F5344CB8AC3E}">
        <p14:creationId xmlns:p14="http://schemas.microsoft.com/office/powerpoint/2010/main" val="1102753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Types of Tables</a:t>
            </a:r>
          </a:p>
        </p:txBody>
      </p:sp>
      <p:sp>
        <p:nvSpPr>
          <p:cNvPr id="3" name="TextBox 87"/>
          <p:cNvSpPr txBox="1">
            <a:spLocks noChangeArrowheads="1"/>
          </p:cNvSpPr>
          <p:nvPr/>
        </p:nvSpPr>
        <p:spPr bwMode="auto">
          <a:xfrm>
            <a:off x="539552" y="1412776"/>
            <a:ext cx="7992888"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easiest and often most powerful way of displaying data is through tables. </a:t>
            </a:r>
            <a:r>
              <a:rPr lang="en-US" sz="2000" dirty="0" err="1"/>
              <a:t>WebI</a:t>
            </a:r>
            <a:r>
              <a:rPr lang="en-US" sz="2000" dirty="0"/>
              <a:t> provides few types of tables</a:t>
            </a:r>
            <a:r>
              <a:rPr lang="en-US" sz="2000" dirty="0" smtClean="0"/>
              <a:t>:</a:t>
            </a:r>
          </a:p>
          <a:p>
            <a:endParaRPr lang="en-US" sz="2000" dirty="0"/>
          </a:p>
          <a:p>
            <a:pPr marL="342900" lvl="0" indent="-342900">
              <a:buFont typeface="Arial" panose="020B0604020202020204" pitchFamily="34" charset="0"/>
              <a:buChar char="•"/>
            </a:pPr>
            <a:r>
              <a:rPr lang="en-US" sz="2000" b="1" dirty="0"/>
              <a:t>Vertical Table</a:t>
            </a:r>
            <a:r>
              <a:rPr lang="en-US" sz="2000" dirty="0"/>
              <a:t> with header cells on the top</a:t>
            </a:r>
          </a:p>
          <a:p>
            <a:pPr marL="342900" indent="-342900">
              <a:buFont typeface="Arial" panose="020B0604020202020204" pitchFamily="34" charset="0"/>
              <a:buChar char="•"/>
            </a:pPr>
            <a:endParaRPr lang="en-US" sz="2000" dirty="0"/>
          </a:p>
          <a:p>
            <a:pPr marL="342900" lvl="0" indent="-342900">
              <a:buFont typeface="Arial" panose="020B0604020202020204" pitchFamily="34" charset="0"/>
              <a:buChar char="•"/>
            </a:pPr>
            <a:r>
              <a:rPr lang="en-US" sz="2000" b="1" dirty="0"/>
              <a:t>Horizontal Tables</a:t>
            </a:r>
            <a:r>
              <a:rPr lang="en-US" sz="2000" dirty="0"/>
              <a:t> with header cells on the row (which are particularly helpful for financial and balance sheet reports)</a:t>
            </a:r>
          </a:p>
          <a:p>
            <a:pPr marL="342900" indent="-342900">
              <a:buFont typeface="Arial" panose="020B0604020202020204" pitchFamily="34" charset="0"/>
              <a:buChar char="•"/>
            </a:pPr>
            <a:endParaRPr lang="en-US" sz="2000" dirty="0"/>
          </a:p>
          <a:p>
            <a:pPr marL="342900" lvl="0" indent="-342900">
              <a:buFont typeface="Arial" panose="020B0604020202020204" pitchFamily="34" charset="0"/>
              <a:buChar char="•"/>
            </a:pPr>
            <a:r>
              <a:rPr lang="en-US" sz="2000" b="1" dirty="0"/>
              <a:t>Cross Tables</a:t>
            </a:r>
            <a:r>
              <a:rPr lang="en-US" sz="2000" dirty="0"/>
              <a:t> that show data in a matrix of column and row headers</a:t>
            </a:r>
          </a:p>
          <a:p>
            <a:pPr marL="342900" indent="-342900">
              <a:buFont typeface="Arial" panose="020B0604020202020204" pitchFamily="34" charset="0"/>
              <a:buChar char="•"/>
            </a:pPr>
            <a:endParaRPr lang="en-US" sz="2000" dirty="0"/>
          </a:p>
          <a:p>
            <a:pPr marL="342900" lvl="0" indent="-342900">
              <a:buFont typeface="Arial" panose="020B0604020202020204" pitchFamily="34" charset="0"/>
              <a:buChar char="•"/>
            </a:pPr>
            <a:r>
              <a:rPr lang="en-US" sz="2000" b="1" dirty="0"/>
              <a:t>Form</a:t>
            </a:r>
            <a:r>
              <a:rPr lang="en-US" sz="2000" dirty="0"/>
              <a:t> which are useful to display detailed information by certain dimension (like, customer or product)</a:t>
            </a: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70 / 193</a:t>
            </a:r>
            <a:endParaRPr lang="en-CA" dirty="0"/>
          </a:p>
        </p:txBody>
      </p:sp>
    </p:spTree>
    <p:extLst>
      <p:ext uri="{BB962C8B-B14F-4D97-AF65-F5344CB8AC3E}">
        <p14:creationId xmlns:p14="http://schemas.microsoft.com/office/powerpoint/2010/main" val="1642791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Adding a Table to the Report</a:t>
            </a:r>
          </a:p>
        </p:txBody>
      </p:sp>
      <p:sp>
        <p:nvSpPr>
          <p:cNvPr id="3" name="TextBox 87"/>
          <p:cNvSpPr txBox="1">
            <a:spLocks noChangeArrowheads="1"/>
          </p:cNvSpPr>
          <p:nvPr/>
        </p:nvSpPr>
        <p:spPr bwMode="auto">
          <a:xfrm>
            <a:off x="539552" y="1412776"/>
            <a:ext cx="7992888"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dirty="0" smtClean="0"/>
              <a:t>Create a table by selecting objects from Available Objects panel</a:t>
            </a:r>
          </a:p>
          <a:p>
            <a:pPr marL="342900" indent="-342900" eaLnBrk="1" hangingPunct="1">
              <a:lnSpc>
                <a:spcPct val="150000"/>
              </a:lnSpc>
              <a:buFont typeface="Arial" panose="020B0604020202020204" pitchFamily="34" charset="0"/>
              <a:buChar char="•"/>
            </a:pPr>
            <a:r>
              <a:rPr lang="en-CA" sz="2000" dirty="0" smtClean="0"/>
              <a:t>Create a blank table and then dropping the objects</a:t>
            </a:r>
          </a:p>
          <a:p>
            <a:pPr marL="342900" indent="-342900" eaLnBrk="1" hangingPunct="1">
              <a:lnSpc>
                <a:spcPct val="150000"/>
              </a:lnSpc>
              <a:buFont typeface="Arial" panose="020B0604020202020204" pitchFamily="34" charset="0"/>
              <a:buChar char="•"/>
            </a:pPr>
            <a:r>
              <a:rPr lang="en-CA" sz="2000" dirty="0" smtClean="0"/>
              <a:t>Various formatting options for the table:</a:t>
            </a:r>
          </a:p>
          <a:p>
            <a:pPr marL="1085850" lvl="1" indent="-342900" eaLnBrk="1" hangingPunct="1">
              <a:lnSpc>
                <a:spcPct val="150000"/>
              </a:lnSpc>
              <a:buFont typeface="Arial" panose="020B0604020202020204" pitchFamily="34" charset="0"/>
              <a:buChar char="•"/>
            </a:pPr>
            <a:r>
              <a:rPr lang="en-CA" sz="2000" dirty="0" smtClean="0"/>
              <a:t>Table Name</a:t>
            </a:r>
          </a:p>
          <a:p>
            <a:pPr marL="1085850" lvl="1" indent="-342900" eaLnBrk="1" hangingPunct="1">
              <a:lnSpc>
                <a:spcPct val="150000"/>
              </a:lnSpc>
              <a:buFont typeface="Arial" panose="020B0604020202020204" pitchFamily="34" charset="0"/>
              <a:buChar char="•"/>
            </a:pPr>
            <a:r>
              <a:rPr lang="en-CA" sz="2000" dirty="0" smtClean="0"/>
              <a:t>Show Table Header and Footer</a:t>
            </a:r>
          </a:p>
          <a:p>
            <a:pPr marL="1085850" lvl="1" indent="-342900" eaLnBrk="1" hangingPunct="1">
              <a:lnSpc>
                <a:spcPct val="150000"/>
              </a:lnSpc>
              <a:buFont typeface="Arial" panose="020B0604020202020204" pitchFamily="34" charset="0"/>
              <a:buChar char="•"/>
            </a:pPr>
            <a:r>
              <a:rPr lang="en-CA" sz="2000" dirty="0" smtClean="0"/>
              <a:t>Hide Always / when Empty / Formula</a:t>
            </a:r>
          </a:p>
          <a:p>
            <a:pPr marL="1085850" lvl="1" indent="-342900" eaLnBrk="1" hangingPunct="1">
              <a:lnSpc>
                <a:spcPct val="150000"/>
              </a:lnSpc>
              <a:buFont typeface="Arial" panose="020B0604020202020204" pitchFamily="34" charset="0"/>
              <a:buChar char="•"/>
            </a:pPr>
            <a:r>
              <a:rPr lang="en-CA" sz="2000" dirty="0" smtClean="0"/>
              <a:t>Border</a:t>
            </a:r>
          </a:p>
          <a:p>
            <a:pPr marL="1085850" lvl="1" indent="-342900" eaLnBrk="1" hangingPunct="1">
              <a:lnSpc>
                <a:spcPct val="150000"/>
              </a:lnSpc>
              <a:buFont typeface="Arial" panose="020B0604020202020204" pitchFamily="34" charset="0"/>
              <a:buChar char="•"/>
            </a:pPr>
            <a:r>
              <a:rPr lang="en-CA" sz="2000" dirty="0" smtClean="0"/>
              <a:t>Layout -&gt; Relative Position</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71 / 193</a:t>
            </a:r>
            <a:endParaRPr lang="en-CA" dirty="0"/>
          </a:p>
        </p:txBody>
      </p:sp>
    </p:spTree>
    <p:extLst>
      <p:ext uri="{BB962C8B-B14F-4D97-AF65-F5344CB8AC3E}">
        <p14:creationId xmlns:p14="http://schemas.microsoft.com/office/powerpoint/2010/main" val="33536906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a:t>
            </a:r>
            <a:r>
              <a:rPr lang="en-CA" dirty="0">
                <a:effectLst>
                  <a:glow>
                    <a:srgbClr val="000000"/>
                  </a:glow>
                  <a:outerShdw sx="0" sy="0">
                    <a:srgbClr val="000000"/>
                  </a:outerShdw>
                  <a:reflection stA="0" endPos="0" fadeDir="0" sx="0" sy="0"/>
                </a:effectLst>
              </a:rPr>
              <a:t>6</a:t>
            </a: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6</a:t>
            </a:r>
            <a:r>
              <a:rPr lang="en-CA" sz="2000" dirty="0">
                <a:effectLst>
                  <a:glow>
                    <a:srgbClr val="000000"/>
                  </a:glow>
                  <a:outerShdw sx="0" sy="0">
                    <a:srgbClr val="000000"/>
                  </a:outerShdw>
                  <a:reflection stA="0" endPos="0" fadeDir="0" sx="0" sy="0"/>
                </a:effectLst>
              </a:rPr>
              <a:t>: Create a WebI Document with a </a:t>
            </a:r>
            <a:r>
              <a:rPr lang="en-CA" sz="2000" dirty="0" smtClean="0">
                <a:effectLst>
                  <a:glow>
                    <a:srgbClr val="000000"/>
                  </a:glow>
                  <a:outerShdw sx="0" sy="0">
                    <a:srgbClr val="000000"/>
                  </a:outerShdw>
                  <a:reflection stA="0" endPos="0" fadeDir="0" sx="0" sy="0"/>
                </a:effectLst>
              </a:rPr>
              <a:t>table.</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CA" sz="2000" dirty="0"/>
              <a:t>The intent of this exercise is to create a table in your WebI document.  Tables are a necessary first step in visualizing data.  Once a table is created, it can be used to create other visualization objects (Exercise 7).</a:t>
            </a:r>
            <a:endParaRPr lang="en-US" sz="2000" dirty="0"/>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72 / 193</a:t>
            </a:r>
            <a:endParaRPr lang="en-CA" dirty="0"/>
          </a:p>
        </p:txBody>
      </p:sp>
    </p:spTree>
    <p:extLst>
      <p:ext uri="{BB962C8B-B14F-4D97-AF65-F5344CB8AC3E}">
        <p14:creationId xmlns:p14="http://schemas.microsoft.com/office/powerpoint/2010/main" val="27834136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Types of Charts</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err="1"/>
              <a:t>WebI</a:t>
            </a:r>
            <a:r>
              <a:rPr lang="en-US" sz="2000" dirty="0"/>
              <a:t> offers various different types of charts to graphically display your business information.</a:t>
            </a:r>
            <a:endParaRPr lang="en-CA" sz="2000" dirty="0"/>
          </a:p>
        </p:txBody>
      </p:sp>
      <p:sp>
        <p:nvSpPr>
          <p:cNvPr id="4" name="Rectangle 3"/>
          <p:cNvSpPr/>
          <p:nvPr/>
        </p:nvSpPr>
        <p:spPr>
          <a:xfrm>
            <a:off x="1763688" y="2120662"/>
            <a:ext cx="6120680" cy="3970318"/>
          </a:xfrm>
          <a:prstGeom prst="rect">
            <a:avLst/>
          </a:prstGeom>
        </p:spPr>
        <p:txBody>
          <a:bodyPr wrap="square" numCol="2">
            <a:spAutoFit/>
          </a:bodyPr>
          <a:lstStyle/>
          <a:p>
            <a:pPr marL="342900" lvl="0" indent="-342900">
              <a:lnSpc>
                <a:spcPct val="150000"/>
              </a:lnSpc>
              <a:spcAft>
                <a:spcPts val="0"/>
              </a:spcAft>
              <a:buFont typeface="Arial" panose="020B0604020202020204" pitchFamily="34" charset="0"/>
              <a:buChar char="•"/>
            </a:pPr>
            <a:r>
              <a:rPr lang="en-US" dirty="0">
                <a:ea typeface="Times New Roman" panose="02020603050405020304" pitchFamily="18" charset="0"/>
                <a:cs typeface="Arial" panose="020B0604020202020204" pitchFamily="34" charset="0"/>
              </a:rPr>
              <a:t>Bar </a:t>
            </a:r>
            <a:r>
              <a:rPr lang="en-US" dirty="0" smtClean="0">
                <a:ea typeface="Times New Roman" panose="02020603050405020304" pitchFamily="18" charset="0"/>
                <a:cs typeface="Arial" panose="020B0604020202020204" pitchFamily="34" charset="0"/>
              </a:rPr>
              <a:t>Charts</a:t>
            </a:r>
          </a:p>
          <a:p>
            <a:pPr marL="342900" indent="-342900">
              <a:lnSpc>
                <a:spcPct val="150000"/>
              </a:lnSpc>
              <a:spcAft>
                <a:spcPts val="0"/>
              </a:spcAft>
              <a:buFont typeface="Arial" panose="020B0604020202020204" pitchFamily="34" charset="0"/>
              <a:buChar char="•"/>
            </a:pPr>
            <a:r>
              <a:rPr lang="en-US" dirty="0"/>
              <a:t>Column Charts</a:t>
            </a:r>
          </a:p>
          <a:p>
            <a:pPr marL="342900" indent="-342900">
              <a:lnSpc>
                <a:spcPct val="150000"/>
              </a:lnSpc>
              <a:spcAft>
                <a:spcPts val="0"/>
              </a:spcAft>
              <a:buFont typeface="Arial" panose="020B0604020202020204" pitchFamily="34" charset="0"/>
              <a:buChar char="•"/>
            </a:pPr>
            <a:r>
              <a:rPr lang="en-US" dirty="0"/>
              <a:t>Gauge </a:t>
            </a:r>
          </a:p>
          <a:p>
            <a:pPr marL="342900" indent="-342900">
              <a:lnSpc>
                <a:spcPct val="150000"/>
              </a:lnSpc>
              <a:spcAft>
                <a:spcPts val="0"/>
              </a:spcAft>
              <a:buFont typeface="Arial" panose="020B0604020202020204" pitchFamily="34" charset="0"/>
              <a:buChar char="•"/>
            </a:pPr>
            <a:r>
              <a:rPr lang="en-US" dirty="0"/>
              <a:t>Geographic</a:t>
            </a:r>
          </a:p>
          <a:p>
            <a:pPr marL="342900" indent="-342900">
              <a:lnSpc>
                <a:spcPct val="150000"/>
              </a:lnSpc>
              <a:spcAft>
                <a:spcPts val="0"/>
              </a:spcAft>
              <a:buFont typeface="Arial" panose="020B0604020202020204" pitchFamily="34" charset="0"/>
              <a:buChar char="•"/>
            </a:pPr>
            <a:r>
              <a:rPr lang="en-US" dirty="0"/>
              <a:t>Line Charts</a:t>
            </a:r>
          </a:p>
          <a:p>
            <a:pPr marL="342900" indent="-342900">
              <a:lnSpc>
                <a:spcPct val="150000"/>
              </a:lnSpc>
              <a:spcAft>
                <a:spcPts val="0"/>
              </a:spcAft>
              <a:buFont typeface="Arial" panose="020B0604020202020204" pitchFamily="34" charset="0"/>
              <a:buChar char="•"/>
            </a:pPr>
            <a:r>
              <a:rPr lang="en-US" dirty="0" smtClean="0"/>
              <a:t>Map</a:t>
            </a:r>
            <a:endParaRPr lang="en-US" dirty="0"/>
          </a:p>
          <a:p>
            <a:pPr marL="342900" indent="-342900">
              <a:lnSpc>
                <a:spcPct val="150000"/>
              </a:lnSpc>
              <a:spcAft>
                <a:spcPts val="0"/>
              </a:spcAft>
              <a:buFont typeface="Arial" panose="020B0604020202020204" pitchFamily="34" charset="0"/>
              <a:buChar char="•"/>
            </a:pPr>
            <a:r>
              <a:rPr lang="en-US" dirty="0"/>
              <a:t>Pie </a:t>
            </a:r>
            <a:r>
              <a:rPr lang="en-US" dirty="0" smtClean="0"/>
              <a:t>Charts</a:t>
            </a:r>
          </a:p>
          <a:p>
            <a:pPr marL="342900" indent="-342900">
              <a:lnSpc>
                <a:spcPct val="150000"/>
              </a:lnSpc>
              <a:spcAft>
                <a:spcPts val="0"/>
              </a:spcAft>
              <a:buFont typeface="Arial" panose="020B0604020202020204" pitchFamily="34" charset="0"/>
              <a:buChar char="•"/>
            </a:pPr>
            <a:endParaRPr lang="en-CA" dirty="0" smtClean="0"/>
          </a:p>
          <a:p>
            <a:pPr marL="342900" indent="-342900">
              <a:lnSpc>
                <a:spcPct val="150000"/>
              </a:lnSpc>
              <a:spcAft>
                <a:spcPts val="0"/>
              </a:spcAft>
              <a:buFont typeface="Arial" panose="020B0604020202020204" pitchFamily="34" charset="0"/>
              <a:buChar char="•"/>
            </a:pPr>
            <a:endParaRPr lang="en-US" dirty="0" smtClean="0"/>
          </a:p>
          <a:p>
            <a:pPr marL="342900" indent="-342900">
              <a:lnSpc>
                <a:spcPct val="150000"/>
              </a:lnSpc>
              <a:spcAft>
                <a:spcPts val="0"/>
              </a:spcAft>
              <a:buFont typeface="Arial" panose="020B0604020202020204" pitchFamily="34" charset="0"/>
              <a:buChar char="•"/>
            </a:pPr>
            <a:r>
              <a:rPr lang="en-US" dirty="0" smtClean="0"/>
              <a:t>Point </a:t>
            </a:r>
            <a:r>
              <a:rPr lang="en-US" dirty="0"/>
              <a:t>Charts</a:t>
            </a:r>
          </a:p>
          <a:p>
            <a:pPr marL="342900" indent="-342900">
              <a:lnSpc>
                <a:spcPct val="150000"/>
              </a:lnSpc>
              <a:spcAft>
                <a:spcPts val="0"/>
              </a:spcAft>
              <a:buFont typeface="Arial" panose="020B0604020202020204" pitchFamily="34" charset="0"/>
              <a:buChar char="•"/>
            </a:pPr>
            <a:r>
              <a:rPr lang="en-US" dirty="0"/>
              <a:t>Tile</a:t>
            </a:r>
          </a:p>
          <a:p>
            <a:pPr marL="342900" indent="-342900">
              <a:lnSpc>
                <a:spcPct val="150000"/>
              </a:lnSpc>
              <a:spcAft>
                <a:spcPts val="0"/>
              </a:spcAft>
              <a:buFont typeface="Arial" panose="020B0604020202020204" pitchFamily="34" charset="0"/>
              <a:buChar char="•"/>
            </a:pPr>
            <a:r>
              <a:rPr lang="en-US" dirty="0"/>
              <a:t>Waterfall Chart</a:t>
            </a:r>
          </a:p>
          <a:p>
            <a:pPr marL="342900" lvl="0" indent="-342900">
              <a:lnSpc>
                <a:spcPct val="150000"/>
              </a:lnSpc>
              <a:spcAft>
                <a:spcPts val="0"/>
              </a:spcAft>
              <a:buFont typeface="Arial" panose="020B0604020202020204" pitchFamily="34" charset="0"/>
              <a:buChar char="•"/>
            </a:pPr>
            <a:r>
              <a:rPr lang="en-US" dirty="0"/>
              <a:t>Tag Cloud </a:t>
            </a:r>
            <a:r>
              <a:rPr lang="en-US" dirty="0" smtClean="0"/>
              <a:t>Chart</a:t>
            </a:r>
          </a:p>
          <a:p>
            <a:pPr marL="342900" indent="-342900">
              <a:lnSpc>
                <a:spcPct val="150000"/>
              </a:lnSpc>
              <a:spcAft>
                <a:spcPts val="0"/>
              </a:spcAft>
              <a:buFont typeface="Arial" panose="020B0604020202020204" pitchFamily="34" charset="0"/>
              <a:buChar char="•"/>
            </a:pPr>
            <a:r>
              <a:rPr lang="en-US" dirty="0"/>
              <a:t>Radar Chart</a:t>
            </a:r>
          </a:p>
          <a:p>
            <a:pPr marL="342900" lvl="0" indent="-342900">
              <a:lnSpc>
                <a:spcPct val="150000"/>
              </a:lnSpc>
              <a:spcAft>
                <a:spcPts val="0"/>
              </a:spcAft>
              <a:buFont typeface="Arial" panose="020B0604020202020204" pitchFamily="34" charset="0"/>
              <a:buChar char="•"/>
            </a:pPr>
            <a:r>
              <a:rPr lang="en-US" dirty="0"/>
              <a:t>Box Plot </a:t>
            </a:r>
            <a:r>
              <a:rPr lang="en-US" dirty="0" smtClean="0"/>
              <a:t>Chart</a:t>
            </a:r>
          </a:p>
          <a:p>
            <a:pPr marL="342900" lvl="0" indent="-342900">
              <a:lnSpc>
                <a:spcPct val="150000"/>
              </a:lnSpc>
              <a:spcAft>
                <a:spcPts val="0"/>
              </a:spcAft>
              <a:buFont typeface="Symbol" panose="05050102010706020507" pitchFamily="18" charset="2"/>
              <a:buChar char=""/>
            </a:pPr>
            <a:endParaRPr lang="en-CA" dirty="0" smtClean="0">
              <a:effectLst/>
              <a:latin typeface="Bookman Old Style" panose="02050604050505020204" pitchFamily="18" charset="0"/>
              <a:ea typeface="Times New Roman" panose="02020603050405020304" pitchFamily="18" charset="0"/>
              <a:cs typeface="Times New Roman" panose="02020603050405020304" pitchFamily="18" charset="0"/>
            </a:endParaRPr>
          </a:p>
          <a:p>
            <a:pPr marL="342900" lvl="0" indent="-342900">
              <a:spcAft>
                <a:spcPts val="0"/>
              </a:spcAft>
              <a:buFont typeface="Symbol" panose="05050102010706020507" pitchFamily="18" charset="2"/>
              <a:buChar char=""/>
            </a:pPr>
            <a:endParaRPr lang="en-US"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pic>
        <p:nvPicPr>
          <p:cNvPr id="7" name="Picture 6"/>
          <p:cNvPicPr>
            <a:picLocks noChangeAspect="1"/>
          </p:cNvPicPr>
          <p:nvPr/>
        </p:nvPicPr>
        <p:blipFill>
          <a:blip r:embed="rId3"/>
          <a:stretch>
            <a:fillRect/>
          </a:stretch>
        </p:blipFill>
        <p:spPr>
          <a:xfrm>
            <a:off x="2411760" y="5301208"/>
            <a:ext cx="4444572" cy="924471"/>
          </a:xfrm>
          <a:prstGeom prst="rect">
            <a:avLst/>
          </a:prstGeom>
          <a:ln>
            <a:solidFill>
              <a:schemeClr val="accent1"/>
            </a:solidFill>
          </a:ln>
        </p:spPr>
      </p:pic>
      <p:sp>
        <p:nvSpPr>
          <p:cNvPr id="11" name="Slide Number Placeholder 10"/>
          <p:cNvSpPr>
            <a:spLocks noGrp="1"/>
          </p:cNvSpPr>
          <p:nvPr>
            <p:ph type="sldNum" sz="quarter" idx="4"/>
          </p:nvPr>
        </p:nvSpPr>
        <p:spPr/>
        <p:txBody>
          <a:bodyPr/>
          <a:lstStyle/>
          <a:p>
            <a:pPr>
              <a:defRPr/>
            </a:pPr>
            <a:r>
              <a:rPr lang="en-CA" smtClean="0"/>
              <a:t>73 / 193</a:t>
            </a:r>
            <a:endParaRPr lang="en-CA" dirty="0"/>
          </a:p>
        </p:txBody>
      </p:sp>
    </p:spTree>
    <p:extLst>
      <p:ext uri="{BB962C8B-B14F-4D97-AF65-F5344CB8AC3E}">
        <p14:creationId xmlns:p14="http://schemas.microsoft.com/office/powerpoint/2010/main" val="10742560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74 / 193</a:t>
            </a:r>
            <a:endParaRPr lang="en-CA"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497" y="1217837"/>
            <a:ext cx="7668997" cy="5378553"/>
          </a:xfrm>
          <a:prstGeom prst="rect">
            <a:avLst/>
          </a:prstGeom>
          <a:ln>
            <a:solidFill>
              <a:schemeClr val="accent1"/>
            </a:solidFill>
          </a:ln>
        </p:spPr>
      </p:pic>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Choosing the right type of Chart</a:t>
            </a:r>
            <a:endParaRPr lang="en-CA" dirty="0">
              <a:effectLst>
                <a:glow>
                  <a:srgbClr val="000000"/>
                </a:glow>
                <a:outerShdw sx="0" sy="0">
                  <a:srgbClr val="000000"/>
                </a:outerShdw>
                <a:reflection stA="0" endPos="0" fadeDir="0" sx="0" sy="0"/>
              </a:effectLst>
            </a:endParaRPr>
          </a:p>
        </p:txBody>
      </p:sp>
    </p:spTree>
    <p:extLst>
      <p:ext uri="{BB962C8B-B14F-4D97-AF65-F5344CB8AC3E}">
        <p14:creationId xmlns:p14="http://schemas.microsoft.com/office/powerpoint/2010/main" val="2222939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Adding a Chart to the Report</a:t>
            </a:r>
          </a:p>
        </p:txBody>
      </p:sp>
      <p:sp>
        <p:nvSpPr>
          <p:cNvPr id="3" name="TextBox 87"/>
          <p:cNvSpPr txBox="1">
            <a:spLocks noChangeArrowheads="1"/>
          </p:cNvSpPr>
          <p:nvPr/>
        </p:nvSpPr>
        <p:spPr bwMode="auto">
          <a:xfrm>
            <a:off x="539552" y="1412776"/>
            <a:ext cx="7992888"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dirty="0" smtClean="0"/>
              <a:t>Create </a:t>
            </a:r>
            <a:r>
              <a:rPr lang="en-CA" sz="2000" dirty="0"/>
              <a:t>a </a:t>
            </a:r>
            <a:r>
              <a:rPr lang="en-CA" sz="2000" dirty="0" smtClean="0"/>
              <a:t>chart by creating a table from </a:t>
            </a:r>
            <a:r>
              <a:rPr lang="en-CA" sz="2000" dirty="0"/>
              <a:t>Available </a:t>
            </a:r>
            <a:r>
              <a:rPr lang="en-CA" sz="2000" dirty="0" smtClean="0"/>
              <a:t>Objects first</a:t>
            </a:r>
            <a:endParaRPr lang="en-CA" sz="2000" dirty="0"/>
          </a:p>
          <a:p>
            <a:pPr marL="342900" indent="-342900" eaLnBrk="1" hangingPunct="1">
              <a:lnSpc>
                <a:spcPct val="150000"/>
              </a:lnSpc>
              <a:buFont typeface="Arial" panose="020B0604020202020204" pitchFamily="34" charset="0"/>
              <a:buChar char="•"/>
            </a:pPr>
            <a:r>
              <a:rPr lang="en-CA" sz="2000" dirty="0" smtClean="0"/>
              <a:t>Create a blank chart and then dropping the objects</a:t>
            </a:r>
          </a:p>
          <a:p>
            <a:pPr marL="342900" indent="-342900" eaLnBrk="1" hangingPunct="1">
              <a:lnSpc>
                <a:spcPct val="150000"/>
              </a:lnSpc>
              <a:buFont typeface="Arial" panose="020B0604020202020204" pitchFamily="34" charset="0"/>
              <a:buChar char="•"/>
            </a:pPr>
            <a:r>
              <a:rPr lang="en-CA" sz="2000" dirty="0" smtClean="0"/>
              <a:t>Various </a:t>
            </a:r>
            <a:r>
              <a:rPr lang="en-CA" sz="2000" dirty="0"/>
              <a:t>formatting options for the </a:t>
            </a:r>
            <a:r>
              <a:rPr lang="en-CA" sz="2000" dirty="0" smtClean="0"/>
              <a:t>chart:</a:t>
            </a:r>
            <a:endParaRPr lang="en-CA" sz="2000" dirty="0"/>
          </a:p>
          <a:p>
            <a:pPr marL="1085850" lvl="1" indent="-342900" eaLnBrk="1" hangingPunct="1">
              <a:lnSpc>
                <a:spcPct val="150000"/>
              </a:lnSpc>
              <a:buFont typeface="Arial" panose="020B0604020202020204" pitchFamily="34" charset="0"/>
              <a:buChar char="•"/>
            </a:pPr>
            <a:r>
              <a:rPr lang="en-CA" sz="2000" dirty="0" smtClean="0"/>
              <a:t>Chart Title, Category Axis Title, Value Axis Title</a:t>
            </a:r>
            <a:endParaRPr lang="en-CA" sz="2000" dirty="0"/>
          </a:p>
          <a:p>
            <a:pPr marL="1085850" lvl="1" indent="-342900" eaLnBrk="1" hangingPunct="1">
              <a:lnSpc>
                <a:spcPct val="150000"/>
              </a:lnSpc>
              <a:buFont typeface="Arial" panose="020B0604020202020204" pitchFamily="34" charset="0"/>
              <a:buChar char="•"/>
            </a:pPr>
            <a:r>
              <a:rPr lang="en-CA" sz="2000" dirty="0"/>
              <a:t>Show Table Header and Footer</a:t>
            </a:r>
          </a:p>
          <a:p>
            <a:pPr marL="1085850" lvl="1" indent="-342900" eaLnBrk="1" hangingPunct="1">
              <a:lnSpc>
                <a:spcPct val="150000"/>
              </a:lnSpc>
              <a:buFont typeface="Arial" panose="020B0604020202020204" pitchFamily="34" charset="0"/>
              <a:buChar char="•"/>
            </a:pPr>
            <a:r>
              <a:rPr lang="en-CA" sz="2000" dirty="0"/>
              <a:t>Hide Always / when Empty / Formula</a:t>
            </a:r>
          </a:p>
          <a:p>
            <a:pPr marL="1085850" lvl="1" indent="-342900" eaLnBrk="1" hangingPunct="1">
              <a:lnSpc>
                <a:spcPct val="150000"/>
              </a:lnSpc>
              <a:buFont typeface="Arial" panose="020B0604020202020204" pitchFamily="34" charset="0"/>
              <a:buChar char="•"/>
            </a:pPr>
            <a:r>
              <a:rPr lang="en-CA" sz="2000" dirty="0"/>
              <a:t>Border</a:t>
            </a:r>
          </a:p>
          <a:p>
            <a:pPr marL="1085850" lvl="1" indent="-342900" eaLnBrk="1" hangingPunct="1">
              <a:lnSpc>
                <a:spcPct val="150000"/>
              </a:lnSpc>
              <a:buFont typeface="Arial" panose="020B0604020202020204" pitchFamily="34" charset="0"/>
              <a:buChar char="•"/>
            </a:pPr>
            <a:r>
              <a:rPr lang="en-CA" sz="2000" dirty="0"/>
              <a:t>Layout -&gt; Relative </a:t>
            </a:r>
            <a:r>
              <a:rPr lang="en-CA" sz="2000" dirty="0" smtClean="0"/>
              <a:t>Position</a:t>
            </a: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75 / 193</a:t>
            </a:r>
            <a:endParaRPr lang="en-CA" dirty="0"/>
          </a:p>
        </p:txBody>
      </p:sp>
    </p:spTree>
    <p:extLst>
      <p:ext uri="{BB962C8B-B14F-4D97-AF65-F5344CB8AC3E}">
        <p14:creationId xmlns:p14="http://schemas.microsoft.com/office/powerpoint/2010/main" val="363397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7</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7</a:t>
            </a:r>
            <a:r>
              <a:rPr lang="en-CA" sz="2000" dirty="0">
                <a:effectLst>
                  <a:glow>
                    <a:srgbClr val="000000"/>
                  </a:glow>
                  <a:outerShdw sx="0" sy="0">
                    <a:srgbClr val="000000"/>
                  </a:outerShdw>
                  <a:reflection stA="0" endPos="0" fadeDir="0" sx="0" sy="0"/>
                </a:effectLst>
              </a:rPr>
              <a:t>: Create a Web Intelligence Document with </a:t>
            </a:r>
            <a:r>
              <a:rPr lang="en-CA" sz="2000" dirty="0" smtClean="0">
                <a:effectLst>
                  <a:glow>
                    <a:srgbClr val="000000"/>
                  </a:glow>
                  <a:outerShdw sx="0" sy="0">
                    <a:srgbClr val="000000"/>
                  </a:outerShdw>
                  <a:reflection stA="0" endPos="0" fadeDir="0" sx="0" sy="0"/>
                </a:effectLst>
              </a:rPr>
              <a:t>Chart.</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CA" sz="2000" dirty="0"/>
              <a:t>The intent of this exercise is to create a chart in your WebI document as well as modify the chart’s settings. </a:t>
            </a:r>
            <a:r>
              <a:rPr lang="en-US" sz="2000" dirty="0"/>
              <a:t>Charts are used to visually show variation between various data points which is a useful tool in quickly reviewing information.</a:t>
            </a:r>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9" name="Slide Number Placeholder 8"/>
          <p:cNvSpPr>
            <a:spLocks noGrp="1"/>
          </p:cNvSpPr>
          <p:nvPr>
            <p:ph type="sldNum" sz="quarter" idx="4"/>
          </p:nvPr>
        </p:nvSpPr>
        <p:spPr/>
        <p:txBody>
          <a:bodyPr/>
          <a:lstStyle/>
          <a:p>
            <a:pPr>
              <a:defRPr/>
            </a:pPr>
            <a:r>
              <a:rPr lang="en-CA" smtClean="0"/>
              <a:t>76 / 193</a:t>
            </a:r>
            <a:endParaRPr lang="en-CA" dirty="0"/>
          </a:p>
        </p:txBody>
      </p:sp>
    </p:spTree>
    <p:extLst>
      <p:ext uri="{BB962C8B-B14F-4D97-AF65-F5344CB8AC3E}">
        <p14:creationId xmlns:p14="http://schemas.microsoft.com/office/powerpoint/2010/main" val="2303448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Miscellaneous Chart Options</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b="1" dirty="0" smtClean="0">
                <a:effectLst>
                  <a:glow>
                    <a:srgbClr val="000000"/>
                  </a:glow>
                  <a:outerShdw sx="0" sy="0">
                    <a:srgbClr val="000000"/>
                  </a:outerShdw>
                  <a:reflection stA="0" endPos="0" fadeDir="0" sx="0" sy="0"/>
                </a:effectLst>
              </a:rPr>
              <a:t>Assign </a:t>
            </a:r>
            <a:r>
              <a:rPr lang="en-CA" sz="2000" b="1" dirty="0">
                <a:effectLst>
                  <a:glow>
                    <a:srgbClr val="000000"/>
                  </a:glow>
                  <a:outerShdw sx="0" sy="0">
                    <a:srgbClr val="000000"/>
                  </a:outerShdw>
                  <a:reflection stA="0" endPos="0" fadeDir="0" sx="0" sy="0"/>
                </a:effectLst>
              </a:rPr>
              <a:t>Data -&gt; Regional Color</a:t>
            </a:r>
          </a:p>
          <a:p>
            <a:pPr marL="342900" indent="-342900" eaLnBrk="1" hangingPunct="1">
              <a:lnSpc>
                <a:spcPct val="150000"/>
              </a:lnSpc>
              <a:buFont typeface="Arial" panose="020B0604020202020204" pitchFamily="34" charset="0"/>
              <a:buChar char="•"/>
            </a:pPr>
            <a:r>
              <a:rPr lang="en-CA" sz="2000" b="1" dirty="0" smtClean="0">
                <a:effectLst>
                  <a:glow>
                    <a:srgbClr val="000000"/>
                  </a:glow>
                  <a:outerShdw sx="0" sy="0">
                    <a:srgbClr val="000000"/>
                  </a:outerShdw>
                  <a:reflection stA="0" endPos="0" fadeDir="0" sx="0" sy="0"/>
                </a:effectLst>
              </a:rPr>
              <a:t>Assign Data -&gt; Format Number</a:t>
            </a:r>
            <a:endParaRPr lang="en-CA" sz="2000" b="1" dirty="0">
              <a:effectLst>
                <a:glow>
                  <a:srgbClr val="000000"/>
                </a:glow>
                <a:outerShdw sx="0" sy="0">
                  <a:srgbClr val="000000"/>
                </a:outerShdw>
                <a:reflection stA="0" endPos="0" fadeDir="0" sx="0" sy="0"/>
              </a:effectLst>
            </a:endParaRPr>
          </a:p>
          <a:p>
            <a:pPr marL="342900" indent="-342900" eaLnBrk="1" hangingPunct="1">
              <a:buFont typeface="Arial" panose="020B0604020202020204" pitchFamily="34" charset="0"/>
              <a:buChar char="•"/>
            </a:pPr>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pic>
        <p:nvPicPr>
          <p:cNvPr id="9" name="Picture 8"/>
          <p:cNvPicPr>
            <a:picLocks noChangeAspect="1"/>
          </p:cNvPicPr>
          <p:nvPr/>
        </p:nvPicPr>
        <p:blipFill>
          <a:blip r:embed="rId3"/>
          <a:stretch>
            <a:fillRect/>
          </a:stretch>
        </p:blipFill>
        <p:spPr>
          <a:xfrm>
            <a:off x="4695067" y="1882880"/>
            <a:ext cx="3960440" cy="4281811"/>
          </a:xfrm>
          <a:prstGeom prst="rect">
            <a:avLst/>
          </a:prstGeom>
        </p:spPr>
      </p:pic>
      <p:sp>
        <p:nvSpPr>
          <p:cNvPr id="10" name="Slide Number Placeholder 9"/>
          <p:cNvSpPr>
            <a:spLocks noGrp="1"/>
          </p:cNvSpPr>
          <p:nvPr>
            <p:ph type="sldNum" sz="quarter" idx="4"/>
          </p:nvPr>
        </p:nvSpPr>
        <p:spPr/>
        <p:txBody>
          <a:bodyPr/>
          <a:lstStyle/>
          <a:p>
            <a:pPr>
              <a:defRPr/>
            </a:pPr>
            <a:r>
              <a:rPr lang="en-CA" smtClean="0"/>
              <a:t>77 / 193</a:t>
            </a:r>
            <a:endParaRPr lang="en-CA" dirty="0"/>
          </a:p>
        </p:txBody>
      </p:sp>
    </p:spTree>
    <p:extLst>
      <p:ext uri="{BB962C8B-B14F-4D97-AF65-F5344CB8AC3E}">
        <p14:creationId xmlns:p14="http://schemas.microsoft.com/office/powerpoint/2010/main" val="37999705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a:effectLst>
                  <a:glow>
                    <a:srgbClr val="000000"/>
                  </a:glow>
                  <a:outerShdw sx="0" sy="0">
                    <a:srgbClr val="000000"/>
                  </a:outerShdw>
                  <a:reflection stA="0" endPos="0" fadeDir="0" sx="0" sy="0"/>
                </a:effectLst>
              </a:rPr>
              <a:t>Miscellaneous </a:t>
            </a:r>
            <a:r>
              <a:rPr lang="en-CA" dirty="0" smtClean="0">
                <a:effectLst>
                  <a:glow>
                    <a:srgbClr val="000000"/>
                  </a:glow>
                  <a:outerShdw sx="0" sy="0">
                    <a:srgbClr val="000000"/>
                  </a:outerShdw>
                  <a:reflection stA="0" endPos="0" fadeDir="0" sx="0" sy="0"/>
                </a:effectLst>
              </a:rPr>
              <a:t>Chart Options (contd.)</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b="1" dirty="0" smtClean="0">
                <a:effectLst>
                  <a:glow>
                    <a:srgbClr val="000000"/>
                  </a:glow>
                  <a:outerShdw sx="0" sy="0">
                    <a:srgbClr val="000000"/>
                  </a:outerShdw>
                  <a:reflection stA="0" endPos="0" fadeDir="0" sx="0" sy="0"/>
                </a:effectLst>
              </a:rPr>
              <a:t>Turn into -&gt; More Transformations</a:t>
            </a:r>
          </a:p>
          <a:p>
            <a:pPr marL="342900" indent="-342900" eaLnBrk="1" hangingPunct="1">
              <a:lnSpc>
                <a:spcPct val="150000"/>
              </a:lnSpc>
              <a:buFont typeface="Arial" panose="020B0604020202020204" pitchFamily="34" charset="0"/>
              <a:buChar char="•"/>
            </a:pPr>
            <a:r>
              <a:rPr lang="en-CA" sz="2000" b="1" dirty="0" smtClean="0">
                <a:effectLst>
                  <a:glow>
                    <a:srgbClr val="000000"/>
                  </a:glow>
                  <a:outerShdw sx="0" sy="0">
                    <a:srgbClr val="000000"/>
                  </a:outerShdw>
                  <a:reflection stA="0" endPos="0" fadeDir="0" sx="0" sy="0"/>
                </a:effectLst>
              </a:rPr>
              <a:t>Format Data Series -&gt; Series Color </a:t>
            </a:r>
          </a:p>
          <a:p>
            <a:pPr marL="342900" indent="-342900" eaLnBrk="1" hangingPunct="1">
              <a:lnSpc>
                <a:spcPct val="150000"/>
              </a:lnSpc>
              <a:buFont typeface="Arial" panose="020B0604020202020204" pitchFamily="34" charset="0"/>
              <a:buChar char="•"/>
            </a:pPr>
            <a:r>
              <a:rPr lang="en-CA" sz="2000" b="1" dirty="0" smtClean="0">
                <a:effectLst>
                  <a:glow>
                    <a:srgbClr val="000000"/>
                  </a:glow>
                  <a:outerShdw sx="0" sy="0">
                    <a:srgbClr val="000000"/>
                  </a:outerShdw>
                  <a:reflection stA="0" endPos="0" fadeDir="0" sx="0" sy="0"/>
                </a:effectLst>
              </a:rPr>
              <a:t>Series settings over Chart Settings</a:t>
            </a:r>
          </a:p>
          <a:p>
            <a:pPr marL="342900" indent="-342900" eaLnBrk="1" hangingPunct="1">
              <a:buFont typeface="Arial" panose="020B0604020202020204" pitchFamily="34" charset="0"/>
              <a:buChar char="•"/>
            </a:pPr>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pic>
        <p:nvPicPr>
          <p:cNvPr id="8" name="Picture 7"/>
          <p:cNvPicPr>
            <a:picLocks noChangeAspect="1"/>
          </p:cNvPicPr>
          <p:nvPr/>
        </p:nvPicPr>
        <p:blipFill>
          <a:blip r:embed="rId3"/>
          <a:stretch>
            <a:fillRect/>
          </a:stretch>
        </p:blipFill>
        <p:spPr>
          <a:xfrm>
            <a:off x="5383667" y="1844824"/>
            <a:ext cx="3137520" cy="3348141"/>
          </a:xfrm>
          <a:prstGeom prst="rect">
            <a:avLst/>
          </a:prstGeom>
          <a:ln>
            <a:solidFill>
              <a:schemeClr val="accent1"/>
            </a:solidFill>
          </a:ln>
        </p:spPr>
      </p:pic>
      <p:pic>
        <p:nvPicPr>
          <p:cNvPr id="6" name="Picture 5"/>
          <p:cNvPicPr>
            <a:picLocks noChangeAspect="1"/>
          </p:cNvPicPr>
          <p:nvPr/>
        </p:nvPicPr>
        <p:blipFill>
          <a:blip r:embed="rId4"/>
          <a:stretch>
            <a:fillRect/>
          </a:stretch>
        </p:blipFill>
        <p:spPr>
          <a:xfrm>
            <a:off x="1187624" y="2994651"/>
            <a:ext cx="3998021" cy="3587605"/>
          </a:xfrm>
          <a:prstGeom prst="rect">
            <a:avLst/>
          </a:prstGeom>
          <a:ln>
            <a:solidFill>
              <a:schemeClr val="accent1"/>
            </a:solidFill>
          </a:ln>
        </p:spPr>
      </p:pic>
      <p:sp>
        <p:nvSpPr>
          <p:cNvPr id="11" name="Slide Number Placeholder 10"/>
          <p:cNvSpPr>
            <a:spLocks noGrp="1"/>
          </p:cNvSpPr>
          <p:nvPr>
            <p:ph type="sldNum" sz="quarter" idx="4"/>
          </p:nvPr>
        </p:nvSpPr>
        <p:spPr/>
        <p:txBody>
          <a:bodyPr/>
          <a:lstStyle/>
          <a:p>
            <a:pPr>
              <a:defRPr/>
            </a:pPr>
            <a:r>
              <a:rPr lang="en-CA" smtClean="0"/>
              <a:t>78 / 193</a:t>
            </a:r>
            <a:endParaRPr lang="en-CA" dirty="0"/>
          </a:p>
        </p:txBody>
      </p:sp>
    </p:spTree>
    <p:extLst>
      <p:ext uri="{BB962C8B-B14F-4D97-AF65-F5344CB8AC3E}">
        <p14:creationId xmlns:p14="http://schemas.microsoft.com/office/powerpoint/2010/main" val="29260654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Adding a Free-standing Cell to the Report</a:t>
            </a:r>
          </a:p>
        </p:txBody>
      </p:sp>
      <p:sp>
        <p:nvSpPr>
          <p:cNvPr id="3" name="TextBox 87"/>
          <p:cNvSpPr txBox="1">
            <a:spLocks noChangeArrowheads="1"/>
          </p:cNvSpPr>
          <p:nvPr/>
        </p:nvSpPr>
        <p:spPr bwMode="auto">
          <a:xfrm>
            <a:off x="467544" y="1241755"/>
            <a:ext cx="8352928" cy="4755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US" sz="2000" dirty="0"/>
              <a:t>Adding a Text </a:t>
            </a:r>
            <a:r>
              <a:rPr lang="en-US" sz="2000" dirty="0" smtClean="0"/>
              <a:t>content</a:t>
            </a:r>
          </a:p>
          <a:p>
            <a:pPr marL="342900" indent="-342900" eaLnBrk="1" hangingPunct="1">
              <a:lnSpc>
                <a:spcPct val="150000"/>
              </a:lnSpc>
              <a:buFont typeface="Arial" panose="020B0604020202020204" pitchFamily="34" charset="0"/>
              <a:buChar char="•"/>
            </a:pPr>
            <a:endParaRPr lang="en-CA" sz="2000" dirty="0"/>
          </a:p>
          <a:p>
            <a:pPr marL="342900" indent="-342900" eaLnBrk="1" hangingPunct="1">
              <a:lnSpc>
                <a:spcPct val="150000"/>
              </a:lnSpc>
              <a:buFont typeface="Arial" panose="020B0604020202020204" pitchFamily="34" charset="0"/>
              <a:buChar char="•"/>
            </a:pPr>
            <a:endParaRPr lang="en-CA" sz="2000" dirty="0" smtClean="0"/>
          </a:p>
          <a:p>
            <a:pPr marL="342900" indent="-342900" eaLnBrk="1" hangingPunct="1">
              <a:lnSpc>
                <a:spcPct val="150000"/>
              </a:lnSpc>
              <a:buFont typeface="Arial" panose="020B0604020202020204" pitchFamily="34" charset="0"/>
              <a:buChar char="•"/>
            </a:pPr>
            <a:endParaRPr lang="en-US" dirty="0"/>
          </a:p>
          <a:p>
            <a:pPr marL="342900" indent="-342900" eaLnBrk="1" hangingPunct="1">
              <a:lnSpc>
                <a:spcPct val="150000"/>
              </a:lnSpc>
              <a:buFont typeface="Arial" panose="020B0604020202020204" pitchFamily="34" charset="0"/>
              <a:buChar char="•"/>
            </a:pPr>
            <a:endParaRPr lang="en-CA" sz="2000" dirty="0" smtClean="0"/>
          </a:p>
          <a:p>
            <a:pPr marL="342900" indent="-342900" eaLnBrk="1" hangingPunct="1">
              <a:lnSpc>
                <a:spcPct val="150000"/>
              </a:lnSpc>
              <a:buFont typeface="Arial" panose="020B0604020202020204" pitchFamily="34" charset="0"/>
              <a:buChar char="•"/>
            </a:pPr>
            <a:r>
              <a:rPr lang="en-CA" sz="2000" dirty="0" smtClean="0"/>
              <a:t>Adding </a:t>
            </a:r>
            <a:r>
              <a:rPr lang="en-CA" sz="2000" dirty="0"/>
              <a:t>an image </a:t>
            </a:r>
            <a:r>
              <a:rPr lang="en-CA" sz="2000" dirty="0" smtClean="0"/>
              <a:t>content</a:t>
            </a:r>
          </a:p>
          <a:p>
            <a:pPr marL="342900" indent="-342900" eaLnBrk="1" hangingPunct="1">
              <a:lnSpc>
                <a:spcPct val="150000"/>
              </a:lnSpc>
              <a:buFont typeface="Arial" panose="020B0604020202020204" pitchFamily="34" charset="0"/>
              <a:buChar char="•"/>
            </a:pPr>
            <a:endParaRPr lang="en-CA" sz="2000" dirty="0" smtClean="0"/>
          </a:p>
          <a:p>
            <a:pPr marL="342900" indent="-342900" eaLnBrk="1" hangingPunct="1">
              <a:lnSpc>
                <a:spcPct val="150000"/>
              </a:lnSpc>
              <a:buFont typeface="Arial" panose="020B0604020202020204" pitchFamily="34" charset="0"/>
              <a:buChar char="•"/>
            </a:pPr>
            <a:endParaRPr lang="en-CA" sz="2000" dirty="0"/>
          </a:p>
          <a:p>
            <a:pPr marL="342900" indent="-342900" eaLnBrk="1" hangingPunct="1">
              <a:lnSpc>
                <a:spcPct val="150000"/>
              </a:lnSpc>
              <a:buFont typeface="Arial" panose="020B0604020202020204" pitchFamily="34" charset="0"/>
              <a:buChar char="•"/>
            </a:pPr>
            <a:endParaRPr lang="en-CA" sz="2000" dirty="0" smtClean="0"/>
          </a:p>
          <a:p>
            <a:pPr marL="342900" indent="-342900" eaLnBrk="1" hangingPunct="1">
              <a:lnSpc>
                <a:spcPct val="150000"/>
              </a:lnSpc>
              <a:buFont typeface="Arial" panose="020B0604020202020204" pitchFamily="34" charset="0"/>
              <a:buChar char="•"/>
            </a:pPr>
            <a:endParaRPr lang="en-CA" sz="2400" dirty="0"/>
          </a:p>
        </p:txBody>
      </p:sp>
      <p:grpSp>
        <p:nvGrpSpPr>
          <p:cNvPr id="12" name="Group 11"/>
          <p:cNvGrpSpPr/>
          <p:nvPr/>
        </p:nvGrpSpPr>
        <p:grpSpPr>
          <a:xfrm>
            <a:off x="971600" y="1893704"/>
            <a:ext cx="6602343" cy="1031240"/>
            <a:chOff x="971600" y="1780492"/>
            <a:chExt cx="6602343" cy="1031240"/>
          </a:xfrm>
        </p:grpSpPr>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971600" y="1780492"/>
              <a:ext cx="1960245" cy="1031240"/>
            </a:xfrm>
            <a:prstGeom prst="rect">
              <a:avLst/>
            </a:prstGeom>
            <a:noFill/>
            <a:ln>
              <a:solidFill>
                <a:schemeClr val="accent1"/>
              </a:solidFill>
            </a:ln>
          </p:spPr>
        </p:pic>
        <p:pic>
          <p:nvPicPr>
            <p:cNvPr id="5" name="Picture 4"/>
            <p:cNvPicPr/>
            <p:nvPr/>
          </p:nvPicPr>
          <p:blipFill>
            <a:blip r:embed="rId4">
              <a:extLst>
                <a:ext uri="{28A0092B-C50C-407E-A947-70E740481C1C}">
                  <a14:useLocalDpi xmlns:a14="http://schemas.microsoft.com/office/drawing/2010/main" val="0"/>
                </a:ext>
              </a:extLst>
            </a:blip>
            <a:stretch>
              <a:fillRect/>
            </a:stretch>
          </p:blipFill>
          <p:spPr>
            <a:xfrm>
              <a:off x="3363893" y="1797462"/>
              <a:ext cx="2514600" cy="304800"/>
            </a:xfrm>
            <a:prstGeom prst="rect">
              <a:avLst/>
            </a:prstGeom>
            <a:ln>
              <a:solidFill>
                <a:schemeClr val="accent1"/>
              </a:solidFill>
            </a:ln>
          </p:spPr>
        </p:pic>
        <p:pic>
          <p:nvPicPr>
            <p:cNvPr id="7" name="Picture 6"/>
            <p:cNvPicPr/>
            <p:nvPr/>
          </p:nvPicPr>
          <p:blipFill>
            <a:blip r:embed="rId5"/>
            <a:stretch>
              <a:fillRect/>
            </a:stretch>
          </p:blipFill>
          <p:spPr>
            <a:xfrm>
              <a:off x="3363893" y="2433436"/>
              <a:ext cx="4210050" cy="352425"/>
            </a:xfrm>
            <a:prstGeom prst="rect">
              <a:avLst/>
            </a:prstGeom>
            <a:ln>
              <a:solidFill>
                <a:schemeClr val="accent1"/>
              </a:solidFill>
            </a:ln>
          </p:spPr>
        </p:pic>
      </p:grpSp>
      <p:grpSp>
        <p:nvGrpSpPr>
          <p:cNvPr id="14" name="Group 13"/>
          <p:cNvGrpSpPr/>
          <p:nvPr/>
        </p:nvGrpSpPr>
        <p:grpSpPr>
          <a:xfrm>
            <a:off x="1098712" y="4581128"/>
            <a:ext cx="7543800" cy="1791068"/>
            <a:chOff x="1098712" y="4618459"/>
            <a:chExt cx="7543800" cy="1791068"/>
          </a:xfrm>
        </p:grpSpPr>
        <p:pic>
          <p:nvPicPr>
            <p:cNvPr id="6" name="Picture 5"/>
            <p:cNvPicPr>
              <a:picLocks noChangeAspect="1"/>
            </p:cNvPicPr>
            <p:nvPr/>
          </p:nvPicPr>
          <p:blipFill>
            <a:blip r:embed="rId6"/>
            <a:stretch>
              <a:fillRect/>
            </a:stretch>
          </p:blipFill>
          <p:spPr>
            <a:xfrm>
              <a:off x="4042036" y="5256091"/>
              <a:ext cx="1657152" cy="1153436"/>
            </a:xfrm>
            <a:prstGeom prst="rect">
              <a:avLst/>
            </a:prstGeom>
            <a:ln>
              <a:solidFill>
                <a:schemeClr val="accent1"/>
              </a:solidFill>
            </a:ln>
          </p:spPr>
        </p:pic>
        <p:pic>
          <p:nvPicPr>
            <p:cNvPr id="9" name="Picture 8"/>
            <p:cNvPicPr>
              <a:picLocks noChangeAspect="1"/>
            </p:cNvPicPr>
            <p:nvPr/>
          </p:nvPicPr>
          <p:blipFill>
            <a:blip r:embed="rId7"/>
            <a:stretch>
              <a:fillRect/>
            </a:stretch>
          </p:blipFill>
          <p:spPr>
            <a:xfrm>
              <a:off x="1098712" y="4618459"/>
              <a:ext cx="7543800" cy="466725"/>
            </a:xfrm>
            <a:prstGeom prst="rect">
              <a:avLst/>
            </a:prstGeom>
            <a:ln>
              <a:solidFill>
                <a:schemeClr val="accent1"/>
              </a:solidFill>
            </a:ln>
          </p:spPr>
        </p:pic>
      </p:grpSp>
      <p:sp>
        <p:nvSpPr>
          <p:cNvPr id="11"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8" name="Rectangle 7"/>
          <p:cNvSpPr/>
          <p:nvPr/>
        </p:nvSpPr>
        <p:spPr>
          <a:xfrm>
            <a:off x="1015033" y="4077072"/>
            <a:ext cx="6733456" cy="307777"/>
          </a:xfrm>
          <a:prstGeom prst="rect">
            <a:avLst/>
          </a:prstGeom>
        </p:spPr>
        <p:txBody>
          <a:bodyPr wrap="square">
            <a:spAutoFit/>
          </a:bodyPr>
          <a:lstStyle/>
          <a:p>
            <a:pPr marL="228600" indent="-228600">
              <a:spcAft>
                <a:spcPts val="0"/>
              </a:spcAft>
            </a:pPr>
            <a:r>
              <a:rPr lang="en-US" sz="1400" dirty="0">
                <a:solidFill>
                  <a:srgbClr val="0000FF"/>
                </a:solidFill>
                <a:ea typeface="Times New Roman" panose="02020603050405020304" pitchFamily="18" charset="0"/>
                <a:cs typeface="Arial" panose="020B0604020202020204" pitchFamily="34" charset="0"/>
              </a:rPr>
              <a:t>http://collaboration-navy.forces.mil.ca/ent/casc/SiteAssets/CrestsLogos/Ships/calgary.jpg</a:t>
            </a:r>
            <a:endParaRPr lang="en-US" sz="1400"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17" name="Slide Number Placeholder 16"/>
          <p:cNvSpPr>
            <a:spLocks noGrp="1"/>
          </p:cNvSpPr>
          <p:nvPr>
            <p:ph type="sldNum" sz="quarter" idx="4"/>
          </p:nvPr>
        </p:nvSpPr>
        <p:spPr/>
        <p:txBody>
          <a:bodyPr/>
          <a:lstStyle/>
          <a:p>
            <a:pPr>
              <a:defRPr/>
            </a:pPr>
            <a:r>
              <a:rPr lang="en-CA" smtClean="0"/>
              <a:t>79 / 193</a:t>
            </a:r>
            <a:endParaRPr lang="en-CA" dirty="0"/>
          </a:p>
        </p:txBody>
      </p:sp>
    </p:spTree>
    <p:extLst>
      <p:ext uri="{BB962C8B-B14F-4D97-AF65-F5344CB8AC3E}">
        <p14:creationId xmlns:p14="http://schemas.microsoft.com/office/powerpoint/2010/main" val="6445856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Architecture</a:t>
            </a:r>
            <a:endParaRPr lang="en-CA" dirty="0"/>
          </a:p>
        </p:txBody>
      </p:sp>
      <p:sp>
        <p:nvSpPr>
          <p:cNvPr id="3" name="TextBox 87"/>
          <p:cNvSpPr txBox="1">
            <a:spLocks noChangeArrowheads="1"/>
          </p:cNvSpPr>
          <p:nvPr/>
        </p:nvSpPr>
        <p:spPr bwMode="auto">
          <a:xfrm>
            <a:off x="539552" y="1412776"/>
            <a:ext cx="7992888"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err="1"/>
              <a:t>WebI</a:t>
            </a:r>
            <a:r>
              <a:rPr lang="en-US" sz="2000" dirty="0"/>
              <a:t> has three-tier </a:t>
            </a:r>
            <a:r>
              <a:rPr lang="en-US" sz="2000" dirty="0" smtClean="0"/>
              <a:t>architecture: </a:t>
            </a:r>
          </a:p>
          <a:p>
            <a:endParaRPr lang="en-US" sz="1400" dirty="0"/>
          </a:p>
          <a:p>
            <a:pPr marL="342900" indent="-342900">
              <a:lnSpc>
                <a:spcPct val="150000"/>
              </a:lnSpc>
              <a:buFont typeface="Arial" panose="020B0604020202020204" pitchFamily="34" charset="0"/>
              <a:buChar char="•"/>
            </a:pPr>
            <a:r>
              <a:rPr lang="en-US" sz="2000" b="1" dirty="0" smtClean="0"/>
              <a:t>Data Foundation Layer</a:t>
            </a:r>
          </a:p>
          <a:p>
            <a:pPr marL="342900" indent="-342900">
              <a:lnSpc>
                <a:spcPct val="150000"/>
              </a:lnSpc>
              <a:buFont typeface="Arial" panose="020B0604020202020204" pitchFamily="34" charset="0"/>
              <a:buChar char="•"/>
            </a:pPr>
            <a:r>
              <a:rPr lang="en-US" sz="2000" b="1" dirty="0" smtClean="0"/>
              <a:t>Semantic Layer</a:t>
            </a:r>
          </a:p>
          <a:p>
            <a:pPr marL="342900" indent="-342900">
              <a:lnSpc>
                <a:spcPct val="150000"/>
              </a:lnSpc>
              <a:buFont typeface="Arial" panose="020B0604020202020204" pitchFamily="34" charset="0"/>
              <a:buChar char="•"/>
            </a:pPr>
            <a:r>
              <a:rPr lang="en-US" sz="2000" b="1" dirty="0" smtClean="0"/>
              <a:t>Presentation Layer</a:t>
            </a:r>
          </a:p>
          <a:p>
            <a:endParaRPr lang="en-US" sz="2000" dirty="0" smtClean="0"/>
          </a:p>
          <a:p>
            <a:endParaRPr lang="en-US" sz="2000" dirty="0" smtClean="0"/>
          </a:p>
          <a:p>
            <a:endParaRPr lang="en-US" sz="2000" dirty="0"/>
          </a:p>
          <a:p>
            <a:endParaRPr lang="en-CA" sz="2000" dirty="0"/>
          </a:p>
          <a:p>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3491880" y="2060848"/>
            <a:ext cx="5328592" cy="4464496"/>
          </a:xfrm>
          <a:prstGeom prst="rect">
            <a:avLst/>
          </a:prstGeom>
          <a:noFill/>
          <a:ln>
            <a:solidFill>
              <a:schemeClr val="accent1"/>
            </a:solidFill>
          </a:ln>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10" name="Slide Number Placeholder 9"/>
          <p:cNvSpPr>
            <a:spLocks noGrp="1"/>
          </p:cNvSpPr>
          <p:nvPr>
            <p:ph type="sldNum" sz="quarter" idx="4"/>
          </p:nvPr>
        </p:nvSpPr>
        <p:spPr/>
        <p:txBody>
          <a:bodyPr/>
          <a:lstStyle/>
          <a:p>
            <a:pPr>
              <a:defRPr/>
            </a:pPr>
            <a:r>
              <a:rPr lang="en-CA" smtClean="0"/>
              <a:t>8 / 193</a:t>
            </a:r>
            <a:endParaRPr lang="en-CA" dirty="0"/>
          </a:p>
        </p:txBody>
      </p:sp>
    </p:spTree>
    <p:extLst>
      <p:ext uri="{BB962C8B-B14F-4D97-AF65-F5344CB8AC3E}">
        <p14:creationId xmlns:p14="http://schemas.microsoft.com/office/powerpoint/2010/main" val="25712078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sz="2800" dirty="0"/>
              <a:t>Adding a Free-standing Cell to the </a:t>
            </a:r>
            <a:r>
              <a:rPr lang="en-US" sz="2800" dirty="0" smtClean="0"/>
              <a:t>Report (contd.)</a:t>
            </a:r>
            <a:endParaRPr lang="en-US" sz="2800" dirty="0"/>
          </a:p>
        </p:txBody>
      </p:sp>
      <p:sp>
        <p:nvSpPr>
          <p:cNvPr id="3" name="TextBox 87"/>
          <p:cNvSpPr txBox="1">
            <a:spLocks noChangeArrowheads="1"/>
          </p:cNvSpPr>
          <p:nvPr/>
        </p:nvSpPr>
        <p:spPr bwMode="auto">
          <a:xfrm>
            <a:off x="467544" y="1241755"/>
            <a:ext cx="8352928" cy="506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indent="-342900" eaLnBrk="1" hangingPunct="1">
              <a:lnSpc>
                <a:spcPct val="150000"/>
              </a:lnSpc>
              <a:buFont typeface="Arial" panose="020B0604020202020204" pitchFamily="34" charset="0"/>
              <a:buChar char="•"/>
            </a:pPr>
            <a:r>
              <a:rPr lang="en-CA" sz="2000" dirty="0" smtClean="0"/>
              <a:t>Adding </a:t>
            </a:r>
            <a:r>
              <a:rPr lang="en-CA" sz="2000" dirty="0"/>
              <a:t>a Hyperlink</a:t>
            </a:r>
          </a:p>
        </p:txBody>
      </p:sp>
      <p:grpSp>
        <p:nvGrpSpPr>
          <p:cNvPr id="4" name="Group 3"/>
          <p:cNvGrpSpPr/>
          <p:nvPr/>
        </p:nvGrpSpPr>
        <p:grpSpPr>
          <a:xfrm>
            <a:off x="982054" y="2427423"/>
            <a:ext cx="7567290" cy="3572503"/>
            <a:chOff x="982054" y="2532198"/>
            <a:chExt cx="7567290" cy="3572503"/>
          </a:xfrm>
        </p:grpSpPr>
        <p:pic>
          <p:nvPicPr>
            <p:cNvPr id="12" name="Picture 11"/>
            <p:cNvPicPr/>
            <p:nvPr/>
          </p:nvPicPr>
          <p:blipFill>
            <a:blip r:embed="rId3"/>
            <a:stretch>
              <a:fillRect/>
            </a:stretch>
          </p:blipFill>
          <p:spPr>
            <a:xfrm>
              <a:off x="1015998" y="2532198"/>
              <a:ext cx="7533346" cy="410352"/>
            </a:xfrm>
            <a:prstGeom prst="rect">
              <a:avLst/>
            </a:prstGeom>
            <a:ln>
              <a:solidFill>
                <a:schemeClr val="accent1"/>
              </a:solidFill>
            </a:ln>
          </p:spPr>
        </p:pic>
        <p:pic>
          <p:nvPicPr>
            <p:cNvPr id="14" name="Picture 13"/>
            <p:cNvPicPr/>
            <p:nvPr/>
          </p:nvPicPr>
          <p:blipFill>
            <a:blip r:embed="rId4">
              <a:extLst>
                <a:ext uri="{28A0092B-C50C-407E-A947-70E740481C1C}">
                  <a14:useLocalDpi xmlns:a14="http://schemas.microsoft.com/office/drawing/2010/main" val="0"/>
                </a:ext>
              </a:extLst>
            </a:blip>
            <a:srcRect/>
            <a:stretch>
              <a:fillRect/>
            </a:stretch>
          </p:blipFill>
          <p:spPr bwMode="auto">
            <a:xfrm>
              <a:off x="1015998" y="3277821"/>
              <a:ext cx="6811010" cy="1788795"/>
            </a:xfrm>
            <a:prstGeom prst="rect">
              <a:avLst/>
            </a:prstGeom>
            <a:noFill/>
            <a:ln>
              <a:solidFill>
                <a:schemeClr val="accent1"/>
              </a:solidFill>
            </a:ln>
          </p:spPr>
        </p:pic>
        <p:pic>
          <p:nvPicPr>
            <p:cNvPr id="16" name="Picture 15"/>
            <p:cNvPicPr/>
            <p:nvPr/>
          </p:nvPicPr>
          <p:blipFill>
            <a:blip r:embed="rId5"/>
            <a:stretch>
              <a:fillRect/>
            </a:stretch>
          </p:blipFill>
          <p:spPr>
            <a:xfrm>
              <a:off x="982054" y="5301208"/>
              <a:ext cx="7533346" cy="803493"/>
            </a:xfrm>
            <a:prstGeom prst="rect">
              <a:avLst/>
            </a:prstGeom>
            <a:ln>
              <a:solidFill>
                <a:schemeClr val="accent1"/>
              </a:solidFill>
            </a:ln>
          </p:spPr>
        </p:pic>
      </p:grpSp>
      <p:sp>
        <p:nvSpPr>
          <p:cNvPr id="1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sp>
        <p:nvSpPr>
          <p:cNvPr id="8" name="Rectangle 7"/>
          <p:cNvSpPr/>
          <p:nvPr/>
        </p:nvSpPr>
        <p:spPr>
          <a:xfrm>
            <a:off x="939044" y="1903816"/>
            <a:ext cx="6767400" cy="307777"/>
          </a:xfrm>
          <a:prstGeom prst="rect">
            <a:avLst/>
          </a:prstGeom>
        </p:spPr>
        <p:txBody>
          <a:bodyPr wrap="square">
            <a:spAutoFit/>
          </a:bodyPr>
          <a:lstStyle/>
          <a:p>
            <a:pPr marL="228600" indent="-228600">
              <a:spcAft>
                <a:spcPts val="0"/>
              </a:spcAft>
            </a:pPr>
            <a:r>
              <a:rPr lang="en-US" sz="1400" dirty="0">
                <a:solidFill>
                  <a:srgbClr val="0000FF"/>
                </a:solidFill>
                <a:ea typeface="Times New Roman" panose="02020603050405020304" pitchFamily="18" charset="0"/>
                <a:cs typeface="Arial" panose="020B0604020202020204" pitchFamily="34" charset="0"/>
              </a:rPr>
              <a:t>http://collaboration-navy.forces.mil.ca/ent/casc/SiteAssets/CrestsLogos/Ships/calgary.jpg</a:t>
            </a:r>
            <a:endParaRPr lang="en-US" sz="1400" dirty="0">
              <a:effectLst/>
              <a:latin typeface="Bookman Old Style" panose="02050604050505020204" pitchFamily="18" charset="0"/>
              <a:ea typeface="Times New Roman" panose="02020603050405020304" pitchFamily="18" charset="0"/>
              <a:cs typeface="Times New Roman" panose="02020603050405020304" pitchFamily="18" charset="0"/>
            </a:endParaRPr>
          </a:p>
        </p:txBody>
      </p:sp>
      <p:sp>
        <p:nvSpPr>
          <p:cNvPr id="10" name="Slide Number Placeholder 9"/>
          <p:cNvSpPr>
            <a:spLocks noGrp="1"/>
          </p:cNvSpPr>
          <p:nvPr>
            <p:ph type="sldNum" sz="quarter" idx="4"/>
          </p:nvPr>
        </p:nvSpPr>
        <p:spPr/>
        <p:txBody>
          <a:bodyPr/>
          <a:lstStyle/>
          <a:p>
            <a:pPr>
              <a:defRPr/>
            </a:pPr>
            <a:r>
              <a:rPr lang="en-CA" smtClean="0"/>
              <a:t>80 / 193</a:t>
            </a:r>
            <a:endParaRPr lang="en-CA" dirty="0"/>
          </a:p>
        </p:txBody>
      </p:sp>
    </p:spTree>
    <p:extLst>
      <p:ext uri="{BB962C8B-B14F-4D97-AF65-F5344CB8AC3E}">
        <p14:creationId xmlns:p14="http://schemas.microsoft.com/office/powerpoint/2010/main" val="2029329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Adding a Comment to the Report</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A Comment Section can be added to a report to allow Consumers and the Author to make comments on a report. </a:t>
            </a:r>
          </a:p>
        </p:txBody>
      </p:sp>
      <p:sp>
        <p:nvSpPr>
          <p:cNvPr id="8"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6</a:t>
            </a:r>
            <a:endParaRPr lang="en-CA" sz="1100" dirty="0"/>
          </a:p>
        </p:txBody>
      </p:sp>
      <p:grpSp>
        <p:nvGrpSpPr>
          <p:cNvPr id="5" name="Group 4"/>
          <p:cNvGrpSpPr/>
          <p:nvPr/>
        </p:nvGrpSpPr>
        <p:grpSpPr>
          <a:xfrm>
            <a:off x="728364" y="2348880"/>
            <a:ext cx="7615264" cy="3643153"/>
            <a:chOff x="917176" y="2348880"/>
            <a:chExt cx="7615264" cy="3643153"/>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5474107" y="3789040"/>
              <a:ext cx="3058333" cy="2202993"/>
            </a:xfrm>
            <a:prstGeom prst="rect">
              <a:avLst/>
            </a:prstGeom>
            <a:ln>
              <a:solidFill>
                <a:schemeClr val="accent1"/>
              </a:solidFill>
            </a:ln>
          </p:spPr>
        </p:pic>
        <p:pic>
          <p:nvPicPr>
            <p:cNvPr id="7" name="Picture 6"/>
            <p:cNvPicPr/>
            <p:nvPr/>
          </p:nvPicPr>
          <p:blipFill>
            <a:blip r:embed="rId4">
              <a:extLst>
                <a:ext uri="{28A0092B-C50C-407E-A947-70E740481C1C}">
                  <a14:useLocalDpi xmlns:a14="http://schemas.microsoft.com/office/drawing/2010/main" val="0"/>
                </a:ext>
              </a:extLst>
            </a:blip>
            <a:srcRect/>
            <a:stretch>
              <a:fillRect/>
            </a:stretch>
          </p:blipFill>
          <p:spPr bwMode="auto">
            <a:xfrm>
              <a:off x="917176" y="2348880"/>
              <a:ext cx="4104456" cy="2952327"/>
            </a:xfrm>
            <a:prstGeom prst="rect">
              <a:avLst/>
            </a:prstGeom>
            <a:noFill/>
            <a:ln>
              <a:solidFill>
                <a:schemeClr val="accent1"/>
              </a:solidFill>
            </a:ln>
          </p:spPr>
        </p:pic>
        <p:sp>
          <p:nvSpPr>
            <p:cNvPr id="4" name="Bent-Up Arrow 3"/>
            <p:cNvSpPr/>
            <p:nvPr/>
          </p:nvSpPr>
          <p:spPr bwMode="auto">
            <a:xfrm rot="5400000">
              <a:off x="4121532" y="4617132"/>
              <a:ext cx="648072" cy="2016224"/>
            </a:xfrm>
            <a:prstGeom prst="bentUp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grpSp>
      <p:sp>
        <p:nvSpPr>
          <p:cNvPr id="13" name="Slide Number Placeholder 12"/>
          <p:cNvSpPr>
            <a:spLocks noGrp="1"/>
          </p:cNvSpPr>
          <p:nvPr>
            <p:ph type="sldNum" sz="quarter" idx="4"/>
          </p:nvPr>
        </p:nvSpPr>
        <p:spPr/>
        <p:txBody>
          <a:bodyPr/>
          <a:lstStyle/>
          <a:p>
            <a:pPr>
              <a:defRPr/>
            </a:pPr>
            <a:r>
              <a:rPr lang="en-CA" smtClean="0"/>
              <a:t>81 / 193</a:t>
            </a:r>
            <a:endParaRPr lang="en-CA" dirty="0"/>
          </a:p>
        </p:txBody>
      </p:sp>
    </p:spTree>
    <p:extLst>
      <p:ext uri="{BB962C8B-B14F-4D97-AF65-F5344CB8AC3E}">
        <p14:creationId xmlns:p14="http://schemas.microsoft.com/office/powerpoint/2010/main" val="836967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7 – WebI Data </a:t>
            </a:r>
            <a:r>
              <a:rPr lang="en-CA" dirty="0"/>
              <a:t>Calculation</a:t>
            </a:r>
            <a:br>
              <a:rPr lang="en-CA" dirty="0"/>
            </a:br>
            <a:endParaRPr lang="en-CA" dirty="0"/>
          </a:p>
        </p:txBody>
      </p:sp>
      <p:sp>
        <p:nvSpPr>
          <p:cNvPr id="3" name="TextBox 87"/>
          <p:cNvSpPr txBox="1">
            <a:spLocks noChangeArrowheads="1"/>
          </p:cNvSpPr>
          <p:nvPr/>
        </p:nvSpPr>
        <p:spPr bwMode="auto">
          <a:xfrm>
            <a:off x="539552" y="1412776"/>
            <a:ext cx="799288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7.1</a:t>
            </a:r>
            <a:r>
              <a:rPr lang="en-CA" sz="2000" dirty="0"/>
              <a:t>.	Calculations	</a:t>
            </a:r>
            <a:endParaRPr lang="en-CA" sz="2000" dirty="0" smtClean="0"/>
          </a:p>
          <a:p>
            <a:pPr eaLnBrk="1" hangingPunct="1">
              <a:lnSpc>
                <a:spcPct val="150000"/>
              </a:lnSpc>
            </a:pPr>
            <a:r>
              <a:rPr lang="en-CA" sz="2000" dirty="0" smtClean="0"/>
              <a:t>7.2</a:t>
            </a:r>
            <a:r>
              <a:rPr lang="en-CA" sz="2000" dirty="0"/>
              <a:t>.	Formula </a:t>
            </a:r>
            <a:r>
              <a:rPr lang="en-CA" sz="2000" dirty="0" smtClean="0"/>
              <a:t>Editor</a:t>
            </a:r>
          </a:p>
          <a:p>
            <a:pPr eaLnBrk="1" hangingPunct="1">
              <a:lnSpc>
                <a:spcPct val="150000"/>
              </a:lnSpc>
            </a:pPr>
            <a:r>
              <a:rPr lang="en-CA" sz="2000" dirty="0" smtClean="0"/>
              <a:t>7.3</a:t>
            </a:r>
            <a:r>
              <a:rPr lang="en-CA" sz="2000" dirty="0"/>
              <a:t>.	Variable </a:t>
            </a:r>
            <a:r>
              <a:rPr lang="en-CA" sz="2000" dirty="0" smtClean="0"/>
              <a:t>Editor</a:t>
            </a:r>
          </a:p>
        </p:txBody>
      </p:sp>
      <p:sp>
        <p:nvSpPr>
          <p:cNvPr id="8" name="Slide Number Placeholder 7"/>
          <p:cNvSpPr>
            <a:spLocks noGrp="1"/>
          </p:cNvSpPr>
          <p:nvPr>
            <p:ph type="sldNum" sz="quarter" idx="4"/>
          </p:nvPr>
        </p:nvSpPr>
        <p:spPr/>
        <p:txBody>
          <a:bodyPr/>
          <a:lstStyle/>
          <a:p>
            <a:pPr>
              <a:defRPr/>
            </a:pPr>
            <a:r>
              <a:rPr lang="en-CA" smtClean="0"/>
              <a:t>82 / 193</a:t>
            </a:r>
            <a:endParaRPr lang="en-CA" dirty="0"/>
          </a:p>
        </p:txBody>
      </p:sp>
    </p:spTree>
    <p:extLst>
      <p:ext uri="{BB962C8B-B14F-4D97-AF65-F5344CB8AC3E}">
        <p14:creationId xmlns:p14="http://schemas.microsoft.com/office/powerpoint/2010/main" val="10715699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Calculations</a:t>
            </a:r>
          </a:p>
        </p:txBody>
      </p:sp>
      <p:sp>
        <p:nvSpPr>
          <p:cNvPr id="3" name="TextBox 87"/>
          <p:cNvSpPr txBox="1">
            <a:spLocks noChangeArrowheads="1"/>
          </p:cNvSpPr>
          <p:nvPr/>
        </p:nvSpPr>
        <p:spPr bwMode="auto">
          <a:xfrm>
            <a:off x="539552" y="1412776"/>
            <a:ext cx="7992888"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Calculations can be added to sum up or count a group of cells. Calculations are best added in conjunction with breaks to appropriately sum or count data. </a:t>
            </a:r>
            <a:endParaRPr lang="en-US" sz="2000" dirty="0" smtClean="0"/>
          </a:p>
          <a:p>
            <a:endParaRPr lang="en-US" sz="2000" dirty="0"/>
          </a:p>
          <a:p>
            <a:r>
              <a:rPr lang="en-US" sz="2000" dirty="0" smtClean="0"/>
              <a:t>Select </a:t>
            </a:r>
            <a:r>
              <a:rPr lang="en-US" sz="2000" dirty="0"/>
              <a:t>the column that you wish to add a calculation to and then click on the desired function from the “</a:t>
            </a:r>
            <a:r>
              <a:rPr lang="en-US" sz="2000" b="1" dirty="0"/>
              <a:t>Functions</a:t>
            </a:r>
            <a:r>
              <a:rPr lang="en-US" sz="2000" dirty="0"/>
              <a:t>” </a:t>
            </a:r>
            <a:r>
              <a:rPr lang="en-US" sz="2000" dirty="0" smtClean="0"/>
              <a:t>sub-tab under “</a:t>
            </a:r>
            <a:r>
              <a:rPr lang="en-US" sz="2000" b="1" dirty="0" smtClean="0"/>
              <a:t>Analysis</a:t>
            </a:r>
            <a:r>
              <a:rPr lang="en-US" sz="2000" dirty="0" smtClean="0"/>
              <a:t>” tab.</a:t>
            </a:r>
          </a:p>
          <a:p>
            <a:endParaRPr lang="en-CA" sz="1000" dirty="0"/>
          </a:p>
          <a:p>
            <a:pPr marL="1085850" lvl="1" indent="-342900">
              <a:lnSpc>
                <a:spcPct val="150000"/>
              </a:lnSpc>
              <a:buFont typeface="Arial" panose="020B0604020202020204" pitchFamily="34" charset="0"/>
              <a:buChar char="•"/>
            </a:pPr>
            <a:r>
              <a:rPr lang="en-CA" sz="2000" b="1" dirty="0" smtClean="0"/>
              <a:t>Sum</a:t>
            </a:r>
          </a:p>
          <a:p>
            <a:pPr marL="1085850" lvl="1" indent="-342900">
              <a:lnSpc>
                <a:spcPct val="150000"/>
              </a:lnSpc>
              <a:buFont typeface="Arial" panose="020B0604020202020204" pitchFamily="34" charset="0"/>
              <a:buChar char="•"/>
            </a:pPr>
            <a:r>
              <a:rPr lang="en-CA" sz="2000" b="1" dirty="0" smtClean="0"/>
              <a:t>Count</a:t>
            </a:r>
          </a:p>
          <a:p>
            <a:pPr marL="1085850" lvl="1" indent="-342900">
              <a:lnSpc>
                <a:spcPct val="150000"/>
              </a:lnSpc>
              <a:buFont typeface="Arial" panose="020B0604020202020204" pitchFamily="34" charset="0"/>
              <a:buChar char="•"/>
            </a:pPr>
            <a:r>
              <a:rPr lang="en-CA" sz="2000" b="1" dirty="0" smtClean="0"/>
              <a:t>Average</a:t>
            </a:r>
          </a:p>
          <a:p>
            <a:pPr marL="1085850" lvl="1" indent="-342900">
              <a:lnSpc>
                <a:spcPct val="150000"/>
              </a:lnSpc>
              <a:buFont typeface="Arial" panose="020B0604020202020204" pitchFamily="34" charset="0"/>
              <a:buChar char="•"/>
            </a:pPr>
            <a:r>
              <a:rPr lang="en-CA" sz="2000" b="1" dirty="0" smtClean="0"/>
              <a:t>Min</a:t>
            </a:r>
          </a:p>
          <a:p>
            <a:pPr marL="1085850" lvl="1" indent="-342900">
              <a:lnSpc>
                <a:spcPct val="150000"/>
              </a:lnSpc>
              <a:buFont typeface="Arial" panose="020B0604020202020204" pitchFamily="34" charset="0"/>
              <a:buChar char="•"/>
            </a:pPr>
            <a:r>
              <a:rPr lang="en-CA" sz="2000" b="1" dirty="0" smtClean="0"/>
              <a:t>Max</a:t>
            </a:r>
          </a:p>
          <a:p>
            <a:pPr marL="1085850" lvl="1" indent="-342900">
              <a:lnSpc>
                <a:spcPct val="150000"/>
              </a:lnSpc>
              <a:buFont typeface="Arial" panose="020B0604020202020204" pitchFamily="34" charset="0"/>
              <a:buChar char="•"/>
            </a:pPr>
            <a:r>
              <a:rPr lang="en-CA" sz="2000" b="1" dirty="0" smtClean="0"/>
              <a:t>Percentage</a:t>
            </a:r>
            <a:endParaRPr lang="en-US" sz="2000" b="1" dirty="0"/>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9" name="Slide Number Placeholder 8"/>
          <p:cNvSpPr>
            <a:spLocks noGrp="1"/>
          </p:cNvSpPr>
          <p:nvPr>
            <p:ph type="sldNum" sz="quarter" idx="4"/>
          </p:nvPr>
        </p:nvSpPr>
        <p:spPr/>
        <p:txBody>
          <a:bodyPr/>
          <a:lstStyle/>
          <a:p>
            <a:pPr>
              <a:defRPr/>
            </a:pPr>
            <a:r>
              <a:rPr lang="en-CA" smtClean="0"/>
              <a:t>83 / 193</a:t>
            </a:r>
            <a:endParaRPr lang="en-CA" dirty="0"/>
          </a:p>
        </p:txBody>
      </p:sp>
    </p:spTree>
    <p:extLst>
      <p:ext uri="{BB962C8B-B14F-4D97-AF65-F5344CB8AC3E}">
        <p14:creationId xmlns:p14="http://schemas.microsoft.com/office/powerpoint/2010/main" val="13151453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Formula Editor</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Formula Editor is used to create formulas to manipulate data in a report. </a:t>
            </a:r>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1619672" y="2189394"/>
            <a:ext cx="5328592" cy="1362254"/>
          </a:xfrm>
          <a:prstGeom prst="rect">
            <a:avLst/>
          </a:prstGeom>
          <a:ln>
            <a:solidFill>
              <a:schemeClr val="accent1"/>
            </a:solidFill>
          </a:ln>
        </p:spPr>
      </p:pic>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10" name="Slide Number Placeholder 9"/>
          <p:cNvSpPr>
            <a:spLocks noGrp="1"/>
          </p:cNvSpPr>
          <p:nvPr>
            <p:ph type="sldNum" sz="quarter" idx="4"/>
          </p:nvPr>
        </p:nvSpPr>
        <p:spPr/>
        <p:txBody>
          <a:bodyPr/>
          <a:lstStyle/>
          <a:p>
            <a:pPr>
              <a:defRPr/>
            </a:pPr>
            <a:r>
              <a:rPr lang="en-CA" smtClean="0"/>
              <a:t>84 / 193</a:t>
            </a:r>
            <a:endParaRPr lang="en-CA" dirty="0"/>
          </a:p>
        </p:txBody>
      </p:sp>
    </p:spTree>
    <p:extLst>
      <p:ext uri="{BB962C8B-B14F-4D97-AF65-F5344CB8AC3E}">
        <p14:creationId xmlns:p14="http://schemas.microsoft.com/office/powerpoint/2010/main" val="17911181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Formula Editor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 Formula Editor box provides all </a:t>
            </a:r>
            <a:r>
              <a:rPr lang="en-US" sz="2000" dirty="0" smtClean="0"/>
              <a:t>available objects, functions, operators </a:t>
            </a:r>
            <a:r>
              <a:rPr lang="en-US" sz="2000" dirty="0"/>
              <a:t>and values to create individualized formulas. </a:t>
            </a:r>
          </a:p>
        </p:txBody>
      </p:sp>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10" name="Slide Number Placeholder 9"/>
          <p:cNvSpPr>
            <a:spLocks noGrp="1"/>
          </p:cNvSpPr>
          <p:nvPr>
            <p:ph type="sldNum" sz="quarter" idx="4"/>
          </p:nvPr>
        </p:nvSpPr>
        <p:spPr/>
        <p:txBody>
          <a:bodyPr/>
          <a:lstStyle/>
          <a:p>
            <a:pPr>
              <a:defRPr/>
            </a:pPr>
            <a:r>
              <a:rPr lang="en-CA" smtClean="0"/>
              <a:t>85 / 193</a:t>
            </a:r>
            <a:endParaRPr lang="en-CA" dirty="0"/>
          </a:p>
        </p:txBody>
      </p:sp>
      <p:pic>
        <p:nvPicPr>
          <p:cNvPr id="4" name="Picture 3"/>
          <p:cNvPicPr>
            <a:picLocks noChangeAspect="1"/>
          </p:cNvPicPr>
          <p:nvPr/>
        </p:nvPicPr>
        <p:blipFill>
          <a:blip r:embed="rId3"/>
          <a:stretch>
            <a:fillRect/>
          </a:stretch>
        </p:blipFill>
        <p:spPr>
          <a:xfrm>
            <a:off x="1438641" y="2204864"/>
            <a:ext cx="6194710" cy="4332674"/>
          </a:xfrm>
          <a:prstGeom prst="rect">
            <a:avLst/>
          </a:prstGeom>
          <a:ln>
            <a:solidFill>
              <a:schemeClr val="accent1"/>
            </a:solidFill>
          </a:ln>
        </p:spPr>
      </p:pic>
    </p:spTree>
    <p:extLst>
      <p:ext uri="{BB962C8B-B14F-4D97-AF65-F5344CB8AC3E}">
        <p14:creationId xmlns:p14="http://schemas.microsoft.com/office/powerpoint/2010/main" val="140329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8</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8</a:t>
            </a:r>
            <a:r>
              <a:rPr lang="en-CA" sz="2000" dirty="0">
                <a:effectLst>
                  <a:glow>
                    <a:srgbClr val="000000"/>
                  </a:glow>
                  <a:outerShdw sx="0" sy="0">
                    <a:srgbClr val="000000"/>
                  </a:outerShdw>
                  <a:reflection stA="0" endPos="0" fadeDir="0" sx="0" sy="0"/>
                </a:effectLst>
              </a:rPr>
              <a:t>: Creating Calculations and Formulas.</a:t>
            </a:r>
          </a:p>
          <a:p>
            <a:pPr eaLnBrk="1" hangingPunct="1"/>
            <a:endParaRPr lang="en-CA" sz="1400" dirty="0" smtClean="0">
              <a:effectLst>
                <a:glow>
                  <a:srgbClr val="000000"/>
                </a:glow>
                <a:outerShdw sx="0" sy="0">
                  <a:srgbClr val="000000"/>
                </a:outerShdw>
                <a:reflection stA="0" endPos="0" fadeDir="0" sx="0" sy="0"/>
              </a:effectLst>
            </a:endParaRPr>
          </a:p>
          <a:p>
            <a:pPr eaLnBrk="1" hangingPunct="1"/>
            <a:endParaRPr lang="en-CA" sz="1400" dirty="0">
              <a:effectLst>
                <a:glow>
                  <a:srgbClr val="000000"/>
                </a:glow>
                <a:outerShdw sx="0" sy="0">
                  <a:srgbClr val="000000"/>
                </a:outerShdw>
                <a:reflection stA="0" endPos="0" fadeDir="0" sx="0" sy="0"/>
              </a:effectLst>
            </a:endParaRPr>
          </a:p>
          <a:p>
            <a:pPr eaLnBrk="1" hangingPunct="1"/>
            <a:r>
              <a:rPr lang="en-US" sz="2000" dirty="0"/>
              <a:t>The intent of this exercise is to show how to perform calculations on tables and how to use formulas to perform next level data aggregation. </a:t>
            </a:r>
            <a:endParaRPr lang="en-US" sz="2000" dirty="0" smtClean="0"/>
          </a:p>
          <a:p>
            <a:pPr eaLnBrk="1" hangingPunct="1"/>
            <a:endParaRPr lang="en-CA" sz="2400" dirty="0">
              <a:effectLst>
                <a:glow>
                  <a:srgbClr val="000000"/>
                </a:glow>
                <a:outerShdw sx="0" sy="0">
                  <a:srgbClr val="000000"/>
                </a:outerShdw>
                <a:reflection stA="0" endPos="0" fadeDir="0" sx="0" sy="0"/>
              </a:effectLst>
            </a:endParaRPr>
          </a:p>
          <a:p>
            <a:pPr eaLnBrk="1" hangingPunct="1"/>
            <a:r>
              <a:rPr lang="en-CA" b="1" dirty="0" smtClean="0">
                <a:effectLst>
                  <a:glow>
                    <a:srgbClr val="000000"/>
                  </a:glow>
                  <a:outerShdw sx="0" sy="0">
                    <a:srgbClr val="000000"/>
                  </a:outerShdw>
                  <a:reflection stA="0" endPos="0" fadeDir="0" sx="0" sy="0"/>
                </a:effectLst>
              </a:rPr>
              <a:t>Note: </a:t>
            </a:r>
            <a:r>
              <a:rPr lang="en-CA" dirty="0" smtClean="0">
                <a:effectLst>
                  <a:glow>
                    <a:srgbClr val="000000"/>
                  </a:glow>
                  <a:outerShdw sx="0" sy="0">
                    <a:srgbClr val="000000"/>
                  </a:outerShdw>
                  <a:reflection stA="0" endPos="0" fadeDir="0" sx="0" sy="0"/>
                </a:effectLst>
              </a:rPr>
              <a:t>In order to select “FMF CAPE B” for “Org. Hierarchy Nodes(s)”, click on the “</a:t>
            </a:r>
            <a:r>
              <a:rPr lang="en-CA" b="1" dirty="0" smtClean="0">
                <a:effectLst>
                  <a:glow>
                    <a:srgbClr val="000000"/>
                  </a:glow>
                  <a:outerShdw sx="0" sy="0">
                    <a:srgbClr val="000000"/>
                  </a:outerShdw>
                  <a:reflection stA="0" endPos="0" fadeDir="0" sx="0" sy="0"/>
                </a:effectLst>
              </a:rPr>
              <a:t>Refresh Values</a:t>
            </a:r>
            <a:r>
              <a:rPr lang="en-CA" dirty="0" smtClean="0">
                <a:effectLst>
                  <a:glow>
                    <a:srgbClr val="000000"/>
                  </a:glow>
                  <a:outerShdw sx="0" sy="0">
                    <a:srgbClr val="000000"/>
                  </a:outerShdw>
                  <a:reflection stA="0" endPos="0" fadeDir="0" sx="0" sy="0"/>
                </a:effectLst>
              </a:rPr>
              <a:t>” button and then expand the “Organizational plan” as follows: MND -&gt; CDS Branch -&gt; RCN -&gt; MARPAC, and then select “FMF CAPE B”:</a:t>
            </a:r>
            <a:endParaRPr lang="en-CA"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10" name="Slide Number Placeholder 9"/>
          <p:cNvSpPr>
            <a:spLocks noGrp="1"/>
          </p:cNvSpPr>
          <p:nvPr>
            <p:ph type="sldNum" sz="quarter" idx="4"/>
          </p:nvPr>
        </p:nvSpPr>
        <p:spPr/>
        <p:txBody>
          <a:bodyPr/>
          <a:lstStyle/>
          <a:p>
            <a:pPr>
              <a:defRPr/>
            </a:pPr>
            <a:r>
              <a:rPr lang="en-CA" smtClean="0"/>
              <a:t>86 / 193</a:t>
            </a:r>
            <a:endParaRPr lang="en-CA" dirty="0"/>
          </a:p>
        </p:txBody>
      </p:sp>
      <p:pic>
        <p:nvPicPr>
          <p:cNvPr id="11" name="Picture 10"/>
          <p:cNvPicPr>
            <a:picLocks noChangeAspect="1"/>
          </p:cNvPicPr>
          <p:nvPr/>
        </p:nvPicPr>
        <p:blipFill>
          <a:blip r:embed="rId3"/>
          <a:stretch>
            <a:fillRect/>
          </a:stretch>
        </p:blipFill>
        <p:spPr>
          <a:xfrm>
            <a:off x="2320199" y="4140443"/>
            <a:ext cx="4431593" cy="2445483"/>
          </a:xfrm>
          <a:prstGeom prst="rect">
            <a:avLst/>
          </a:prstGeom>
          <a:ln>
            <a:solidFill>
              <a:schemeClr val="accent1"/>
            </a:solidFill>
          </a:ln>
        </p:spPr>
      </p:pic>
    </p:spTree>
    <p:extLst>
      <p:ext uri="{BB962C8B-B14F-4D97-AF65-F5344CB8AC3E}">
        <p14:creationId xmlns:p14="http://schemas.microsoft.com/office/powerpoint/2010/main" val="2059793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Variable Editor</a:t>
            </a:r>
          </a:p>
        </p:txBody>
      </p:sp>
      <p:sp>
        <p:nvSpPr>
          <p:cNvPr id="3"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a:t>Variable Editor is used to create Variables. </a:t>
            </a:r>
            <a:r>
              <a:rPr lang="en-US" sz="2000" dirty="0"/>
              <a:t>Variables are similar to formulas, but these objects can be used in multiple tables/charts in a document.</a:t>
            </a:r>
            <a:endParaRPr lang="en-CA"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76809" y="2636912"/>
            <a:ext cx="3118374" cy="1115429"/>
          </a:xfrm>
          <a:prstGeom prst="rect">
            <a:avLst/>
          </a:prstGeom>
          <a:noFill/>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10" name="Slide Number Placeholder 9"/>
          <p:cNvSpPr>
            <a:spLocks noGrp="1"/>
          </p:cNvSpPr>
          <p:nvPr>
            <p:ph type="sldNum" sz="quarter" idx="4"/>
          </p:nvPr>
        </p:nvSpPr>
        <p:spPr/>
        <p:txBody>
          <a:bodyPr/>
          <a:lstStyle/>
          <a:p>
            <a:pPr>
              <a:defRPr/>
            </a:pPr>
            <a:r>
              <a:rPr lang="en-CA" smtClean="0"/>
              <a:t>87 / 193</a:t>
            </a:r>
            <a:endParaRPr lang="en-CA" dirty="0"/>
          </a:p>
        </p:txBody>
      </p:sp>
    </p:spTree>
    <p:extLst>
      <p:ext uri="{BB962C8B-B14F-4D97-AF65-F5344CB8AC3E}">
        <p14:creationId xmlns:p14="http://schemas.microsoft.com/office/powerpoint/2010/main" val="37639660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Variable </a:t>
            </a:r>
            <a:r>
              <a:rPr lang="en-US" dirty="0" smtClean="0"/>
              <a:t>Editor (contd.)</a:t>
            </a:r>
            <a:endParaRPr lang="en-US" dirty="0"/>
          </a:p>
        </p:txBody>
      </p:sp>
      <p:sp>
        <p:nvSpPr>
          <p:cNvPr id="6"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sz="2000" dirty="0" smtClean="0"/>
              <a:t>You need to provide a name for the variable, set the right </a:t>
            </a:r>
            <a:r>
              <a:rPr lang="en-US" sz="2000" b="1" dirty="0" smtClean="0"/>
              <a:t>qualification</a:t>
            </a:r>
            <a:r>
              <a:rPr lang="en-US" sz="2000" dirty="0" smtClean="0"/>
              <a:t>, write the </a:t>
            </a:r>
            <a:r>
              <a:rPr lang="en-US" sz="2000" b="1" dirty="0" smtClean="0"/>
              <a:t>formula </a:t>
            </a:r>
            <a:r>
              <a:rPr lang="en-US" sz="2000" dirty="0" smtClean="0"/>
              <a:t>and then </a:t>
            </a:r>
            <a:r>
              <a:rPr lang="en-US" sz="2000" b="1" dirty="0" smtClean="0"/>
              <a:t>validate </a:t>
            </a:r>
            <a:r>
              <a:rPr lang="en-US" sz="2000" dirty="0" smtClean="0"/>
              <a:t>the formula while in this editor.</a:t>
            </a:r>
            <a:endParaRPr lang="en-CA" sz="2000" dirty="0"/>
          </a:p>
        </p:txBody>
      </p:sp>
      <p:sp>
        <p:nvSpPr>
          <p:cNvPr id="7"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10" name="Slide Number Placeholder 9"/>
          <p:cNvSpPr>
            <a:spLocks noGrp="1"/>
          </p:cNvSpPr>
          <p:nvPr>
            <p:ph type="sldNum" sz="quarter" idx="4"/>
          </p:nvPr>
        </p:nvSpPr>
        <p:spPr/>
        <p:txBody>
          <a:bodyPr/>
          <a:lstStyle/>
          <a:p>
            <a:pPr>
              <a:defRPr/>
            </a:pPr>
            <a:r>
              <a:rPr lang="en-CA" smtClean="0"/>
              <a:t>88 / 193</a:t>
            </a:r>
            <a:endParaRPr lang="en-CA" dirty="0"/>
          </a:p>
        </p:txBody>
      </p:sp>
      <p:pic>
        <p:nvPicPr>
          <p:cNvPr id="3" name="Picture 2"/>
          <p:cNvPicPr>
            <a:picLocks noChangeAspect="1"/>
          </p:cNvPicPr>
          <p:nvPr/>
        </p:nvPicPr>
        <p:blipFill>
          <a:blip r:embed="rId3"/>
          <a:stretch>
            <a:fillRect/>
          </a:stretch>
        </p:blipFill>
        <p:spPr>
          <a:xfrm>
            <a:off x="1316546" y="2120662"/>
            <a:ext cx="6438900" cy="4576218"/>
          </a:xfrm>
          <a:prstGeom prst="rect">
            <a:avLst/>
          </a:prstGeom>
        </p:spPr>
      </p:pic>
    </p:spTree>
    <p:extLst>
      <p:ext uri="{BB962C8B-B14F-4D97-AF65-F5344CB8AC3E}">
        <p14:creationId xmlns:p14="http://schemas.microsoft.com/office/powerpoint/2010/main" val="3488125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9</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9</a:t>
            </a:r>
            <a:r>
              <a:rPr lang="en-CA" sz="2000" dirty="0">
                <a:effectLst>
                  <a:glow>
                    <a:srgbClr val="000000"/>
                  </a:glow>
                  <a:outerShdw sx="0" sy="0">
                    <a:srgbClr val="000000"/>
                  </a:outerShdw>
                  <a:reflection stA="0" endPos="0" fadeDir="0" sx="0" sy="0"/>
                </a:effectLst>
              </a:rPr>
              <a:t>: Creating </a:t>
            </a:r>
            <a:r>
              <a:rPr lang="en-CA" sz="2000" dirty="0" smtClean="0">
                <a:effectLst>
                  <a:glow>
                    <a:srgbClr val="000000"/>
                  </a:glow>
                  <a:outerShdw sx="0" sy="0">
                    <a:srgbClr val="000000"/>
                  </a:outerShdw>
                  <a:reflection stA="0" endPos="0" fadeDir="0" sx="0" sy="0"/>
                </a:effectLst>
              </a:rPr>
              <a:t>Variables.</a:t>
            </a:r>
          </a:p>
          <a:p>
            <a:pPr eaLnBrk="1" hangingPunct="1"/>
            <a:endParaRPr lang="en-CA" sz="2000" dirty="0">
              <a:effectLst>
                <a:glow>
                  <a:srgbClr val="000000"/>
                </a:glow>
                <a:outerShdw sx="0" sy="0">
                  <a:srgbClr val="000000"/>
                </a:outerShdw>
                <a:reflection stA="0" endPos="0" fadeDir="0" sx="0" sy="0"/>
              </a:effectLst>
            </a:endParaRPr>
          </a:p>
          <a:p>
            <a:pPr eaLnBrk="1" hangingPunct="1"/>
            <a:endParaRPr lang="en-CA" sz="2000" dirty="0" smtClean="0">
              <a:effectLst>
                <a:glow>
                  <a:srgbClr val="000000"/>
                </a:glow>
                <a:outerShdw sx="0" sy="0">
                  <a:srgbClr val="000000"/>
                </a:outerShdw>
                <a:reflection stA="0" endPos="0" fadeDir="0" sx="0" sy="0"/>
              </a:effectLst>
            </a:endParaRPr>
          </a:p>
          <a:p>
            <a:pPr eaLnBrk="1" hangingPunct="1"/>
            <a:r>
              <a:rPr lang="en-US" sz="2000" dirty="0"/>
              <a:t>The intent of this exercise is to change an existing function into a variable.  Variables can be used throughout the WebI Document, and you can copy them into other documents when needed.</a:t>
            </a:r>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7</a:t>
            </a:r>
            <a:endParaRPr lang="en-CA" sz="1100" dirty="0"/>
          </a:p>
        </p:txBody>
      </p:sp>
      <p:sp>
        <p:nvSpPr>
          <p:cNvPr id="9" name="Slide Number Placeholder 8"/>
          <p:cNvSpPr>
            <a:spLocks noGrp="1"/>
          </p:cNvSpPr>
          <p:nvPr>
            <p:ph type="sldNum" sz="quarter" idx="4"/>
          </p:nvPr>
        </p:nvSpPr>
        <p:spPr/>
        <p:txBody>
          <a:bodyPr/>
          <a:lstStyle/>
          <a:p>
            <a:pPr>
              <a:defRPr/>
            </a:pPr>
            <a:r>
              <a:rPr lang="en-CA" smtClean="0"/>
              <a:t>89 / 193</a:t>
            </a:r>
            <a:endParaRPr lang="en-CA" dirty="0"/>
          </a:p>
        </p:txBody>
      </p:sp>
    </p:spTree>
    <p:extLst>
      <p:ext uri="{BB962C8B-B14F-4D97-AF65-F5344CB8AC3E}">
        <p14:creationId xmlns:p14="http://schemas.microsoft.com/office/powerpoint/2010/main" val="12069639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err="1"/>
              <a:t>WebI</a:t>
            </a:r>
            <a:r>
              <a:rPr lang="en-US" dirty="0"/>
              <a:t> </a:t>
            </a:r>
            <a:r>
              <a:rPr lang="en-US" dirty="0" smtClean="0"/>
              <a:t>Architecture (contd.)</a:t>
            </a:r>
            <a:endParaRPr lang="en-CA"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1</a:t>
            </a:r>
            <a:endParaRPr lang="en-CA" sz="1100" dirty="0"/>
          </a:p>
        </p:txBody>
      </p:sp>
      <p:sp>
        <p:nvSpPr>
          <p:cNvPr id="9" name="Slide Number Placeholder 8"/>
          <p:cNvSpPr>
            <a:spLocks noGrp="1"/>
          </p:cNvSpPr>
          <p:nvPr>
            <p:ph type="sldNum" sz="quarter" idx="4"/>
          </p:nvPr>
        </p:nvSpPr>
        <p:spPr/>
        <p:txBody>
          <a:bodyPr/>
          <a:lstStyle/>
          <a:p>
            <a:pPr>
              <a:defRPr/>
            </a:pPr>
            <a:r>
              <a:rPr lang="en-CA" smtClean="0"/>
              <a:t>9 / 193</a:t>
            </a:r>
            <a:endParaRPr lang="en-CA" dirty="0"/>
          </a:p>
        </p:txBody>
      </p:sp>
      <p:sp>
        <p:nvSpPr>
          <p:cNvPr id="6" name="TextBox 87"/>
          <p:cNvSpPr txBox="1">
            <a:spLocks noChangeArrowheads="1"/>
          </p:cNvSpPr>
          <p:nvPr/>
        </p:nvSpPr>
        <p:spPr bwMode="auto">
          <a:xfrm>
            <a:off x="539552" y="1412776"/>
            <a:ext cx="7992888" cy="517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342900" lvl="0" indent="-342900">
              <a:buFont typeface="Arial" panose="020B0604020202020204" pitchFamily="34" charset="0"/>
              <a:buChar char="•"/>
            </a:pPr>
            <a:r>
              <a:rPr lang="en-US" sz="2000" b="1" dirty="0"/>
              <a:t>Data Foundation Layer</a:t>
            </a:r>
            <a:endParaRPr lang="en-CA" sz="2000" dirty="0"/>
          </a:p>
          <a:p>
            <a:r>
              <a:rPr lang="en-US" dirty="0"/>
              <a:t>Data foundation layer extracts and merges transactional and historical data from SAP and non-SAP source systems when executing queries.</a:t>
            </a:r>
          </a:p>
          <a:p>
            <a:endParaRPr lang="en-US" dirty="0"/>
          </a:p>
          <a:p>
            <a:pPr marL="342900" lvl="0" indent="-342900">
              <a:buFont typeface="Arial" panose="020B0604020202020204" pitchFamily="34" charset="0"/>
              <a:buChar char="•"/>
            </a:pPr>
            <a:r>
              <a:rPr lang="en-US" sz="2000" b="1" dirty="0"/>
              <a:t>Semantic Layer</a:t>
            </a:r>
            <a:endParaRPr lang="en-CA" dirty="0"/>
          </a:p>
          <a:p>
            <a:r>
              <a:rPr lang="en-US" dirty="0"/>
              <a:t>Semantic layer exposes data from the Data Foundation Layer to Presentation Layer Subject-Area oriented repositories (Data Sets) designed to facilitate Querying and Reporting Business-Friendly Characteristics and Measures. </a:t>
            </a:r>
          </a:p>
          <a:p>
            <a:endParaRPr lang="en-US" dirty="0"/>
          </a:p>
          <a:p>
            <a:r>
              <a:rPr lang="en-US" dirty="0"/>
              <a:t>WebI Author uses semantic layer to create reports and analyze information, and then share it with other online or offline users. The semantic layer is everyday business vocabulary of an organization’s data without technical complexities. The semantic layer is presented by one or more </a:t>
            </a:r>
            <a:r>
              <a:rPr lang="en-US" b="1" dirty="0"/>
              <a:t>BEx queries </a:t>
            </a:r>
            <a:r>
              <a:rPr lang="en-US" dirty="0"/>
              <a:t>and/or </a:t>
            </a:r>
            <a:r>
              <a:rPr lang="en-US" b="1" dirty="0"/>
              <a:t>Universes</a:t>
            </a:r>
            <a:r>
              <a:rPr lang="en-US" dirty="0"/>
              <a:t>.</a:t>
            </a:r>
          </a:p>
          <a:p>
            <a:endParaRPr lang="en-CA" dirty="0"/>
          </a:p>
          <a:p>
            <a:pPr marL="342900" lvl="0" indent="-342900">
              <a:buFont typeface="Arial" panose="020B0604020202020204" pitchFamily="34" charset="0"/>
              <a:buChar char="•"/>
            </a:pPr>
            <a:r>
              <a:rPr lang="en-US" sz="2000" b="1" dirty="0"/>
              <a:t>Presentation Layer</a:t>
            </a:r>
            <a:endParaRPr lang="en-CA" dirty="0"/>
          </a:p>
          <a:p>
            <a:r>
              <a:rPr lang="en-US" dirty="0"/>
              <a:t>Presentation layer offers flexible set of tools, like, WebI, Design Studio, Analysis of OLAP, Crystal Report, etc., for the end users to access, visualize and analyze data.</a:t>
            </a:r>
            <a:endParaRPr lang="en-CA" dirty="0"/>
          </a:p>
          <a:p>
            <a:endParaRPr lang="en-CA" dirty="0"/>
          </a:p>
        </p:txBody>
      </p:sp>
    </p:spTree>
    <p:extLst>
      <p:ext uri="{BB962C8B-B14F-4D97-AF65-F5344CB8AC3E}">
        <p14:creationId xmlns:p14="http://schemas.microsoft.com/office/powerpoint/2010/main" val="6293994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t>Chapter </a:t>
            </a:r>
            <a:r>
              <a:rPr lang="en-CA" dirty="0" smtClean="0"/>
              <a:t>8 – WebI Functions</a:t>
            </a:r>
            <a:r>
              <a:rPr lang="en-CA" dirty="0"/>
              <a:t/>
            </a:r>
            <a:br>
              <a:rPr lang="en-CA" dirty="0"/>
            </a:br>
            <a:endParaRPr lang="en-CA" dirty="0"/>
          </a:p>
        </p:txBody>
      </p:sp>
      <p:sp>
        <p:nvSpPr>
          <p:cNvPr id="3" name="TextBox 87"/>
          <p:cNvSpPr txBox="1">
            <a:spLocks noChangeArrowheads="1"/>
          </p:cNvSpPr>
          <p:nvPr/>
        </p:nvSpPr>
        <p:spPr bwMode="auto">
          <a:xfrm>
            <a:off x="539552" y="1412776"/>
            <a:ext cx="7992888"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CA" sz="2000" dirty="0" smtClean="0"/>
              <a:t>8.1.	Functions</a:t>
            </a:r>
          </a:p>
          <a:p>
            <a:pPr eaLnBrk="1" hangingPunct="1">
              <a:lnSpc>
                <a:spcPct val="150000"/>
              </a:lnSpc>
            </a:pPr>
            <a:r>
              <a:rPr lang="en-CA" sz="2000" dirty="0" smtClean="0"/>
              <a:t>8.2</a:t>
            </a:r>
            <a:r>
              <a:rPr lang="en-CA" sz="2000" dirty="0"/>
              <a:t>.	Character </a:t>
            </a:r>
            <a:r>
              <a:rPr lang="en-CA" sz="2000" dirty="0" smtClean="0"/>
              <a:t>Functions</a:t>
            </a:r>
            <a:endParaRPr lang="en-CA" sz="2000" dirty="0"/>
          </a:p>
          <a:p>
            <a:pPr eaLnBrk="1" hangingPunct="1">
              <a:lnSpc>
                <a:spcPct val="150000"/>
              </a:lnSpc>
            </a:pPr>
            <a:r>
              <a:rPr lang="en-CA" sz="2000" dirty="0" smtClean="0"/>
              <a:t>8.3</a:t>
            </a:r>
            <a:r>
              <a:rPr lang="en-CA" sz="2000" dirty="0"/>
              <a:t>.	Date </a:t>
            </a:r>
            <a:r>
              <a:rPr lang="en-CA" sz="2000" dirty="0" smtClean="0"/>
              <a:t>Functions</a:t>
            </a:r>
            <a:endParaRPr lang="en-CA" sz="2000" dirty="0"/>
          </a:p>
          <a:p>
            <a:pPr eaLnBrk="1" hangingPunct="1">
              <a:lnSpc>
                <a:spcPct val="150000"/>
              </a:lnSpc>
            </a:pPr>
            <a:r>
              <a:rPr lang="en-CA" sz="2000" dirty="0"/>
              <a:t>8.4.	Logical </a:t>
            </a:r>
            <a:r>
              <a:rPr lang="en-CA" sz="2000" dirty="0" smtClean="0"/>
              <a:t>Functions</a:t>
            </a:r>
            <a:endParaRPr lang="en-CA" sz="2000" dirty="0"/>
          </a:p>
          <a:p>
            <a:pPr eaLnBrk="1" hangingPunct="1">
              <a:lnSpc>
                <a:spcPct val="150000"/>
              </a:lnSpc>
            </a:pPr>
            <a:r>
              <a:rPr lang="en-CA" sz="2000" dirty="0"/>
              <a:t>8.5.	If </a:t>
            </a:r>
            <a:r>
              <a:rPr lang="en-CA" sz="2000" dirty="0" smtClean="0"/>
              <a:t>Logic</a:t>
            </a:r>
            <a:endParaRPr lang="en-CA" sz="2000" dirty="0"/>
          </a:p>
        </p:txBody>
      </p:sp>
      <p:sp>
        <p:nvSpPr>
          <p:cNvPr id="8" name="Slide Number Placeholder 7"/>
          <p:cNvSpPr>
            <a:spLocks noGrp="1"/>
          </p:cNvSpPr>
          <p:nvPr>
            <p:ph type="sldNum" sz="quarter" idx="4"/>
          </p:nvPr>
        </p:nvSpPr>
        <p:spPr/>
        <p:txBody>
          <a:bodyPr/>
          <a:lstStyle/>
          <a:p>
            <a:pPr>
              <a:defRPr/>
            </a:pPr>
            <a:r>
              <a:rPr lang="en-CA" smtClean="0"/>
              <a:t>90 / 193</a:t>
            </a:r>
            <a:endParaRPr lang="en-CA" dirty="0"/>
          </a:p>
        </p:txBody>
      </p:sp>
    </p:spTree>
    <p:extLst>
      <p:ext uri="{BB962C8B-B14F-4D97-AF65-F5344CB8AC3E}">
        <p14:creationId xmlns:p14="http://schemas.microsoft.com/office/powerpoint/2010/main" val="38269699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Functions</a:t>
            </a:r>
          </a:p>
        </p:txBody>
      </p:sp>
      <p:sp>
        <p:nvSpPr>
          <p:cNvPr id="3" name="TextBox 87"/>
          <p:cNvSpPr txBox="1">
            <a:spLocks noChangeArrowheads="1"/>
          </p:cNvSpPr>
          <p:nvPr/>
        </p:nvSpPr>
        <p:spPr bwMode="auto">
          <a:xfrm>
            <a:off x="539552" y="1412776"/>
            <a:ext cx="799288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In WebI </a:t>
            </a:r>
            <a:r>
              <a:rPr lang="en-US" sz="2000" dirty="0" smtClean="0"/>
              <a:t>formulas </a:t>
            </a:r>
            <a:r>
              <a:rPr lang="en-US" sz="2000" dirty="0"/>
              <a:t>and </a:t>
            </a:r>
            <a:r>
              <a:rPr lang="en-US" sz="2000" dirty="0" smtClean="0"/>
              <a:t>variables use various </a:t>
            </a:r>
            <a:r>
              <a:rPr lang="en-US" sz="2000" dirty="0"/>
              <a:t>functions and logics </a:t>
            </a:r>
            <a:r>
              <a:rPr lang="en-US" sz="2000" dirty="0" smtClean="0"/>
              <a:t>to </a:t>
            </a:r>
            <a:r>
              <a:rPr lang="en-US" sz="2000" dirty="0"/>
              <a:t>achieve greater manipulation and presentation of data. </a:t>
            </a:r>
            <a:endParaRPr lang="en-US" sz="2000" dirty="0" smtClean="0"/>
          </a:p>
          <a:p>
            <a:endParaRPr lang="en-US" sz="2000" dirty="0"/>
          </a:p>
          <a:p>
            <a:r>
              <a:rPr lang="en-US" sz="2000" dirty="0" smtClean="0"/>
              <a:t>These </a:t>
            </a:r>
            <a:r>
              <a:rPr lang="en-US" sz="2000" dirty="0"/>
              <a:t>functions can be applied to a dimension or a measure either directly or inside a variable to achieve certain formatting or logical outcome. </a:t>
            </a:r>
          </a:p>
          <a:p>
            <a:r>
              <a:rPr lang="en-US" sz="2000" dirty="0"/>
              <a:t> </a:t>
            </a:r>
          </a:p>
          <a:p>
            <a:r>
              <a:rPr lang="en-US" sz="2000" dirty="0"/>
              <a:t>You can access these functions either in the “</a:t>
            </a:r>
            <a:r>
              <a:rPr lang="en-US" sz="2000" b="1" dirty="0"/>
              <a:t>Formula Editor</a:t>
            </a:r>
            <a:r>
              <a:rPr lang="en-US" sz="2000" dirty="0"/>
              <a:t>” or the “</a:t>
            </a:r>
            <a:r>
              <a:rPr lang="en-US" sz="2000" b="1" dirty="0"/>
              <a:t>Create Variable</a:t>
            </a:r>
            <a:r>
              <a:rPr lang="en-US" sz="2000" dirty="0"/>
              <a:t>” window.</a:t>
            </a:r>
          </a:p>
        </p:txBody>
      </p:sp>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91 / 193</a:t>
            </a:r>
            <a:endParaRPr lang="en-CA" dirty="0"/>
          </a:p>
        </p:txBody>
      </p:sp>
    </p:spTree>
    <p:extLst>
      <p:ext uri="{BB962C8B-B14F-4D97-AF65-F5344CB8AC3E}">
        <p14:creationId xmlns:p14="http://schemas.microsoft.com/office/powerpoint/2010/main" val="1216344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a:solidFill>
                  <a:srgbClr val="324F81"/>
                </a:solidFill>
                <a:latin typeface="Arial" charset="0"/>
                <a:ea typeface="ＭＳ Ｐゴシック" charset="0"/>
                <a:cs typeface="ＭＳ Ｐゴシック" charset="0"/>
              </a:rPr>
              <a:t>Functions (contd.)</a:t>
            </a:r>
          </a:p>
        </p:txBody>
      </p:sp>
      <p:sp>
        <p:nvSpPr>
          <p:cNvPr id="3" name="TextBox 87"/>
          <p:cNvSpPr txBox="1">
            <a:spLocks noChangeArrowheads="1"/>
          </p:cNvSpPr>
          <p:nvPr/>
        </p:nvSpPr>
        <p:spPr bwMode="auto">
          <a:xfrm>
            <a:off x="539552" y="1412776"/>
            <a:ext cx="79928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These functions are grouped by category, like, Character, Data Provider, Date &amp; Time, Numeric, etc. Or, you may check all the functions at once under the group called “</a:t>
            </a:r>
            <a:r>
              <a:rPr lang="en-US" sz="2000" b="1" dirty="0"/>
              <a:t>All</a:t>
            </a:r>
            <a:r>
              <a:rPr lang="en-US" sz="2000" dirty="0"/>
              <a:t>.”</a:t>
            </a:r>
          </a:p>
        </p:txBody>
      </p:sp>
      <p:pic>
        <p:nvPicPr>
          <p:cNvPr id="4" name="Picture 3"/>
          <p:cNvPicPr>
            <a:picLocks noChangeAspect="1"/>
          </p:cNvPicPr>
          <p:nvPr/>
        </p:nvPicPr>
        <p:blipFill>
          <a:blip r:embed="rId3"/>
          <a:stretch>
            <a:fillRect/>
          </a:stretch>
        </p:blipFill>
        <p:spPr>
          <a:xfrm>
            <a:off x="1326071" y="2564904"/>
            <a:ext cx="6419850" cy="3962400"/>
          </a:xfrm>
          <a:prstGeom prst="rect">
            <a:avLst/>
          </a:prstGeom>
        </p:spPr>
      </p:pic>
      <p:sp>
        <p:nvSpPr>
          <p:cNvPr id="5"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92 / 193</a:t>
            </a:r>
            <a:endParaRPr lang="en-CA" dirty="0"/>
          </a:p>
        </p:txBody>
      </p:sp>
    </p:spTree>
    <p:extLst>
      <p:ext uri="{BB962C8B-B14F-4D97-AF65-F5344CB8AC3E}">
        <p14:creationId xmlns:p14="http://schemas.microsoft.com/office/powerpoint/2010/main" val="17853796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1"/>
            <a:r>
              <a:rPr lang="en-US" dirty="0"/>
              <a:t>Character Functions</a:t>
            </a:r>
          </a:p>
        </p:txBody>
      </p:sp>
      <p:sp>
        <p:nvSpPr>
          <p:cNvPr id="3" name="TextBox 87"/>
          <p:cNvSpPr txBox="1">
            <a:spLocks noChangeArrowheads="1"/>
          </p:cNvSpPr>
          <p:nvPr/>
        </p:nvSpPr>
        <p:spPr bwMode="auto">
          <a:xfrm>
            <a:off x="539552" y="1412776"/>
            <a:ext cx="8136904" cy="4101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a:t>Some of the most popular character functions that are used to manipulate a string object</a:t>
            </a:r>
            <a:r>
              <a:rPr lang="en-US" sz="2000" dirty="0" smtClean="0"/>
              <a:t>:</a:t>
            </a:r>
          </a:p>
          <a:p>
            <a:endParaRPr lang="en-US" sz="1050" dirty="0"/>
          </a:p>
          <a:p>
            <a:pPr marL="342900" lvl="0" indent="-342900">
              <a:lnSpc>
                <a:spcPct val="150000"/>
              </a:lnSpc>
              <a:buFont typeface="Arial" panose="020B0604020202020204" pitchFamily="34" charset="0"/>
              <a:buChar char="•"/>
            </a:pPr>
            <a:r>
              <a:rPr lang="en-US" sz="2000" b="1" dirty="0"/>
              <a:t>Length()</a:t>
            </a:r>
            <a:r>
              <a:rPr lang="en-US" sz="2000" dirty="0"/>
              <a:t> – return the length of string.</a:t>
            </a:r>
          </a:p>
          <a:p>
            <a:pPr marL="342900" lvl="0" indent="-342900">
              <a:lnSpc>
                <a:spcPct val="150000"/>
              </a:lnSpc>
              <a:buFont typeface="Arial" panose="020B0604020202020204" pitchFamily="34" charset="0"/>
              <a:buChar char="•"/>
            </a:pPr>
            <a:r>
              <a:rPr lang="en-US" sz="2000" b="1" dirty="0" err="1"/>
              <a:t>Pos</a:t>
            </a:r>
            <a:r>
              <a:rPr lang="en-US" sz="2000" b="1" dirty="0"/>
              <a:t>() </a:t>
            </a:r>
            <a:r>
              <a:rPr lang="en-US" sz="2000" dirty="0"/>
              <a:t>– returns the position of a character within a string.</a:t>
            </a:r>
          </a:p>
          <a:p>
            <a:pPr marL="342900" lvl="0" indent="-342900">
              <a:lnSpc>
                <a:spcPct val="150000"/>
              </a:lnSpc>
              <a:buFont typeface="Arial" panose="020B0604020202020204" pitchFamily="34" charset="0"/>
              <a:buChar char="•"/>
            </a:pPr>
            <a:r>
              <a:rPr lang="en-US" sz="2000" b="1" dirty="0"/>
              <a:t>Right()</a:t>
            </a:r>
            <a:r>
              <a:rPr lang="en-US" sz="2000" dirty="0"/>
              <a:t> – returns specified number of character from the right.</a:t>
            </a:r>
          </a:p>
          <a:p>
            <a:pPr marL="342900" lvl="0" indent="-342900">
              <a:lnSpc>
                <a:spcPct val="150000"/>
              </a:lnSpc>
              <a:buFont typeface="Arial" panose="020B0604020202020204" pitchFamily="34" charset="0"/>
              <a:buChar char="•"/>
            </a:pPr>
            <a:r>
              <a:rPr lang="en-US" sz="2000" b="1" dirty="0"/>
              <a:t>Left()</a:t>
            </a:r>
            <a:r>
              <a:rPr lang="en-US" sz="2000" dirty="0"/>
              <a:t> – returns specified number of character from the left.</a:t>
            </a:r>
          </a:p>
          <a:p>
            <a:pPr marL="342900" lvl="0" indent="-342900">
              <a:lnSpc>
                <a:spcPct val="150000"/>
              </a:lnSpc>
              <a:buFont typeface="Arial" panose="020B0604020202020204" pitchFamily="34" charset="0"/>
              <a:buChar char="•"/>
            </a:pPr>
            <a:r>
              <a:rPr lang="en-US" sz="2000" b="1" dirty="0"/>
              <a:t>Replace()</a:t>
            </a:r>
            <a:r>
              <a:rPr lang="en-US" sz="2000" dirty="0"/>
              <a:t> – replaces a specific string with another one.</a:t>
            </a:r>
          </a:p>
          <a:p>
            <a:pPr marL="342900" indent="-342900">
              <a:lnSpc>
                <a:spcPct val="150000"/>
              </a:lnSpc>
              <a:buFont typeface="Arial" panose="020B0604020202020204" pitchFamily="34" charset="0"/>
              <a:buChar char="•"/>
            </a:pPr>
            <a:r>
              <a:rPr lang="en-US" sz="2000" b="1" dirty="0" err="1"/>
              <a:t>SubStr</a:t>
            </a:r>
            <a:r>
              <a:rPr lang="en-US" sz="2000" b="1" dirty="0"/>
              <a:t>()</a:t>
            </a:r>
            <a:r>
              <a:rPr lang="en-US" sz="2000" dirty="0"/>
              <a:t> – returns specified string from a string using </a:t>
            </a:r>
            <a:r>
              <a:rPr lang="en-US" sz="2000" dirty="0" smtClean="0"/>
              <a:t>starting position and length.</a:t>
            </a:r>
            <a:endParaRPr lang="en-CA"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93 / 193</a:t>
            </a:r>
            <a:endParaRPr lang="en-CA" dirty="0"/>
          </a:p>
        </p:txBody>
      </p:sp>
    </p:spTree>
    <p:extLst>
      <p:ext uri="{BB962C8B-B14F-4D97-AF65-F5344CB8AC3E}">
        <p14:creationId xmlns:p14="http://schemas.microsoft.com/office/powerpoint/2010/main" val="12204791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Character Functions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The </a:t>
            </a:r>
            <a:r>
              <a:rPr lang="en-CA" sz="2000" b="1" dirty="0"/>
              <a:t>Right() </a:t>
            </a:r>
            <a:r>
              <a:rPr lang="en-CA" sz="2000" dirty="0" smtClean="0"/>
              <a:t>Function </a:t>
            </a:r>
            <a:r>
              <a:rPr lang="en-US" sz="2000" dirty="0" smtClean="0"/>
              <a:t>is used </a:t>
            </a:r>
            <a:r>
              <a:rPr lang="en-US" sz="2000" dirty="0"/>
              <a:t>to show a limited number of text within a dimension </a:t>
            </a:r>
            <a:r>
              <a:rPr lang="en-US" sz="2000" dirty="0" smtClean="0"/>
              <a:t>object as defined in </a:t>
            </a:r>
            <a:r>
              <a:rPr lang="en-US" sz="2000" dirty="0"/>
              <a:t>the formula. </a:t>
            </a:r>
            <a:endParaRPr lang="en-US" sz="2000" dirty="0" smtClean="0"/>
          </a:p>
          <a:p>
            <a:pPr eaLnBrk="1" hangingPunct="1"/>
            <a:endParaRPr lang="en-US" sz="800" dirty="0"/>
          </a:p>
          <a:p>
            <a:pPr marL="342900" indent="-342900" eaLnBrk="1" hangingPunct="1">
              <a:buFont typeface="Arial" panose="020B0604020202020204" pitchFamily="34" charset="0"/>
              <a:buChar char="•"/>
            </a:pPr>
            <a:r>
              <a:rPr lang="en-US" sz="2000" dirty="0" smtClean="0"/>
              <a:t>Enter </a:t>
            </a:r>
            <a:r>
              <a:rPr lang="en-US" sz="2000" dirty="0"/>
              <a:t>the dimension you want from the available objects box within the parenthesis of the function. </a:t>
            </a:r>
            <a:endParaRPr lang="en-US" sz="2000" dirty="0" smtClean="0"/>
          </a:p>
          <a:p>
            <a:pPr eaLnBrk="1" hangingPunct="1"/>
            <a:endParaRPr lang="en-US" sz="800" dirty="0" smtClean="0"/>
          </a:p>
          <a:p>
            <a:pPr marL="342900" indent="-342900" eaLnBrk="1" hangingPunct="1">
              <a:buFont typeface="Arial" panose="020B0604020202020204" pitchFamily="34" charset="0"/>
              <a:buChar char="•"/>
            </a:pPr>
            <a:r>
              <a:rPr lang="en-US" sz="2000" dirty="0" smtClean="0"/>
              <a:t>Enter </a:t>
            </a:r>
            <a:r>
              <a:rPr lang="en-US" sz="2000" dirty="0"/>
              <a:t>the number of characters you want removed in a numerical value (ex: 4) after the semicolon (;). </a:t>
            </a:r>
          </a:p>
          <a:p>
            <a:pPr eaLnBrk="1" hangingPunct="1"/>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1717231" y="3789040"/>
            <a:ext cx="5637530" cy="2562860"/>
          </a:xfrm>
          <a:prstGeom prst="rect">
            <a:avLst/>
          </a:prstGeom>
          <a:noFill/>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94 / 193</a:t>
            </a:r>
            <a:endParaRPr lang="en-CA" dirty="0"/>
          </a:p>
        </p:txBody>
      </p:sp>
    </p:spTree>
    <p:extLst>
      <p:ext uri="{BB962C8B-B14F-4D97-AF65-F5344CB8AC3E}">
        <p14:creationId xmlns:p14="http://schemas.microsoft.com/office/powerpoint/2010/main" val="2050282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Character Functions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7992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Year before and after using the formula:</a:t>
            </a:r>
            <a:endParaRPr lang="en-CA" sz="2000"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2478595" y="2238808"/>
            <a:ext cx="4114800" cy="1544320"/>
          </a:xfrm>
          <a:prstGeom prst="rect">
            <a:avLst/>
          </a:prstGeom>
          <a:noFill/>
          <a:ln>
            <a:solidFill>
              <a:schemeClr val="accent1"/>
            </a:solidFill>
          </a:ln>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2478595" y="4616530"/>
            <a:ext cx="3790315" cy="1515110"/>
          </a:xfrm>
          <a:prstGeom prst="rect">
            <a:avLst/>
          </a:prstGeom>
          <a:noFill/>
          <a:ln>
            <a:solidFill>
              <a:schemeClr val="accent1"/>
            </a:solidFill>
          </a:ln>
        </p:spPr>
      </p:pic>
      <p:sp>
        <p:nvSpPr>
          <p:cNvPr id="6" name="TextBox 87"/>
          <p:cNvSpPr txBox="1">
            <a:spLocks noChangeArrowheads="1"/>
          </p:cNvSpPr>
          <p:nvPr/>
        </p:nvSpPr>
        <p:spPr bwMode="auto">
          <a:xfrm>
            <a:off x="2377852" y="1882674"/>
            <a:ext cx="24350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Before:</a:t>
            </a:r>
            <a:endParaRPr lang="en-CA" sz="2000" dirty="0"/>
          </a:p>
        </p:txBody>
      </p:sp>
      <p:sp>
        <p:nvSpPr>
          <p:cNvPr id="7" name="TextBox 87"/>
          <p:cNvSpPr txBox="1">
            <a:spLocks noChangeArrowheads="1"/>
          </p:cNvSpPr>
          <p:nvPr/>
        </p:nvSpPr>
        <p:spPr bwMode="auto">
          <a:xfrm>
            <a:off x="2411016" y="4234946"/>
            <a:ext cx="24350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After:</a:t>
            </a:r>
            <a:endParaRPr lang="en-CA" sz="2000" dirty="0"/>
          </a:p>
        </p:txBody>
      </p:sp>
      <p:sp>
        <p:nvSpPr>
          <p:cNvPr id="8"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3" name="Slide Number Placeholder 12"/>
          <p:cNvSpPr>
            <a:spLocks noGrp="1"/>
          </p:cNvSpPr>
          <p:nvPr>
            <p:ph type="sldNum" sz="quarter" idx="4"/>
          </p:nvPr>
        </p:nvSpPr>
        <p:spPr/>
        <p:txBody>
          <a:bodyPr/>
          <a:lstStyle/>
          <a:p>
            <a:pPr>
              <a:defRPr/>
            </a:pPr>
            <a:r>
              <a:rPr lang="en-CA" smtClean="0"/>
              <a:t>95 / 193</a:t>
            </a:r>
            <a:endParaRPr lang="en-CA" dirty="0"/>
          </a:p>
        </p:txBody>
      </p:sp>
    </p:spTree>
    <p:extLst>
      <p:ext uri="{BB962C8B-B14F-4D97-AF65-F5344CB8AC3E}">
        <p14:creationId xmlns:p14="http://schemas.microsoft.com/office/powerpoint/2010/main" val="24644908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10</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3508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10</a:t>
            </a:r>
            <a:r>
              <a:rPr lang="en-CA" sz="2000" dirty="0">
                <a:effectLst>
                  <a:glow>
                    <a:srgbClr val="000000"/>
                  </a:glow>
                  <a:outerShdw sx="0" sy="0">
                    <a:srgbClr val="000000"/>
                  </a:outerShdw>
                  <a:reflection stA="0" endPos="0" fadeDir="0" sx="0" sy="0"/>
                </a:effectLst>
              </a:rPr>
              <a:t>: Creating a Right() or Left() </a:t>
            </a:r>
            <a:r>
              <a:rPr lang="en-CA" sz="2000" dirty="0" smtClean="0">
                <a:effectLst>
                  <a:glow>
                    <a:srgbClr val="000000"/>
                  </a:glow>
                  <a:outerShdw sx="0" sy="0">
                    <a:srgbClr val="000000"/>
                  </a:outerShdw>
                  <a:reflection stA="0" endPos="0" fadeDir="0" sx="0" sy="0"/>
                </a:effectLst>
              </a:rPr>
              <a:t>Variable.</a:t>
            </a:r>
          </a:p>
          <a:p>
            <a:pPr eaLnBrk="1" hangingPunct="1"/>
            <a:endParaRPr lang="en-CA" sz="1200" dirty="0" smtClean="0">
              <a:effectLst>
                <a:glow>
                  <a:srgbClr val="000000"/>
                </a:glow>
                <a:outerShdw sx="0" sy="0">
                  <a:srgbClr val="000000"/>
                </a:outerShdw>
                <a:reflection stA="0" endPos="0" fadeDir="0" sx="0" sy="0"/>
              </a:effectLst>
            </a:endParaRPr>
          </a:p>
          <a:p>
            <a:pPr eaLnBrk="1" hangingPunct="1"/>
            <a:endParaRPr lang="en-CA" sz="1200" dirty="0">
              <a:effectLst>
                <a:glow>
                  <a:srgbClr val="000000"/>
                </a:glow>
                <a:outerShdw sx="0" sy="0">
                  <a:srgbClr val="000000"/>
                </a:outerShdw>
                <a:reflection stA="0" endPos="0" fadeDir="0" sx="0" sy="0"/>
              </a:effectLst>
            </a:endParaRPr>
          </a:p>
          <a:p>
            <a:pPr eaLnBrk="1" hangingPunct="1"/>
            <a:r>
              <a:rPr lang="en-US" sz="2000" dirty="0"/>
              <a:t>The intent of this exercise is to create other variables than what was created in exercise 9.  There are many variables and you are encouraged to create more past this exercise.</a:t>
            </a:r>
          </a:p>
          <a:p>
            <a:pPr eaLnBrk="1" hangingPunct="1"/>
            <a:endParaRPr lang="en-CA" dirty="0">
              <a:effectLst>
                <a:glow>
                  <a:srgbClr val="000000"/>
                </a:glow>
                <a:outerShdw sx="0" sy="0">
                  <a:srgbClr val="000000"/>
                </a:outerShdw>
                <a:reflection stA="0" endPos="0" fadeDir="0" sx="0" sy="0"/>
              </a:effectLst>
            </a:endParaRPr>
          </a:p>
          <a:p>
            <a:pPr eaLnBrk="1" hangingPunct="1"/>
            <a:r>
              <a:rPr lang="en-CA" sz="2000" b="1" dirty="0">
                <a:effectLst>
                  <a:glow>
                    <a:srgbClr val="000000"/>
                  </a:glow>
                  <a:outerShdw sx="0" sy="0">
                    <a:srgbClr val="000000"/>
                  </a:outerShdw>
                  <a:reflection stA="0" endPos="0" fadeDir="0" sx="0" sy="0"/>
                </a:effectLst>
              </a:rPr>
              <a:t>Note: </a:t>
            </a:r>
            <a:r>
              <a:rPr lang="en-CA" sz="2000" dirty="0">
                <a:effectLst>
                  <a:glow>
                    <a:srgbClr val="000000"/>
                  </a:glow>
                  <a:outerShdw sx="0" sy="0">
                    <a:srgbClr val="000000"/>
                  </a:outerShdw>
                  <a:reflection stA="0" endPos="0" fadeDir="0" sx="0" sy="0"/>
                </a:effectLst>
              </a:rPr>
              <a:t>In order to select </a:t>
            </a:r>
            <a:r>
              <a:rPr lang="en-CA" sz="2000" dirty="0" smtClean="0">
                <a:effectLst>
                  <a:glow>
                    <a:srgbClr val="000000"/>
                  </a:glow>
                  <a:outerShdw sx="0" sy="0">
                    <a:srgbClr val="000000"/>
                  </a:outerShdw>
                  <a:reflection stA="0" endPos="0" fadeDir="0" sx="0" sy="0"/>
                </a:effectLst>
              </a:rPr>
              <a:t>“RCN” </a:t>
            </a:r>
            <a:r>
              <a:rPr lang="en-CA" sz="2000" dirty="0">
                <a:effectLst>
                  <a:glow>
                    <a:srgbClr val="000000"/>
                  </a:glow>
                  <a:outerShdw sx="0" sy="0">
                    <a:srgbClr val="000000"/>
                  </a:outerShdw>
                  <a:reflection stA="0" endPos="0" fadeDir="0" sx="0" sy="0"/>
                </a:effectLst>
              </a:rPr>
              <a:t>for “Org. Hierarchy Nodes(s)”, click on the “</a:t>
            </a:r>
            <a:r>
              <a:rPr lang="en-CA" sz="2000" b="1" dirty="0">
                <a:effectLst>
                  <a:glow>
                    <a:srgbClr val="000000"/>
                  </a:glow>
                  <a:outerShdw sx="0" sy="0">
                    <a:srgbClr val="000000"/>
                  </a:outerShdw>
                  <a:reflection stA="0" endPos="0" fadeDir="0" sx="0" sy="0"/>
                </a:effectLst>
              </a:rPr>
              <a:t>Refresh Values</a:t>
            </a:r>
            <a:r>
              <a:rPr lang="en-CA" sz="2000" dirty="0">
                <a:effectLst>
                  <a:glow>
                    <a:srgbClr val="000000"/>
                  </a:glow>
                  <a:outerShdw sx="0" sy="0">
                    <a:srgbClr val="000000"/>
                  </a:outerShdw>
                  <a:reflection stA="0" endPos="0" fadeDir="0" sx="0" sy="0"/>
                </a:effectLst>
              </a:rPr>
              <a:t>” button and then expand the “Organizational plan” as follows: MND -&gt; CDS </a:t>
            </a:r>
            <a:r>
              <a:rPr lang="en-CA" sz="2000" dirty="0" smtClean="0">
                <a:effectLst>
                  <a:glow>
                    <a:srgbClr val="000000"/>
                  </a:glow>
                  <a:outerShdw sx="0" sy="0">
                    <a:srgbClr val="000000"/>
                  </a:outerShdw>
                  <a:reflection stA="0" endPos="0" fadeDir="0" sx="0" sy="0"/>
                </a:effectLst>
              </a:rPr>
              <a:t>Branch, </a:t>
            </a:r>
            <a:br>
              <a:rPr lang="en-CA" sz="2000" dirty="0" smtClean="0">
                <a:effectLst>
                  <a:glow>
                    <a:srgbClr val="000000"/>
                  </a:glow>
                  <a:outerShdw sx="0" sy="0">
                    <a:srgbClr val="000000"/>
                  </a:outerShdw>
                  <a:reflection stA="0" endPos="0" fadeDir="0" sx="0" sy="0"/>
                </a:effectLst>
              </a:rPr>
            </a:br>
            <a:r>
              <a:rPr lang="en-CA" sz="2000" dirty="0" smtClean="0">
                <a:effectLst>
                  <a:glow>
                    <a:srgbClr val="000000"/>
                  </a:glow>
                  <a:outerShdw sx="0" sy="0">
                    <a:srgbClr val="000000"/>
                  </a:outerShdw>
                  <a:reflection stA="0" endPos="0" fadeDir="0" sx="0" sy="0"/>
                </a:effectLst>
              </a:rPr>
              <a:t>and </a:t>
            </a:r>
            <a:r>
              <a:rPr lang="en-CA" sz="2000" dirty="0">
                <a:effectLst>
                  <a:glow>
                    <a:srgbClr val="000000"/>
                  </a:glow>
                  <a:outerShdw sx="0" sy="0">
                    <a:srgbClr val="000000"/>
                  </a:outerShdw>
                  <a:reflection stA="0" endPos="0" fadeDir="0" sx="0" sy="0"/>
                </a:effectLst>
              </a:rPr>
              <a:t>then select </a:t>
            </a:r>
            <a:r>
              <a:rPr lang="en-CA" sz="2000" dirty="0" smtClean="0">
                <a:effectLst>
                  <a:glow>
                    <a:srgbClr val="000000"/>
                  </a:glow>
                  <a:outerShdw sx="0" sy="0">
                    <a:srgbClr val="000000"/>
                  </a:outerShdw>
                  <a:reflection stA="0" endPos="0" fadeDir="0" sx="0" sy="0"/>
                </a:effectLst>
              </a:rPr>
              <a:t>“RCN”.</a:t>
            </a:r>
            <a:endParaRPr lang="en-CA" sz="2000" dirty="0"/>
          </a:p>
          <a:p>
            <a:pPr eaLnBrk="1" hangingPunct="1"/>
            <a:endParaRPr lang="en-CA" sz="2000" dirty="0">
              <a:effectLst>
                <a:glow>
                  <a:srgbClr val="000000"/>
                </a:glow>
                <a:outerShdw sx="0" sy="0">
                  <a:srgbClr val="000000"/>
                </a:outerShdw>
                <a:reflection stA="0" endPos="0" fadeDir="0" sx="0" sy="0"/>
              </a:effectLst>
            </a:endParaRPr>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96 / 193</a:t>
            </a:r>
            <a:endParaRPr lang="en-CA" dirty="0"/>
          </a:p>
        </p:txBody>
      </p:sp>
      <p:pic>
        <p:nvPicPr>
          <p:cNvPr id="6" name="Picture 5"/>
          <p:cNvPicPr>
            <a:picLocks noChangeAspect="1"/>
          </p:cNvPicPr>
          <p:nvPr/>
        </p:nvPicPr>
        <p:blipFill>
          <a:blip r:embed="rId3"/>
          <a:stretch>
            <a:fillRect/>
          </a:stretch>
        </p:blipFill>
        <p:spPr>
          <a:xfrm>
            <a:off x="4020408" y="4025208"/>
            <a:ext cx="4645174" cy="2571182"/>
          </a:xfrm>
          <a:prstGeom prst="rect">
            <a:avLst/>
          </a:prstGeom>
        </p:spPr>
      </p:pic>
    </p:spTree>
    <p:extLst>
      <p:ext uri="{BB962C8B-B14F-4D97-AF65-F5344CB8AC3E}">
        <p14:creationId xmlns:p14="http://schemas.microsoft.com/office/powerpoint/2010/main" val="13006391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US" dirty="0">
                <a:solidFill>
                  <a:srgbClr val="324F81"/>
                </a:solidFill>
                <a:latin typeface="Arial" charset="0"/>
                <a:ea typeface="ＭＳ Ｐゴシック" charset="0"/>
                <a:cs typeface="ＭＳ Ｐゴシック" charset="0"/>
              </a:rPr>
              <a:t>Character Functions (contd.)</a:t>
            </a:r>
            <a:endParaRPr lang="en-CA" dirty="0">
              <a:solidFill>
                <a:srgbClr val="324F81"/>
              </a:solidFill>
              <a:latin typeface="Arial" charset="0"/>
              <a:ea typeface="ＭＳ Ｐゴシック" charset="0"/>
              <a:cs typeface="ＭＳ Ｐゴシック" charset="0"/>
            </a:endParaRPr>
          </a:p>
        </p:txBody>
      </p:sp>
      <p:sp>
        <p:nvSpPr>
          <p:cNvPr id="3" name="TextBox 87"/>
          <p:cNvSpPr txBox="1">
            <a:spLocks noChangeArrowheads="1"/>
          </p:cNvSpPr>
          <p:nvPr/>
        </p:nvSpPr>
        <p:spPr bwMode="auto">
          <a:xfrm>
            <a:off x="539552" y="1412776"/>
            <a:ext cx="8208912" cy="3485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dirty="0" smtClean="0"/>
              <a:t>The </a:t>
            </a:r>
            <a:r>
              <a:rPr lang="en-CA" sz="2000" b="1" dirty="0" smtClean="0"/>
              <a:t>Replace() </a:t>
            </a:r>
            <a:r>
              <a:rPr lang="en-CA" sz="2000" dirty="0" smtClean="0"/>
              <a:t>Function is used </a:t>
            </a:r>
            <a:r>
              <a:rPr lang="en-US" sz="2000" dirty="0" smtClean="0"/>
              <a:t>to replace </a:t>
            </a:r>
            <a:r>
              <a:rPr lang="en-US" sz="2000" dirty="0"/>
              <a:t>a part of a string with another </a:t>
            </a:r>
            <a:r>
              <a:rPr lang="en-US" sz="2000" dirty="0" smtClean="0"/>
              <a:t>string.</a:t>
            </a:r>
          </a:p>
          <a:p>
            <a:pPr eaLnBrk="1" hangingPunct="1"/>
            <a:endParaRPr lang="en-US" sz="1050" dirty="0"/>
          </a:p>
          <a:p>
            <a:pPr eaLnBrk="1" hangingPunct="1">
              <a:lnSpc>
                <a:spcPct val="150000"/>
              </a:lnSpc>
              <a:tabLst>
                <a:tab pos="273050" algn="l"/>
              </a:tabLst>
            </a:pPr>
            <a:r>
              <a:rPr lang="en-US" sz="2000" dirty="0" smtClean="0"/>
              <a:t>	=</a:t>
            </a:r>
            <a:r>
              <a:rPr lang="en-US" sz="2000" b="1" dirty="0" smtClean="0">
                <a:solidFill>
                  <a:srgbClr val="CC3300"/>
                </a:solidFill>
              </a:rPr>
              <a:t>Replace(</a:t>
            </a:r>
            <a:r>
              <a:rPr lang="en-US" sz="2000" dirty="0" smtClean="0">
                <a:solidFill>
                  <a:srgbClr val="CC3300"/>
                </a:solidFill>
              </a:rPr>
              <a:t> </a:t>
            </a:r>
            <a:r>
              <a:rPr lang="en-US" sz="2000" b="1" dirty="0">
                <a:solidFill>
                  <a:schemeClr val="accent1">
                    <a:lumMod val="50000"/>
                  </a:schemeClr>
                </a:solidFill>
              </a:rPr>
              <a:t>[</a:t>
            </a:r>
            <a:r>
              <a:rPr lang="en-US" sz="2000" dirty="0"/>
              <a:t>dimension</a:t>
            </a:r>
            <a:r>
              <a:rPr lang="en-US" sz="2000" b="1" dirty="0">
                <a:solidFill>
                  <a:schemeClr val="accent1">
                    <a:lumMod val="50000"/>
                  </a:schemeClr>
                </a:solidFill>
              </a:rPr>
              <a:t>]</a:t>
            </a:r>
            <a:r>
              <a:rPr lang="en-US" sz="2000" dirty="0"/>
              <a:t> </a:t>
            </a:r>
            <a:r>
              <a:rPr lang="en-US" sz="2000" b="1" dirty="0">
                <a:solidFill>
                  <a:srgbClr val="00B0F0"/>
                </a:solidFill>
              </a:rPr>
              <a:t>;</a:t>
            </a:r>
            <a:r>
              <a:rPr lang="en-US" sz="2000" dirty="0"/>
              <a:t> “text” OR </a:t>
            </a:r>
            <a:r>
              <a:rPr lang="en-US" sz="2000" b="1" dirty="0">
                <a:solidFill>
                  <a:schemeClr val="accent6">
                    <a:lumMod val="60000"/>
                    <a:lumOff val="40000"/>
                  </a:schemeClr>
                </a:solidFill>
              </a:rPr>
              <a:t>[</a:t>
            </a:r>
            <a:r>
              <a:rPr lang="en-US" sz="2000" dirty="0"/>
              <a:t>dimension</a:t>
            </a:r>
            <a:r>
              <a:rPr lang="en-US" sz="2000" b="1" dirty="0">
                <a:solidFill>
                  <a:schemeClr val="accent6">
                    <a:lumMod val="60000"/>
                    <a:lumOff val="40000"/>
                  </a:schemeClr>
                </a:solidFill>
              </a:rPr>
              <a:t>]</a:t>
            </a:r>
            <a:r>
              <a:rPr lang="en-US" sz="2000" dirty="0"/>
              <a:t> </a:t>
            </a:r>
            <a:r>
              <a:rPr lang="en-US" sz="2000" b="1" dirty="0">
                <a:solidFill>
                  <a:srgbClr val="00B0F0"/>
                </a:solidFill>
              </a:rPr>
              <a:t>;</a:t>
            </a:r>
            <a:r>
              <a:rPr lang="en-US" sz="2000" dirty="0" smtClean="0"/>
              <a:t> </a:t>
            </a:r>
            <a:r>
              <a:rPr lang="en-US" sz="2000" dirty="0"/>
              <a:t>“text” OR </a:t>
            </a:r>
            <a:r>
              <a:rPr lang="en-US" sz="2000" b="1" dirty="0">
                <a:solidFill>
                  <a:srgbClr val="92D050"/>
                </a:solidFill>
              </a:rPr>
              <a:t>[</a:t>
            </a:r>
            <a:r>
              <a:rPr lang="en-US" sz="2000" dirty="0"/>
              <a:t>dimension</a:t>
            </a:r>
            <a:r>
              <a:rPr lang="en-US" sz="2000" b="1" dirty="0">
                <a:solidFill>
                  <a:srgbClr val="92D050"/>
                </a:solidFill>
              </a:rPr>
              <a:t>]</a:t>
            </a:r>
            <a:r>
              <a:rPr lang="en-US" sz="2000" dirty="0" smtClean="0"/>
              <a:t> </a:t>
            </a:r>
            <a:r>
              <a:rPr lang="en-US" sz="2000" b="1" dirty="0" smtClean="0">
                <a:solidFill>
                  <a:srgbClr val="CC3300"/>
                </a:solidFill>
              </a:rPr>
              <a:t>)</a:t>
            </a:r>
          </a:p>
          <a:p>
            <a:pPr eaLnBrk="1" hangingPunct="1">
              <a:lnSpc>
                <a:spcPct val="150000"/>
              </a:lnSpc>
              <a:tabLst>
                <a:tab pos="273050" algn="l"/>
              </a:tabLst>
            </a:pPr>
            <a:r>
              <a:rPr lang="en-US" sz="2000" dirty="0" smtClean="0"/>
              <a:t>	e.g.:</a:t>
            </a:r>
          </a:p>
          <a:p>
            <a:pPr eaLnBrk="1" hangingPunct="1">
              <a:lnSpc>
                <a:spcPct val="150000"/>
              </a:lnSpc>
              <a:tabLst>
                <a:tab pos="273050" algn="l"/>
              </a:tabLst>
            </a:pPr>
            <a:r>
              <a:rPr lang="en-US" sz="2000" dirty="0"/>
              <a:t>	</a:t>
            </a:r>
            <a:r>
              <a:rPr lang="en-US" sz="2000" dirty="0" smtClean="0"/>
              <a:t>=</a:t>
            </a:r>
            <a:r>
              <a:rPr lang="en-US" sz="2000" b="1" dirty="0">
                <a:solidFill>
                  <a:srgbClr val="CC3300"/>
                </a:solidFill>
              </a:rPr>
              <a:t>Replace</a:t>
            </a:r>
            <a:r>
              <a:rPr lang="en-US" sz="2000" b="1" dirty="0" smtClean="0">
                <a:solidFill>
                  <a:srgbClr val="CC3300"/>
                </a:solidFill>
              </a:rPr>
              <a:t>( </a:t>
            </a:r>
            <a:r>
              <a:rPr lang="en-US" sz="2000" b="1" dirty="0" smtClean="0">
                <a:solidFill>
                  <a:schemeClr val="accent1">
                    <a:lumMod val="50000"/>
                  </a:schemeClr>
                </a:solidFill>
              </a:rPr>
              <a:t>[</a:t>
            </a:r>
            <a:r>
              <a:rPr lang="en-US" sz="2000" dirty="0" smtClean="0"/>
              <a:t>Maintenance plant</a:t>
            </a:r>
            <a:r>
              <a:rPr lang="en-US" sz="2000" b="1" dirty="0" smtClean="0">
                <a:solidFill>
                  <a:schemeClr val="accent1">
                    <a:lumMod val="50000"/>
                  </a:schemeClr>
                </a:solidFill>
              </a:rPr>
              <a:t>]</a:t>
            </a:r>
            <a:r>
              <a:rPr lang="en-US" sz="2000" dirty="0" smtClean="0"/>
              <a:t> </a:t>
            </a:r>
            <a:r>
              <a:rPr lang="en-US" sz="2000" b="1" dirty="0">
                <a:solidFill>
                  <a:srgbClr val="00B0F0"/>
                </a:solidFill>
              </a:rPr>
              <a:t>;</a:t>
            </a:r>
            <a:r>
              <a:rPr lang="en-US" sz="2000" dirty="0" smtClean="0"/>
              <a:t> </a:t>
            </a:r>
            <a:r>
              <a:rPr lang="en-US" sz="2000" dirty="0"/>
              <a:t>"HMCS" </a:t>
            </a:r>
            <a:r>
              <a:rPr lang="en-US" sz="2000" b="1" dirty="0">
                <a:solidFill>
                  <a:srgbClr val="00B0F0"/>
                </a:solidFill>
              </a:rPr>
              <a:t>;</a:t>
            </a:r>
            <a:r>
              <a:rPr lang="en-US" sz="2000" dirty="0" smtClean="0"/>
              <a:t> </a:t>
            </a:r>
            <a:r>
              <a:rPr lang="en-US" sz="2000" dirty="0"/>
              <a:t>"Her Majesty's Canadian </a:t>
            </a:r>
            <a:r>
              <a:rPr lang="en-US" sz="2000" dirty="0" smtClean="0"/>
              <a:t>Ship" </a:t>
            </a:r>
            <a:r>
              <a:rPr lang="en-US" sz="2000" b="1" dirty="0" smtClean="0">
                <a:solidFill>
                  <a:srgbClr val="CC3300"/>
                </a:solidFill>
              </a:rPr>
              <a:t>)</a:t>
            </a:r>
            <a:endParaRPr lang="en-US" sz="2000" dirty="0">
              <a:solidFill>
                <a:srgbClr val="CC3300"/>
              </a:solidFill>
            </a:endParaRPr>
          </a:p>
          <a:p>
            <a:pPr eaLnBrk="1" hangingPunct="1">
              <a:lnSpc>
                <a:spcPct val="150000"/>
              </a:lnSpc>
              <a:tabLst>
                <a:tab pos="273050" algn="l"/>
              </a:tabLst>
            </a:pPr>
            <a:endParaRPr lang="en-US" sz="2000" dirty="0"/>
          </a:p>
          <a:p>
            <a:pPr eaLnBrk="1" hangingPunct="1">
              <a:lnSpc>
                <a:spcPct val="150000"/>
              </a:lnSpc>
            </a:pPr>
            <a:endParaRPr lang="en-US" sz="2000" dirty="0"/>
          </a:p>
          <a:p>
            <a:pPr eaLnBrk="1" hangingPunct="1"/>
            <a:endParaRPr lang="en-CA" sz="2000"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816353" y="3960768"/>
            <a:ext cx="5655310" cy="1875155"/>
          </a:xfrm>
          <a:prstGeom prst="rect">
            <a:avLst/>
          </a:prstGeom>
          <a:noFill/>
          <a:ln>
            <a:solidFill>
              <a:schemeClr val="accent1"/>
            </a:solidFill>
          </a:ln>
        </p:spPr>
      </p:pic>
      <p:sp>
        <p:nvSpPr>
          <p:cNvPr id="6"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10" name="Slide Number Placeholder 9"/>
          <p:cNvSpPr>
            <a:spLocks noGrp="1"/>
          </p:cNvSpPr>
          <p:nvPr>
            <p:ph type="sldNum" sz="quarter" idx="4"/>
          </p:nvPr>
        </p:nvSpPr>
        <p:spPr/>
        <p:txBody>
          <a:bodyPr/>
          <a:lstStyle/>
          <a:p>
            <a:pPr>
              <a:defRPr/>
            </a:pPr>
            <a:r>
              <a:rPr lang="en-CA" smtClean="0"/>
              <a:t>97 / 193</a:t>
            </a:r>
            <a:endParaRPr lang="en-CA" dirty="0"/>
          </a:p>
        </p:txBody>
      </p:sp>
    </p:spTree>
    <p:extLst>
      <p:ext uri="{BB962C8B-B14F-4D97-AF65-F5344CB8AC3E}">
        <p14:creationId xmlns:p14="http://schemas.microsoft.com/office/powerpoint/2010/main" val="25893616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pPr lvl="2"/>
            <a:r>
              <a:rPr lang="en-CA" dirty="0" smtClean="0">
                <a:effectLst>
                  <a:glow>
                    <a:srgbClr val="000000"/>
                  </a:glow>
                  <a:outerShdw sx="0" sy="0">
                    <a:srgbClr val="000000"/>
                  </a:outerShdw>
                  <a:reflection stA="0" endPos="0" fadeDir="0" sx="0" sy="0"/>
                </a:effectLst>
              </a:rPr>
              <a:t>Exercise 11</a:t>
            </a:r>
            <a:endParaRPr lang="en-CA" dirty="0">
              <a:effectLst>
                <a:glow>
                  <a:srgbClr val="000000"/>
                </a:glow>
                <a:outerShdw sx="0" sy="0">
                  <a:srgbClr val="000000"/>
                </a:outerShdw>
                <a:reflection stA="0" endPos="0" fadeDir="0" sx="0" sy="0"/>
              </a:effectLst>
            </a:endParaRPr>
          </a:p>
        </p:txBody>
      </p:sp>
      <p:sp>
        <p:nvSpPr>
          <p:cNvPr id="3" name="TextBox 87"/>
          <p:cNvSpPr txBox="1">
            <a:spLocks noChangeArrowheads="1"/>
          </p:cNvSpPr>
          <p:nvPr/>
        </p:nvSpPr>
        <p:spPr bwMode="auto">
          <a:xfrm>
            <a:off x="539552" y="1412776"/>
            <a:ext cx="7992888"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CA" sz="2000" b="1" dirty="0">
                <a:effectLst>
                  <a:glow>
                    <a:srgbClr val="000000"/>
                  </a:glow>
                  <a:outerShdw sx="0" sy="0">
                    <a:srgbClr val="000000"/>
                  </a:outerShdw>
                  <a:reflection stA="0" endPos="0" fadeDir="0" sx="0" sy="0"/>
                </a:effectLst>
              </a:rPr>
              <a:t>Exercise </a:t>
            </a:r>
            <a:r>
              <a:rPr lang="en-CA" sz="2000" b="1" dirty="0" smtClean="0">
                <a:effectLst>
                  <a:glow>
                    <a:srgbClr val="000000"/>
                  </a:glow>
                  <a:outerShdw sx="0" sy="0">
                    <a:srgbClr val="000000"/>
                  </a:outerShdw>
                  <a:reflection stA="0" endPos="0" fadeDir="0" sx="0" sy="0"/>
                </a:effectLst>
              </a:rPr>
              <a:t>11</a:t>
            </a:r>
            <a:r>
              <a:rPr lang="en-CA" sz="2000" dirty="0">
                <a:effectLst>
                  <a:glow>
                    <a:srgbClr val="000000"/>
                  </a:glow>
                  <a:outerShdw sx="0" sy="0">
                    <a:srgbClr val="000000"/>
                  </a:outerShdw>
                  <a:reflection stA="0" endPos="0" fadeDir="0" sx="0" sy="0"/>
                </a:effectLst>
              </a:rPr>
              <a:t>: Creating a Replace() </a:t>
            </a:r>
            <a:r>
              <a:rPr lang="en-CA" sz="2000" dirty="0" smtClean="0">
                <a:effectLst>
                  <a:glow>
                    <a:srgbClr val="000000"/>
                  </a:glow>
                  <a:outerShdw sx="0" sy="0">
                    <a:srgbClr val="000000"/>
                  </a:outerShdw>
                  <a:reflection stA="0" endPos="0" fadeDir="0" sx="0" sy="0"/>
                </a:effectLst>
              </a:rPr>
              <a:t>Variable.</a:t>
            </a:r>
          </a:p>
          <a:p>
            <a:pPr eaLnBrk="1" hangingPunct="1"/>
            <a:endParaRPr lang="en-CA" sz="2000" dirty="0" smtClean="0">
              <a:effectLst>
                <a:glow>
                  <a:srgbClr val="000000"/>
                </a:glow>
                <a:outerShdw sx="0" sy="0">
                  <a:srgbClr val="000000"/>
                </a:outerShdw>
                <a:reflection stA="0" endPos="0" fadeDir="0" sx="0" sy="0"/>
              </a:effectLst>
            </a:endParaRPr>
          </a:p>
          <a:p>
            <a:pPr eaLnBrk="1" hangingPunct="1"/>
            <a:endParaRPr lang="en-CA" sz="2000" dirty="0">
              <a:effectLst>
                <a:glow>
                  <a:srgbClr val="000000"/>
                </a:glow>
                <a:outerShdw sx="0" sy="0">
                  <a:srgbClr val="000000"/>
                </a:outerShdw>
                <a:reflection stA="0" endPos="0" fadeDir="0" sx="0" sy="0"/>
              </a:effectLst>
            </a:endParaRPr>
          </a:p>
          <a:p>
            <a:pPr eaLnBrk="1" hangingPunct="1"/>
            <a:r>
              <a:rPr lang="en-US" sz="2000" dirty="0"/>
              <a:t>The intent of this exercise is to create a replace variable, which is often used when turning a standard code into a text that can be readable to consumers</a:t>
            </a:r>
            <a:r>
              <a:rPr lang="en-US" sz="2000" dirty="0" smtClean="0"/>
              <a:t>.</a:t>
            </a:r>
            <a:endParaRPr lang="en-US" sz="2000" dirty="0"/>
          </a:p>
        </p:txBody>
      </p:sp>
      <p:sp>
        <p:nvSpPr>
          <p:cNvPr id="4"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
        <p:nvSpPr>
          <p:cNvPr id="9" name="Slide Number Placeholder 8"/>
          <p:cNvSpPr>
            <a:spLocks noGrp="1"/>
          </p:cNvSpPr>
          <p:nvPr>
            <p:ph type="sldNum" sz="quarter" idx="4"/>
          </p:nvPr>
        </p:nvSpPr>
        <p:spPr/>
        <p:txBody>
          <a:bodyPr/>
          <a:lstStyle/>
          <a:p>
            <a:pPr>
              <a:defRPr/>
            </a:pPr>
            <a:r>
              <a:rPr lang="en-CA" smtClean="0"/>
              <a:t>98 / 193</a:t>
            </a:r>
            <a:endParaRPr lang="en-CA" dirty="0"/>
          </a:p>
        </p:txBody>
      </p:sp>
    </p:spTree>
    <p:extLst>
      <p:ext uri="{BB962C8B-B14F-4D97-AF65-F5344CB8AC3E}">
        <p14:creationId xmlns:p14="http://schemas.microsoft.com/office/powerpoint/2010/main" val="15978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08" y="620688"/>
            <a:ext cx="8784976" cy="792088"/>
          </a:xfrm>
        </p:spPr>
        <p:txBody>
          <a:bodyPr/>
          <a:lstStyle/>
          <a:p>
            <a:r>
              <a:rPr lang="en-CA" dirty="0" smtClean="0">
                <a:solidFill>
                  <a:srgbClr val="324F81"/>
                </a:solidFill>
                <a:latin typeface="Arial" charset="0"/>
                <a:ea typeface="ＭＳ Ｐゴシック" charset="0"/>
                <a:cs typeface="ＭＳ Ｐゴシック" charset="0"/>
              </a:rPr>
              <a:t>Sort</a:t>
            </a:r>
            <a:endParaRPr lang="en-CA" dirty="0">
              <a:solidFill>
                <a:srgbClr val="324F81"/>
              </a:solidFill>
              <a:latin typeface="Arial" charset="0"/>
              <a:ea typeface="ＭＳ Ｐゴシック" charset="0"/>
              <a:cs typeface="ＭＳ Ｐゴシック" charset="0"/>
            </a:endParaRPr>
          </a:p>
        </p:txBody>
      </p:sp>
      <p:sp>
        <p:nvSpPr>
          <p:cNvPr id="7" name="TextBox 87"/>
          <p:cNvSpPr txBox="1">
            <a:spLocks noChangeArrowheads="1"/>
          </p:cNvSpPr>
          <p:nvPr/>
        </p:nvSpPr>
        <p:spPr bwMode="auto">
          <a:xfrm>
            <a:off x="539552" y="1412776"/>
            <a:ext cx="79928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US" sz="2000" dirty="0" smtClean="0"/>
              <a:t>Sort lets you arrange an object either ascending or descending or in a custom order.</a:t>
            </a:r>
            <a:endParaRPr lang="en-US" sz="20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5692" y="2077591"/>
            <a:ext cx="4820603" cy="1573530"/>
          </a:xfrm>
          <a:prstGeom prst="rect">
            <a:avLst/>
          </a:prstGeom>
          <a:ln>
            <a:solidFill>
              <a:schemeClr val="accent1"/>
            </a:solidFill>
          </a:ln>
        </p:spPr>
      </p:pic>
      <p:pic>
        <p:nvPicPr>
          <p:cNvPr id="3" name="Picture 2"/>
          <p:cNvPicPr>
            <a:picLocks noChangeAspect="1"/>
          </p:cNvPicPr>
          <p:nvPr/>
        </p:nvPicPr>
        <p:blipFill>
          <a:blip r:embed="rId4"/>
          <a:stretch>
            <a:fillRect/>
          </a:stretch>
        </p:blipFill>
        <p:spPr>
          <a:xfrm>
            <a:off x="3170817" y="3788991"/>
            <a:ext cx="2730351" cy="2808361"/>
          </a:xfrm>
          <a:prstGeom prst="rect">
            <a:avLst/>
          </a:prstGeom>
          <a:ln>
            <a:solidFill>
              <a:schemeClr val="accent1"/>
            </a:solidFill>
          </a:ln>
        </p:spPr>
      </p:pic>
      <p:sp>
        <p:nvSpPr>
          <p:cNvPr id="11" name="Slide Number Placeholder 10"/>
          <p:cNvSpPr>
            <a:spLocks noGrp="1"/>
          </p:cNvSpPr>
          <p:nvPr>
            <p:ph type="sldNum" sz="quarter" idx="4"/>
          </p:nvPr>
        </p:nvSpPr>
        <p:spPr/>
        <p:txBody>
          <a:bodyPr/>
          <a:lstStyle/>
          <a:p>
            <a:pPr>
              <a:defRPr/>
            </a:pPr>
            <a:r>
              <a:rPr lang="en-CA" smtClean="0"/>
              <a:t>99 / 193</a:t>
            </a:r>
            <a:endParaRPr lang="en-CA" dirty="0"/>
          </a:p>
        </p:txBody>
      </p:sp>
      <p:sp>
        <p:nvSpPr>
          <p:cNvPr id="9" name="TextBox 87"/>
          <p:cNvSpPr txBox="1">
            <a:spLocks noChangeArrowheads="1"/>
          </p:cNvSpPr>
          <p:nvPr/>
        </p:nvSpPr>
        <p:spPr bwMode="auto">
          <a:xfrm>
            <a:off x="8676456" y="6596390"/>
            <a:ext cx="5040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r>
              <a:rPr lang="en-CA" sz="1100" dirty="0" smtClean="0"/>
              <a:t>Ch. 8</a:t>
            </a:r>
            <a:endParaRPr lang="en-CA" sz="1100" dirty="0"/>
          </a:p>
        </p:txBody>
      </p:sp>
    </p:spTree>
    <p:extLst>
      <p:ext uri="{BB962C8B-B14F-4D97-AF65-F5344CB8AC3E}">
        <p14:creationId xmlns:p14="http://schemas.microsoft.com/office/powerpoint/2010/main" val="31238578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ommand Analytics Updat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RCN Generic Blank">
  <a:themeElements>
    <a:clrScheme name="RCN Colours">
      <a:dk1>
        <a:srgbClr val="002060"/>
      </a:dk1>
      <a:lt1>
        <a:srgbClr val="FFFFFF"/>
      </a:lt1>
      <a:dk2>
        <a:srgbClr val="002060"/>
      </a:dk2>
      <a:lt2>
        <a:srgbClr val="808080"/>
      </a:lt2>
      <a:accent1>
        <a:srgbClr val="BBE0E3"/>
      </a:accent1>
      <a:accent2>
        <a:srgbClr val="002060"/>
      </a:accent2>
      <a:accent3>
        <a:srgbClr val="FFFFFF"/>
      </a:accent3>
      <a:accent4>
        <a:srgbClr val="000000"/>
      </a:accent4>
      <a:accent5>
        <a:srgbClr val="DAEDEF"/>
      </a:accent5>
      <a:accent6>
        <a:srgbClr val="2D2D8A"/>
      </a:accent6>
      <a:hlink>
        <a:srgbClr val="0070C0"/>
      </a:hlink>
      <a:folHlink>
        <a:srgbClr val="6600C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Resource_x0020_Centre xmlns="a6592a7f-83d5-4b7b-94a4-1e8000cd43c3" xsi:nil="true"/>
    <b80c1f53a0524e008c4670662d077fa0 xmlns="f671534e-74e5-4236-8092-3129c56dc4ea">
      <Terms xmlns="http://schemas.microsoft.com/office/infopath/2007/PartnerControls"/>
    </b80c1f53a0524e008c4670662d077fa0>
    <PAC_x0020_RDIMS xmlns="a6592a7f-83d5-4b7b-94a4-1e8000cd43c3" xsi:nil="true"/>
    <cabbea28976f4c16b9df89740fbcfaea xmlns="f671534e-74e5-4236-8092-3129c56dc4ea">
      <Terms xmlns="http://schemas.microsoft.com/office/infopath/2007/PartnerControls"/>
    </cabbea28976f4c16b9df89740fbcfaea>
    <LANT_x0020_RDIMS xmlns="a6592a7f-83d5-4b7b-94a4-1e8000cd43c3" xsi:nil="true"/>
    <g2b2b0005c64402b9fc2c8e153ea798d xmlns="a6592a7f-83d5-4b7b-94a4-1e8000cd43c3">
      <Terms xmlns="http://schemas.microsoft.com/office/infopath/2007/PartnerControls"/>
    </g2b2b0005c64402b9fc2c8e153ea798d>
    <ib3219b4107f4d698716b70502ed242a xmlns="f671534e-74e5-4236-8092-3129c56dc4ea">
      <Terms xmlns="http://schemas.microsoft.com/office/infopath/2007/PartnerControls"/>
    </ib3219b4107f4d698716b70502ed242a>
    <gd43b524f0564ef891a8c4936f0cbee5 xmlns="f671534e-74e5-4236-8092-3129c56dc4ea">
      <Terms xmlns="http://schemas.microsoft.com/office/infopath/2007/PartnerControls"/>
    </gd43b524f0564ef891a8c4936f0cbee5>
    <TaxCatchAll xmlns="f671534e-74e5-4236-8092-3129c56dc4ea"/>
    <f139fe08082e4bf0899da5e31ad2e5b8 xmlns="a6592a7f-83d5-4b7b-94a4-1e8000cd43c3">
      <Terms xmlns="http://schemas.microsoft.com/office/infopath/2007/PartnerControls"/>
    </f139fe08082e4bf0899da5e31ad2e5b8>
    <HQ_x0020_RDIMS xmlns="a6592a7f-83d5-4b7b-94a4-1e8000cd43c3" xsi:nil="true"/>
    <g39165141e664d74a84ee2cfafbb6fae xmlns="a6592a7f-83d5-4b7b-94a4-1e8000cd43c3">
      <Terms xmlns="http://schemas.microsoft.com/office/infopath/2007/PartnerControls"/>
    </g39165141e664d74a84ee2cfafbb6fae>
    <Rank xmlns="0438f846-3110-4c79-953e-fa0591b9f324" xsi:nil="true"/>
    <To_x0020_Archive xmlns="0438f846-3110-4c79-953e-fa0591b9f324" xsi:nil="true"/>
    <TaxCatchAllLabel xmlns="f671534e-74e5-4236-8092-3129c56dc4ea"/>
    <Display_x0020_On_x0020_Home_x0020_Page xmlns="a6592a7f-83d5-4b7b-94a4-1e8000cd43c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CASC Presentation" ma:contentTypeID="0x010100DC3FD2F29B029746AD32F4E0A18C1783010300E293109C7A0A8C4DA2EC2469E7EAAE19" ma:contentTypeVersion="15" ma:contentTypeDescription="" ma:contentTypeScope="" ma:versionID="40efa330832200fbb02b0a7d0b2d40e3">
  <xsd:schema xmlns:xsd="http://www.w3.org/2001/XMLSchema" xmlns:xs="http://www.w3.org/2001/XMLSchema" xmlns:p="http://schemas.microsoft.com/office/2006/metadata/properties" xmlns:ns2="a6592a7f-83d5-4b7b-94a4-1e8000cd43c3" xmlns:ns3="f671534e-74e5-4236-8092-3129c56dc4ea" xmlns:ns4="0438f846-3110-4c79-953e-fa0591b9f324" targetNamespace="http://schemas.microsoft.com/office/2006/metadata/properties" ma:root="true" ma:fieldsID="e5b2ebb9933a9d98b4c9df699ba0c256" ns2:_="" ns3:_="" ns4:_="">
    <xsd:import namespace="a6592a7f-83d5-4b7b-94a4-1e8000cd43c3"/>
    <xsd:import namespace="f671534e-74e5-4236-8092-3129c56dc4ea"/>
    <xsd:import namespace="0438f846-3110-4c79-953e-fa0591b9f324"/>
    <xsd:element name="properties">
      <xsd:complexType>
        <xsd:sequence>
          <xsd:element name="documentManagement">
            <xsd:complexType>
              <xsd:all>
                <xsd:element ref="ns2:Display_x0020_On_x0020_Home_x0020_Page" minOccurs="0"/>
                <xsd:element ref="ns2:HQ_x0020_RDIMS" minOccurs="0"/>
                <xsd:element ref="ns2:LANT_x0020_RDIMS" minOccurs="0"/>
                <xsd:element ref="ns2:PAC_x0020_RDIMS" minOccurs="0"/>
                <xsd:element ref="ns3:TaxCatchAll" minOccurs="0"/>
                <xsd:element ref="ns3:TaxCatchAllLabel" minOccurs="0"/>
                <xsd:element ref="ns2:g2b2b0005c64402b9fc2c8e153ea798d" minOccurs="0"/>
                <xsd:element ref="ns2:f139fe08082e4bf0899da5e31ad2e5b8" minOccurs="0"/>
                <xsd:element ref="ns2:g39165141e664d74a84ee2cfafbb6fae" minOccurs="0"/>
                <xsd:element ref="ns3:ib3219b4107f4d698716b70502ed242a" minOccurs="0"/>
                <xsd:element ref="ns3:gd43b524f0564ef891a8c4936f0cbee5" minOccurs="0"/>
                <xsd:element ref="ns3:cabbea28976f4c16b9df89740fbcfaea" minOccurs="0"/>
                <xsd:element ref="ns3:b80c1f53a0524e008c4670662d077fa0" minOccurs="0"/>
                <xsd:element ref="ns2:Resource_x0020_Centre" minOccurs="0"/>
                <xsd:element ref="ns4:To_x0020_Archive" minOccurs="0"/>
                <xsd:element ref="ns4:Ran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592a7f-83d5-4b7b-94a4-1e8000cd43c3" elementFormDefault="qualified">
    <xsd:import namespace="http://schemas.microsoft.com/office/2006/documentManagement/types"/>
    <xsd:import namespace="http://schemas.microsoft.com/office/infopath/2007/PartnerControls"/>
    <xsd:element name="Display_x0020_On_x0020_Home_x0020_Page" ma:index="4" nillable="true" ma:displayName="Display On Home Page" ma:default="0" ma:internalName="Display_x0020_On_x0020_Home_x0020_Page" ma:readOnly="false">
      <xsd:simpleType>
        <xsd:restriction base="dms:Boolean"/>
      </xsd:simpleType>
    </xsd:element>
    <xsd:element name="HQ_x0020_RDIMS" ma:index="6" nillable="true" ma:displayName="HQ RDIMS" ma:decimals="0" ma:description="RDIMS number if applicable for NHQ." ma:internalName="HQ_x0020_RDIMS" ma:readOnly="false" ma:percentage="FALSE">
      <xsd:simpleType>
        <xsd:restriction base="dms:Number">
          <xsd:maxInclusive value="999999"/>
          <xsd:minInclusive value="1"/>
        </xsd:restriction>
      </xsd:simpleType>
    </xsd:element>
    <xsd:element name="LANT_x0020_RDIMS" ma:index="7" nillable="true" ma:displayName="LANT RDIMS" ma:decimals="0" ma:description="RDIMS number if applicable for Atlantic Fleet." ma:internalName="LANT_x0020_RDIMS" ma:readOnly="false" ma:percentage="FALSE">
      <xsd:simpleType>
        <xsd:restriction base="dms:Number">
          <xsd:maxInclusive value="999999"/>
          <xsd:minInclusive value="0"/>
        </xsd:restriction>
      </xsd:simpleType>
    </xsd:element>
    <xsd:element name="PAC_x0020_RDIMS" ma:index="8" nillable="true" ma:displayName="PAC RDIMS" ma:decimals="0" ma:description="RDIMS number if applicable for Pacific Fleet." ma:internalName="PAC_x0020_RDIMS" ma:readOnly="false" ma:percentage="FALSE">
      <xsd:simpleType>
        <xsd:restriction base="dms:Number">
          <xsd:maxInclusive value="999999"/>
          <xsd:minInclusive value="0"/>
        </xsd:restriction>
      </xsd:simpleType>
    </xsd:element>
    <xsd:element name="g2b2b0005c64402b9fc2c8e153ea798d" ma:index="12" nillable="true" ma:taxonomy="true" ma:internalName="g2b2b0005c64402b9fc2c8e153ea798d" ma:taxonomyFieldName="RCN_x0020_Fiscal_x0020_Year" ma:displayName="RCN Fiscal Year" ma:readOnly="false" ma:default="94;#FY 2017-2018|6e0cd696-03b9-41b7-b1cd-f55f7c112cc4" ma:fieldId="{02b2b000-5c64-402b-9fc2-c8e153ea798d}" ma:sspId="79c8ed10-c9bb-404a-bc0b-db39e50bebae" ma:termSetId="027a5375-161d-4aab-9351-43fd64b7bc5d" ma:anchorId="00000000-0000-0000-0000-000000000000" ma:open="false" ma:isKeyword="false">
      <xsd:complexType>
        <xsd:sequence>
          <xsd:element ref="pc:Terms" minOccurs="0" maxOccurs="1"/>
        </xsd:sequence>
      </xsd:complexType>
    </xsd:element>
    <xsd:element name="f139fe08082e4bf0899da5e31ad2e5b8" ma:index="14" ma:taxonomy="true" ma:internalName="f139fe08082e4bf0899da5e31ad2e5b8" ma:taxonomyFieldName="CASC_x0020_Document_x0020_Type" ma:displayName="CASC Document Type" ma:readOnly="false" ma:fieldId="{f139fe08-082e-4bf0-899d-a5e31ad2e5b8}" ma:taxonomyMulti="true" ma:sspId="79c8ed10-c9bb-404a-bc0b-db39e50bebae" ma:termSetId="94b45b4e-119a-404a-b325-eaa9ef97b7f7" ma:anchorId="00000000-0000-0000-0000-000000000000" ma:open="false" ma:isKeyword="false">
      <xsd:complexType>
        <xsd:sequence>
          <xsd:element ref="pc:Terms" minOccurs="0" maxOccurs="1"/>
        </xsd:sequence>
      </xsd:complexType>
    </xsd:element>
    <xsd:element name="g39165141e664d74a84ee2cfafbb6fae" ma:index="15" nillable="true" ma:taxonomy="true" ma:internalName="g39165141e664d74a84ee2cfafbb6fae" ma:taxonomyFieldName="Topics" ma:displayName="Topics" ma:readOnly="false" ma:fieldId="{03916514-1e66-4d74-a84e-e2cfafbb6fae}" ma:taxonomyMulti="true" ma:sspId="79c8ed10-c9bb-404a-bc0b-db39e50bebae" ma:termSetId="27e53093-ced4-446e-a47d-9fccf52bc0d8" ma:anchorId="00000000-0000-0000-0000-000000000000" ma:open="false" ma:isKeyword="false">
      <xsd:complexType>
        <xsd:sequence>
          <xsd:element ref="pc:Terms" minOccurs="0" maxOccurs="1"/>
        </xsd:sequence>
      </xsd:complexType>
    </xsd:element>
    <xsd:element name="Resource_x0020_Centre" ma:index="28" nillable="true" ma:displayName="Resource Centre" ma:default="0" ma:description="This is a site column that identifies content to be displayed and to be considered a Resource Centre item. It can be anything. &#10;" ma:internalName="Resource_x0020_Centr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f671534e-74e5-4236-8092-3129c56dc4ea"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99785f30-1908-43a0-ab6a-bb19d190a396}" ma:internalName="TaxCatchAll" ma:readOnly="false" ma:showField="CatchAllData" ma:web="a6592a7f-83d5-4b7b-94a4-1e8000cd43c3">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99785f30-1908-43a0-ab6a-bb19d190a396}" ma:internalName="TaxCatchAllLabel" ma:readOnly="false" ma:showField="CatchAllDataLabel" ma:web="a6592a7f-83d5-4b7b-94a4-1e8000cd43c3">
      <xsd:complexType>
        <xsd:complexContent>
          <xsd:extension base="dms:MultiChoiceLookup">
            <xsd:sequence>
              <xsd:element name="Value" type="dms:Lookup" maxOccurs="unbounded" minOccurs="0" nillable="true"/>
            </xsd:sequence>
          </xsd:extension>
        </xsd:complexContent>
      </xsd:complexType>
    </xsd:element>
    <xsd:element name="ib3219b4107f4d698716b70502ed242a" ma:index="20" ma:taxonomy="true" ma:internalName="ib3219b4107f4d698716b70502ed242a" ma:taxonomyFieldName="DocLanguage" ma:displayName="DocLanguage" ma:default="61;#English|bd6d7ee1-50c0-484f-9d07-7d7f65e837f3" ma:fieldId="{2b3219b4-107f-4d69-8716-b70502ed242a}" ma:taxonomyMulti="true" ma:sspId="8c346edb-870d-4513-9c63-a893910a98ab" ma:termSetId="0420b77c-9afa-427d-a10d-2c64f866f7ae" ma:anchorId="00000000-0000-0000-0000-000000000000" ma:open="false" ma:isKeyword="false">
      <xsd:complexType>
        <xsd:sequence>
          <xsd:element ref="pc:Terms" minOccurs="0" maxOccurs="1"/>
        </xsd:sequence>
      </xsd:complexType>
    </xsd:element>
    <xsd:element name="gd43b524f0564ef891a8c4936f0cbee5" ma:index="22" nillable="true" ma:taxonomy="true" ma:internalName="gd43b524f0564ef891a8c4936f0cbee5" ma:taxonomyFieldName="Fiscal_x0020_Year" ma:displayName="Fiscal Year" ma:default="67;#FY2015-2016|ef8ecf4f-4bf3-4825-8cd0-92de8c43dfbc" ma:fieldId="{0d43b524-f056-4ef8-91a8-c4936f0cbee5}" ma:sspId="8c346edb-870d-4513-9c63-a893910a98ab" ma:termSetId="90c6491d-c1ae-4564-ba16-d0dda62b5981" ma:anchorId="00000000-0000-0000-0000-000000000000" ma:open="false" ma:isKeyword="false">
      <xsd:complexType>
        <xsd:sequence>
          <xsd:element ref="pc:Terms" minOccurs="0" maxOccurs="1"/>
        </xsd:sequence>
      </xsd:complexType>
    </xsd:element>
    <xsd:element name="cabbea28976f4c16b9df89740fbcfaea" ma:index="24" nillable="true" ma:taxonomy="true" ma:internalName="cabbea28976f4c16b9df89740fbcfaea" ma:taxonomyFieldName="Releasable" ma:displayName="Releasable" ma:default="65;#CA|cf57ec48-c89d-4360-b439-915bb3b6707c" ma:fieldId="{cabbea28-976f-4c16-b9df-89740fbcfaea}" ma:sspId="8c346edb-870d-4513-9c63-a893910a98ab" ma:termSetId="6bd1f2be-c609-408b-a159-b39581c4eacd" ma:anchorId="00000000-0000-0000-0000-000000000000" ma:open="false" ma:isKeyword="false">
      <xsd:complexType>
        <xsd:sequence>
          <xsd:element ref="pc:Terms" minOccurs="0" maxOccurs="1"/>
        </xsd:sequence>
      </xsd:complexType>
    </xsd:element>
    <xsd:element name="b80c1f53a0524e008c4670662d077fa0" ma:index="26" ma:taxonomy="true" ma:internalName="b80c1f53a0524e008c4670662d077fa0" ma:taxonomyFieldName="Sensitivity" ma:displayName="Sensitivity" ma:default="70;#UNCLASSIFIED|2913baca-30da-4e3f-b938-0d30c8f5c817" ma:fieldId="{b80c1f53-a052-4e00-8c46-70662d077fa0}" ma:sspId="8c346edb-870d-4513-9c63-a893910a98ab" ma:termSetId="1a9fbc36-3b23-496c-bc01-201831f64af9"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438f846-3110-4c79-953e-fa0591b9f324" elementFormDefault="qualified">
    <xsd:import namespace="http://schemas.microsoft.com/office/2006/documentManagement/types"/>
    <xsd:import namespace="http://schemas.microsoft.com/office/infopath/2007/PartnerControls"/>
    <xsd:element name="To_x0020_Archive" ma:index="29" nillable="true" ma:displayName="To Archive" ma:default="0" ma:internalName="To_x0020_Archive">
      <xsd:simpleType>
        <xsd:restriction base="dms:Boolean"/>
      </xsd:simpleType>
    </xsd:element>
    <xsd:element name="Rank" ma:index="30" nillable="true" ma:displayName="Custom Sort" ma:description="Enter a decimal  number from 1 to 10  (10 will always show at the top)" ma:internalName="Rank" ma:percentage="FALSE">
      <xsd:simpleType>
        <xsd:restriction base="dms:Number">
          <xsd:maxInclusive value="10"/>
          <xsd:minInclusive value="1"/>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E5322EB-7C27-441B-8EF8-DEB0F24E7AF8}">
  <ds:schemaRefs>
    <ds:schemaRef ds:uri="0438f846-3110-4c79-953e-fa0591b9f324"/>
    <ds:schemaRef ds:uri="http://schemas.microsoft.com/office/2006/documentManagement/types"/>
    <ds:schemaRef ds:uri="http://purl.org/dc/elements/1.1/"/>
    <ds:schemaRef ds:uri="http://schemas.microsoft.com/office/2006/metadata/properties"/>
    <ds:schemaRef ds:uri="http://schemas.microsoft.com/office/infopath/2007/PartnerControls"/>
    <ds:schemaRef ds:uri="a6592a7f-83d5-4b7b-94a4-1e8000cd43c3"/>
    <ds:schemaRef ds:uri="http://purl.org/dc/terms/"/>
    <ds:schemaRef ds:uri="f671534e-74e5-4236-8092-3129c56dc4ea"/>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1C32356A-49CB-402A-8E9C-50DA2FE7AC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592a7f-83d5-4b7b-94a4-1e8000cd43c3"/>
    <ds:schemaRef ds:uri="f671534e-74e5-4236-8092-3129c56dc4ea"/>
    <ds:schemaRef ds:uri="0438f846-3110-4c79-953e-fa0591b9f3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10029</TotalTime>
  <Words>10552</Words>
  <Application>Microsoft Office PowerPoint</Application>
  <PresentationFormat>On-screen Show (4:3)</PresentationFormat>
  <Paragraphs>1843</Paragraphs>
  <Slides>193</Slides>
  <Notes>193</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193</vt:i4>
      </vt:variant>
    </vt:vector>
  </HeadingPairs>
  <TitlesOfParts>
    <vt:vector size="204" baseType="lpstr">
      <vt:lpstr>ＭＳ Ｐゴシック</vt:lpstr>
      <vt:lpstr>Arial</vt:lpstr>
      <vt:lpstr>Arial Bold</vt:lpstr>
      <vt:lpstr>Bookman Old Style</vt:lpstr>
      <vt:lpstr>Calibri</vt:lpstr>
      <vt:lpstr>Symbol</vt:lpstr>
      <vt:lpstr>Times New Roman</vt:lpstr>
      <vt:lpstr>Command Analytics Update Template</vt:lpstr>
      <vt:lpstr>1_Blank Presentation</vt:lpstr>
      <vt:lpstr>RCN Generic Blank</vt:lpstr>
      <vt:lpstr>2_Blank Presentation</vt:lpstr>
      <vt:lpstr>Command Analytics  SAP BusinessObjects Web Intelligence   Author Course</vt:lpstr>
      <vt:lpstr>Onboarding </vt:lpstr>
      <vt:lpstr>Getting Started</vt:lpstr>
      <vt:lpstr>Chapter 1 – Introduction </vt:lpstr>
      <vt:lpstr>Introduction</vt:lpstr>
      <vt:lpstr>Web Intelligence (WebI)</vt:lpstr>
      <vt:lpstr>KPQ, KPI and CSF</vt:lpstr>
      <vt:lpstr>WebI Architecture</vt:lpstr>
      <vt:lpstr>WebI Architecture (contd.)</vt:lpstr>
      <vt:lpstr>Accessing WebI</vt:lpstr>
      <vt:lpstr>WebI Document </vt:lpstr>
      <vt:lpstr>WebI Data Sources</vt:lpstr>
      <vt:lpstr>WebI Author’s core functionalities</vt:lpstr>
      <vt:lpstr>WebI Author’s core functionalities (contd.)</vt:lpstr>
      <vt:lpstr>WebI Author’s core functionalities (contd.)</vt:lpstr>
      <vt:lpstr>WebI Author’s core functionalities (contd.)</vt:lpstr>
      <vt:lpstr>Chapter 2 - DRMIS System Landscape </vt:lpstr>
      <vt:lpstr>DRMIS System Landscape - RCN</vt:lpstr>
      <vt:lpstr>DRMIS Environment</vt:lpstr>
      <vt:lpstr>Types of BOBJ BI Accounts</vt:lpstr>
      <vt:lpstr>Signing into BI Portal</vt:lpstr>
      <vt:lpstr>Setting Java preferences </vt:lpstr>
      <vt:lpstr>Setting WebI preferences</vt:lpstr>
      <vt:lpstr>Folder Structure</vt:lpstr>
      <vt:lpstr>Course Documents </vt:lpstr>
      <vt:lpstr>Chapter 3 – Basic WebI Operations </vt:lpstr>
      <vt:lpstr>Opening a WebI Document</vt:lpstr>
      <vt:lpstr>WebI Application Modes</vt:lpstr>
      <vt:lpstr>WebI Viewing Modes</vt:lpstr>
      <vt:lpstr>WebI Application Structure</vt:lpstr>
      <vt:lpstr>Saving a WebI Document</vt:lpstr>
      <vt:lpstr>Cut, Copy or Delete a WebI Document</vt:lpstr>
      <vt:lpstr>Document Properties</vt:lpstr>
      <vt:lpstr>Uploading a document or an Excel spread sheet</vt:lpstr>
      <vt:lpstr>Uploading a document or an Excel spread sheet (contd.)</vt:lpstr>
      <vt:lpstr>Saving within the WebI Course Folder</vt:lpstr>
      <vt:lpstr>Creating New WebI Document</vt:lpstr>
      <vt:lpstr>Bonus Chapter – CUID </vt:lpstr>
      <vt:lpstr>What is CUID?</vt:lpstr>
      <vt:lpstr>PowerPoint Presentation</vt:lpstr>
      <vt:lpstr>Why is it relevant? (contd.)</vt:lpstr>
      <vt:lpstr>Why is it relevant? (contd.)</vt:lpstr>
      <vt:lpstr>PowerPoint Presentation</vt:lpstr>
      <vt:lpstr>PowerPoint Presentation</vt:lpstr>
      <vt:lpstr>Why is it relevant? (contd.)</vt:lpstr>
      <vt:lpstr>Chapter 4 – Data Provider and Query </vt:lpstr>
      <vt:lpstr>Adding a Query based on Excel SpreadSheet</vt:lpstr>
      <vt:lpstr>Exercise 1</vt:lpstr>
      <vt:lpstr>Adding a Query based on Excel SpreadSheet (contd.)</vt:lpstr>
      <vt:lpstr>Exercise 2</vt:lpstr>
      <vt:lpstr>Adding a Query based on BEx Query</vt:lpstr>
      <vt:lpstr>Adding a Query based on BEx Query (contd.)</vt:lpstr>
      <vt:lpstr>Chapter 5 – Query Panel </vt:lpstr>
      <vt:lpstr>Query Panel</vt:lpstr>
      <vt:lpstr>Query Panel (contd.)</vt:lpstr>
      <vt:lpstr>Query Panel (contd.)</vt:lpstr>
      <vt:lpstr>Selecting Result Objects</vt:lpstr>
      <vt:lpstr>Changing Default Prompts thru Set Variables</vt:lpstr>
      <vt:lpstr>Changing Default Prompts thru Set Variables (contd.)</vt:lpstr>
      <vt:lpstr>Exercise 3</vt:lpstr>
      <vt:lpstr>Setting Query Filters</vt:lpstr>
      <vt:lpstr>Setting Query Filters (contd.)</vt:lpstr>
      <vt:lpstr>Exercise 4</vt:lpstr>
      <vt:lpstr>Setting Query Filters (contd.)</vt:lpstr>
      <vt:lpstr>Setting Query Filters (contd.)</vt:lpstr>
      <vt:lpstr>Exercise 5</vt:lpstr>
      <vt:lpstr>Data Preview</vt:lpstr>
      <vt:lpstr>Edit Data Provider (Query)</vt:lpstr>
      <vt:lpstr>Chapter 6 – Report Panel </vt:lpstr>
      <vt:lpstr>Types of Tables</vt:lpstr>
      <vt:lpstr>Adding a Table to the Report</vt:lpstr>
      <vt:lpstr>Exercise 6</vt:lpstr>
      <vt:lpstr>Types of Charts</vt:lpstr>
      <vt:lpstr>Choosing the right type of Chart</vt:lpstr>
      <vt:lpstr>Adding a Chart to the Report</vt:lpstr>
      <vt:lpstr>Exercise 7</vt:lpstr>
      <vt:lpstr>Miscellaneous Chart Options</vt:lpstr>
      <vt:lpstr>Miscellaneous Chart Options (contd.)</vt:lpstr>
      <vt:lpstr>Adding a Free-standing Cell to the Report</vt:lpstr>
      <vt:lpstr>Adding a Free-standing Cell to the Report (contd.)</vt:lpstr>
      <vt:lpstr>Adding a Comment to the Report</vt:lpstr>
      <vt:lpstr>Chapter 7 – WebI Data Calculation </vt:lpstr>
      <vt:lpstr>Calculations</vt:lpstr>
      <vt:lpstr>Formula Editor</vt:lpstr>
      <vt:lpstr>Formula Editor (contd.)</vt:lpstr>
      <vt:lpstr>Exercise 8</vt:lpstr>
      <vt:lpstr>Variable Editor</vt:lpstr>
      <vt:lpstr>Variable Editor (contd.)</vt:lpstr>
      <vt:lpstr>Exercise 9</vt:lpstr>
      <vt:lpstr>Chapter 8 – WebI Functions </vt:lpstr>
      <vt:lpstr>Functions</vt:lpstr>
      <vt:lpstr>Functions (contd.)</vt:lpstr>
      <vt:lpstr>Character Functions</vt:lpstr>
      <vt:lpstr>Character Functions (contd.)</vt:lpstr>
      <vt:lpstr>Character Functions (contd.)</vt:lpstr>
      <vt:lpstr>Exercise 10</vt:lpstr>
      <vt:lpstr>Character Functions (contd.)</vt:lpstr>
      <vt:lpstr>Exercise 11</vt:lpstr>
      <vt:lpstr>Sort</vt:lpstr>
      <vt:lpstr>Exercise 12</vt:lpstr>
      <vt:lpstr>Date Functions</vt:lpstr>
      <vt:lpstr>Date Functions (contd.)</vt:lpstr>
      <vt:lpstr>Logical Functions</vt:lpstr>
      <vt:lpstr>If Logic</vt:lpstr>
      <vt:lpstr>If Logic (contd.)</vt:lpstr>
      <vt:lpstr>Exercise 13</vt:lpstr>
      <vt:lpstr>Chapter 9 – Multiple Datasources </vt:lpstr>
      <vt:lpstr>WebI Report with Multiple Queries</vt:lpstr>
      <vt:lpstr>Exercise 14</vt:lpstr>
      <vt:lpstr>Merge Data from multiple Data Provider</vt:lpstr>
      <vt:lpstr>Merge Data from multiple Data Provider (contd.)</vt:lpstr>
      <vt:lpstr>Merge Data from multiple Data Provider (contd.)</vt:lpstr>
      <vt:lpstr>Exercise 15</vt:lpstr>
      <vt:lpstr>Exercise 16</vt:lpstr>
      <vt:lpstr>Chapter 10 – WebI Data Presentation </vt:lpstr>
      <vt:lpstr>Break</vt:lpstr>
      <vt:lpstr>Break (contd.)</vt:lpstr>
      <vt:lpstr>Exercise 17</vt:lpstr>
      <vt:lpstr>Section</vt:lpstr>
      <vt:lpstr>Section (contd.)</vt:lpstr>
      <vt:lpstr>Section (contd.)</vt:lpstr>
      <vt:lpstr>Exercise 18</vt:lpstr>
      <vt:lpstr>Filter</vt:lpstr>
      <vt:lpstr>Filter (contd.)</vt:lpstr>
      <vt:lpstr>Exercise 19</vt:lpstr>
      <vt:lpstr>Input Control</vt:lpstr>
      <vt:lpstr>Input Control (contd.)</vt:lpstr>
      <vt:lpstr>Input Control (contd.)</vt:lpstr>
      <vt:lpstr>Exercise 20</vt:lpstr>
      <vt:lpstr>Conditional Formatting Rule</vt:lpstr>
      <vt:lpstr>Conditional Formatting Rule (contd.)</vt:lpstr>
      <vt:lpstr>Exercise 21</vt:lpstr>
      <vt:lpstr>Ranking </vt:lpstr>
      <vt:lpstr>Ranking (contd.)</vt:lpstr>
      <vt:lpstr>Element Linking</vt:lpstr>
      <vt:lpstr>Element Linking (contd.)</vt:lpstr>
      <vt:lpstr>Element Linking (contd.)</vt:lpstr>
      <vt:lpstr>Element Linking (contd.)</vt:lpstr>
      <vt:lpstr>Exercise 22</vt:lpstr>
      <vt:lpstr>Chapter 11 – WebI Document Formatting  </vt:lpstr>
      <vt:lpstr>WebI Document Formatting</vt:lpstr>
      <vt:lpstr>Formatting Report</vt:lpstr>
      <vt:lpstr>Formatting Table</vt:lpstr>
      <vt:lpstr>Formatting Cell</vt:lpstr>
      <vt:lpstr>Formatting Numbers</vt:lpstr>
      <vt:lpstr>Formatting Numbers (contd.)</vt:lpstr>
      <vt:lpstr>Formatting Header and Footer</vt:lpstr>
      <vt:lpstr>Formatting Section</vt:lpstr>
      <vt:lpstr>Formatting Chart</vt:lpstr>
      <vt:lpstr>Chapter 12 – WebI Calculation Context  </vt:lpstr>
      <vt:lpstr>WebI Calculation Context</vt:lpstr>
      <vt:lpstr>Default Calculation Context</vt:lpstr>
      <vt:lpstr>User Defined Calculation Context</vt:lpstr>
      <vt:lpstr>Input Context</vt:lpstr>
      <vt:lpstr>Output Context</vt:lpstr>
      <vt:lpstr>Output Context (contd.)</vt:lpstr>
      <vt:lpstr>Contexts Operators - IN</vt:lpstr>
      <vt:lpstr>Contexts Operators – IN (contd.)</vt:lpstr>
      <vt:lpstr>Contexts Operators – IN (contd.)</vt:lpstr>
      <vt:lpstr>Contexts Operators – IN (contd.)</vt:lpstr>
      <vt:lpstr>Contexts Operators – IN (contd.)</vt:lpstr>
      <vt:lpstr>ForEach Context Operator</vt:lpstr>
      <vt:lpstr>ForEach Context Operator (contd.)</vt:lpstr>
      <vt:lpstr>ForEach Context Operator (contd.)</vt:lpstr>
      <vt:lpstr>ForAll Context Operator</vt:lpstr>
      <vt:lpstr>ForAll Context Operator (contd.)</vt:lpstr>
      <vt:lpstr>Report Structures – In Report, In Block, In Section, In Body, In Break</vt:lpstr>
      <vt:lpstr>Where Operator</vt:lpstr>
      <vt:lpstr>Where Operator (contd.)</vt:lpstr>
      <vt:lpstr>Exercise 23</vt:lpstr>
      <vt:lpstr>Chapter 13 – WebI Drilling Functionality using Hierarchy  </vt:lpstr>
      <vt:lpstr>Drilling in a Chart</vt:lpstr>
      <vt:lpstr>Drilling in a Chart (contd.)</vt:lpstr>
      <vt:lpstr>Drilling in a Chart (contd.)</vt:lpstr>
      <vt:lpstr>Drilling in a Chart (contd.)</vt:lpstr>
      <vt:lpstr>Exercise 24</vt:lpstr>
      <vt:lpstr>Drill in a Table</vt:lpstr>
      <vt:lpstr>Exercise 25</vt:lpstr>
      <vt:lpstr>Chapter 14 – Additional Features  </vt:lpstr>
      <vt:lpstr>Hyperlinking</vt:lpstr>
      <vt:lpstr>Scheduling and Instances</vt:lpstr>
      <vt:lpstr>Exporting Data</vt:lpstr>
      <vt:lpstr>Data Tracking</vt:lpstr>
      <vt:lpstr>Data Tracking (contd.)</vt:lpstr>
      <vt:lpstr>Data Tracking (contd.)</vt:lpstr>
      <vt:lpstr>Reference Functions</vt:lpstr>
      <vt:lpstr>Reference Functions (contd.)</vt:lpstr>
      <vt:lpstr>User Prompts</vt:lpstr>
      <vt:lpstr>Moving Content between WebI Documents</vt:lpstr>
      <vt:lpstr>Visualization Techniques</vt:lpstr>
      <vt:lpstr>Summary</vt:lpstr>
      <vt:lpstr>Exercise 26</vt:lpstr>
      <vt:lpstr>Thank You!</vt:lpstr>
    </vt:vector>
  </TitlesOfParts>
  <Company>Department of National Defence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CASC Operating Model artifact list</dc:title>
  <dc:creator>LCdr J. Anderson</dc:creator>
  <cp:lastModifiedBy>Jones.KA3</cp:lastModifiedBy>
  <cp:revision>589</cp:revision>
  <cp:lastPrinted>2018-10-01T21:22:19Z</cp:lastPrinted>
  <dcterms:created xsi:type="dcterms:W3CDTF">2017-01-30T17:05:56Z</dcterms:created>
  <dcterms:modified xsi:type="dcterms:W3CDTF">2019-05-30T17:58:26Z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0x010100DC3FD2F29B029746AD32F4E0A18C1783010300E293109C7A0A8C4DA2EC2469E7EAAE19</vt:lpwstr>
  </property>
  <property fmtid="{D5CDD505-2E9C-101B-9397-08002B2CF9AE}" pid="3" name="Sensitivity">
    <vt:lpwstr>70;#UNCLASSIFIED|2913baca-30da-4e3f-b938-0d30c8f5c817</vt:lpwstr>
  </property>
  <property fmtid="{D5CDD505-2E9C-101B-9397-08002B2CF9AE}" pid="4" name="CASC Document Type">
    <vt:lpwstr>33;#CASC Governance|56486872-c88f-42e2-b2dd-52495bf3d79c</vt:lpwstr>
  </property>
  <property fmtid="{D5CDD505-2E9C-101B-9397-08002B2CF9AE}" pid="5" name="DocLanguage">
    <vt:lpwstr>61;#English|bd6d7ee1-50c0-484f-9d07-7d7f65e837f3</vt:lpwstr>
  </property>
  <property fmtid="{D5CDD505-2E9C-101B-9397-08002B2CF9AE}" pid="6" name="Topics">
    <vt:lpwstr>25;#Business planning|39316659-5405-42b1-82bd-0e34cad119e0</vt:lpwstr>
  </property>
  <property fmtid="{D5CDD505-2E9C-101B-9397-08002B2CF9AE}" pid="7" name="RCN Fiscal Year">
    <vt:lpwstr>102;#FY 2018-2019|296d33e2-9677-4294-af79-5f27f28e7a8a</vt:lpwstr>
  </property>
  <property fmtid="{D5CDD505-2E9C-101B-9397-08002B2CF9AE}" pid="8" name="Releasable">
    <vt:lpwstr>65;#CA|cf57ec48-c89d-4360-b439-915bb3b6707c</vt:lpwstr>
  </property>
  <property fmtid="{D5CDD505-2E9C-101B-9397-08002B2CF9AE}" pid="9" name="Fiscal Year">
    <vt:lpwstr>103;#FY2018-2019|df1cfd07-50af-47f7-819c-9b8bdac7b3c8</vt:lpwstr>
  </property>
</Properties>
</file>

<file path=docProps/thumbnail.jpeg>
</file>